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5_C609545B.xml" ContentType="application/vnd.ms-powerpoint.comments+xml"/>
  <Override PartName="/ppt/comments/modernComment_104_947DEC60.xml" ContentType="application/vnd.ms-powerpoint.comments+xml"/>
  <Override PartName="/ppt/notesSlides/notesSlide1.xml" ContentType="application/vnd.openxmlformats-officedocument.presentationml.notesSlide+xml"/>
  <Override PartName="/ppt/comments/modernComment_10F_8E8E52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111_B559E697.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omments/modernComment_131_C69DE12E.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omments/modernComment_12A_CE4DDCDF.xml" ContentType="application/vnd.ms-powerpoint.comments+xml"/>
  <Override PartName="/ppt/comments/modernComment_112_14D37EB3.xml" ContentType="application/vnd.ms-powerpoint.comments+xml"/>
  <Override PartName="/ppt/comments/modernComment_114_19FF2203.xml" ContentType="application/vnd.ms-powerpoint.comments+xml"/>
  <Override PartName="/ppt/comments/modernComment_115_7AA73746.xml" ContentType="application/vnd.ms-powerpoint.comments+xml"/>
  <Override PartName="/ppt/comments/modernComment_116_5319C1E7.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18_DB934198.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modernComment_11B_D3DA1997.xml" ContentType="application/vnd.ms-powerpoint.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omments/modernComment_12B_252A7881.xml" ContentType="application/vnd.ms-powerpoint.comments+xml"/>
  <Override PartName="/ppt/comments/modernComment_11A_9F598070.xml" ContentType="application/vnd.ms-powerpoint.comments+xml"/>
  <Override PartName="/ppt/notesSlides/notesSlide5.xml" ContentType="application/vnd.openxmlformats-officedocument.presentationml.notesSlide+xml"/>
  <Override PartName="/ppt/comments/modernComment_11C_DFAA7248.xml" ContentType="application/vnd.ms-powerpoint.comments+xml"/>
  <Override PartName="/ppt/comments/modernComment_11D_9D4A9194.xml" ContentType="application/vnd.ms-powerpoint.comments+xml"/>
  <Override PartName="/ppt/notesSlides/notesSlide6.xml" ContentType="application/vnd.openxmlformats-officedocument.presentationml.notesSlide+xml"/>
  <Override PartName="/ppt/comments/modernComment_11E_A03F4A4F.xml" ContentType="application/vnd.ms-powerpoint.comment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comments/modernComment_134_D2EBC368.xml" ContentType="application/vnd.ms-powerpoint.comment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omments/modernComment_11F_19C38086.xml" ContentType="application/vnd.ms-powerpoint.comment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omments/modernComment_122_6BF75375.xml" ContentType="application/vnd.ms-powerpoint.comments+xml"/>
  <Override PartName="/ppt/comments/modernComment_123_48357507.xml" ContentType="application/vnd.ms-powerpoint.comments+xml"/>
  <Override PartName="/ppt/comments/modernComment_124_AA7AA131.xml" ContentType="application/vnd.ms-powerpoint.comments+xml"/>
  <Override PartName="/ppt/comments/modernComment_126_4F149C31.xml" ContentType="application/vnd.ms-powerpoint.comments+xml"/>
  <Override PartName="/ppt/comments/modernComment_129_FC530BD.xml" ContentType="application/vnd.ms-powerpoint.comments+xml"/>
  <Override PartName="/ppt/notesSlides/notesSlide8.xml" ContentType="application/vnd.openxmlformats-officedocument.presentationml.notesSlide+xml"/>
  <Override PartName="/ppt/comments/modernComment_128_10F58C70.xml" ContentType="application/vnd.ms-powerpoint.comments+xml"/>
  <Override PartName="/ppt/notesSlides/notesSlide9.xml" ContentType="application/vnd.openxmlformats-officedocument.presentationml.notesSlide+xml"/>
  <Override PartName="/ppt/comments/modernComment_125_5FB9FC62.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D_A7059086.xml" ContentType="application/vnd.ms-powerpoint.comments+xml"/>
  <Override PartName="/ppt/comments/modernComment_12E_9B0913DE.xml" ContentType="application/vnd.ms-powerpoint.comment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36"/>
  </p:notesMasterIdLst>
  <p:sldIdLst>
    <p:sldId id="261" r:id="rId2"/>
    <p:sldId id="260" r:id="rId3"/>
    <p:sldId id="271" r:id="rId4"/>
    <p:sldId id="273" r:id="rId5"/>
    <p:sldId id="305" r:id="rId6"/>
    <p:sldId id="298" r:id="rId7"/>
    <p:sldId id="274" r:id="rId8"/>
    <p:sldId id="276" r:id="rId9"/>
    <p:sldId id="277" r:id="rId10"/>
    <p:sldId id="278" r:id="rId11"/>
    <p:sldId id="280" r:id="rId12"/>
    <p:sldId id="309" r:id="rId13"/>
    <p:sldId id="283" r:id="rId14"/>
    <p:sldId id="299" r:id="rId15"/>
    <p:sldId id="282" r:id="rId16"/>
    <p:sldId id="284" r:id="rId17"/>
    <p:sldId id="285" r:id="rId18"/>
    <p:sldId id="286" r:id="rId19"/>
    <p:sldId id="308" r:id="rId20"/>
    <p:sldId id="287" r:id="rId21"/>
    <p:sldId id="290" r:id="rId22"/>
    <p:sldId id="291" r:id="rId23"/>
    <p:sldId id="292" r:id="rId24"/>
    <p:sldId id="294" r:id="rId25"/>
    <p:sldId id="297" r:id="rId26"/>
    <p:sldId id="296" r:id="rId27"/>
    <p:sldId id="293" r:id="rId28"/>
    <p:sldId id="300" r:id="rId29"/>
    <p:sldId id="301" r:id="rId30"/>
    <p:sldId id="302" r:id="rId31"/>
    <p:sldId id="310" r:id="rId32"/>
    <p:sldId id="262" r:id="rId33"/>
    <p:sldId id="270" r:id="rId34"/>
    <p:sldId id="30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64"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72D90D-38B9-F25A-045A-C27C723CAC46}" name="Max Aronheim" initials="MA" userId="S::maar5011@colorado.edu::4019462f-c42a-45c0-8379-445ac404ea0b" providerId="AD"/>
  <p188:author id="{FDD855BA-B103-1A84-70DD-585756473C3D}" name="Kennedy Willig" initials="KW" userId="S::kewi2080@colorado.edu::6f7f3e48-9ca6-4a30-b365-5ccfb39d16f9" providerId="AD"/>
  <p188:author id="{03C852E7-7775-C5C5-EE96-B2B3F0D1DDD9}" name="Long Vu" initials="LV" userId="S::lovu5996@colorado.edu::8b8f50eb-eede-4ed1-b5d4-106f12e357f9" providerId="AD"/>
  <p188:author id="{944C29FF-ED8D-FD76-7A30-F00C0C46ABEA}" name="Ryan Markus" initials="RM" userId="S::ryma9599@colorado.edu::1d8e5b89-7a6f-4bc9-ae51-bd2f5b89592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8A66"/>
    <a:srgbClr val="D3A276"/>
    <a:srgbClr val="F5EFD7"/>
    <a:srgbClr val="9D74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485560-22E3-C546-80E1-D533905684D3}" v="1" dt="2023-04-19T00:41:29.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38"/>
  </p:normalViewPr>
  <p:slideViewPr>
    <p:cSldViewPr snapToGrid="0">
      <p:cViewPr varScale="1">
        <p:scale>
          <a:sx n="96" d="100"/>
          <a:sy n="96" d="100"/>
        </p:scale>
        <p:origin x="192" y="856"/>
      </p:cViewPr>
      <p:guideLst>
        <p:guide pos="3864"/>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omments/modernComment_104_947DEC60.xml><?xml version="1.0" encoding="utf-8"?>
<p188:cmLst xmlns:a="http://schemas.openxmlformats.org/drawingml/2006/main" xmlns:r="http://schemas.openxmlformats.org/officeDocument/2006/relationships" xmlns:p188="http://schemas.microsoft.com/office/powerpoint/2018/8/main">
  <p188:cm id="{3890FB92-DA4A-B340-B1C2-DD1AFCE963F4}" authorId="{E472D90D-38B9-F25A-045A-C27C723CAC46}" created="2022-11-28T15:48:56.041">
    <pc:sldMkLst xmlns:pc="http://schemas.microsoft.com/office/powerpoint/2013/main/command">
      <pc:docMk/>
      <pc:sldMk cId="2491280480" sldId="260"/>
    </pc:sldMkLst>
    <p188:txBody>
      <a:bodyPr/>
      <a:lstStyle/>
      <a:p>
        <a:r>
          <a:rPr lang="en-US"/>
          <a:t>Brooke</a:t>
        </a:r>
      </a:p>
    </p188:txBody>
  </p188:cm>
</p188:cmLst>
</file>

<file path=ppt/comments/modernComment_105_C609545B.xml><?xml version="1.0" encoding="utf-8"?>
<p188:cmLst xmlns:a="http://schemas.openxmlformats.org/drawingml/2006/main" xmlns:r="http://schemas.openxmlformats.org/officeDocument/2006/relationships" xmlns:p188="http://schemas.microsoft.com/office/powerpoint/2018/8/main">
  <p188:cm id="{AABD77B4-9BBC-184E-AE5D-95CE39BE9E2D}" authorId="{E472D90D-38B9-F25A-045A-C27C723CAC46}" created="2022-11-28T15:49:04.445">
    <pc:sldMkLst xmlns:pc="http://schemas.microsoft.com/office/powerpoint/2013/main/command">
      <pc:docMk/>
      <pc:sldMk cId="3322500187" sldId="261"/>
    </pc:sldMkLst>
    <p188:txBody>
      <a:bodyPr/>
      <a:lstStyle/>
      <a:p>
        <a:r>
          <a:rPr lang="en-US"/>
          <a:t>Brooke</a:t>
        </a:r>
      </a:p>
    </p188:txBody>
  </p188:cm>
</p188:cmLst>
</file>

<file path=ppt/comments/modernComment_10F_8E8E52A.xml><?xml version="1.0" encoding="utf-8"?>
<p188:cmLst xmlns:a="http://schemas.openxmlformats.org/drawingml/2006/main" xmlns:r="http://schemas.openxmlformats.org/officeDocument/2006/relationships" xmlns:p188="http://schemas.microsoft.com/office/powerpoint/2018/8/main">
  <p188:cm id="{B496102D-968E-6549-A88B-BF6F17E484D4}" authorId="{E472D90D-38B9-F25A-045A-C27C723CAC46}" created="2022-11-28T15:49:50.485">
    <pc:sldMkLst xmlns:pc="http://schemas.microsoft.com/office/powerpoint/2013/main/command">
      <pc:docMk/>
      <pc:sldMk cId="149480746" sldId="271"/>
    </pc:sldMkLst>
    <p188:txBody>
      <a:bodyPr/>
      <a:lstStyle/>
      <a:p>
        <a:r>
          <a:rPr lang="en-US"/>
          <a:t>Ryan</a:t>
        </a:r>
      </a:p>
    </p188:txBody>
  </p188:cm>
</p188:cmLst>
</file>

<file path=ppt/comments/modernComment_111_B559E697.xml><?xml version="1.0" encoding="utf-8"?>
<p188:cmLst xmlns:a="http://schemas.openxmlformats.org/drawingml/2006/main" xmlns:r="http://schemas.openxmlformats.org/officeDocument/2006/relationships" xmlns:p188="http://schemas.microsoft.com/office/powerpoint/2018/8/main">
  <p188:cm id="{13EBB81B-3301-D249-ABDA-E5CF92AFFA87}" authorId="{E472D90D-38B9-F25A-045A-C27C723CAC46}" created="2022-11-28T15:50:06.683">
    <pc:sldMkLst xmlns:pc="http://schemas.microsoft.com/office/powerpoint/2013/main/command">
      <pc:docMk/>
      <pc:sldMk cId="3042567831" sldId="273"/>
    </pc:sldMkLst>
    <p188:txBody>
      <a:bodyPr/>
      <a:lstStyle/>
      <a:p>
        <a:r>
          <a:rPr lang="en-US"/>
          <a:t>Kennedy</a:t>
        </a:r>
      </a:p>
    </p188:txBody>
  </p188:cm>
  <p188:cm id="{902C291F-3C2B-4EC8-A6E9-43B737BB75F4}" authorId="{944C29FF-ED8D-FD76-7A30-F00C0C46ABEA}" status="resolved" created="2022-11-29T20:29:46.571" complete="100000">
    <ac:deMkLst xmlns:ac="http://schemas.microsoft.com/office/drawing/2013/main/command">
      <pc:docMk xmlns:pc="http://schemas.microsoft.com/office/powerpoint/2013/main/command"/>
      <pc:sldMk xmlns:pc="http://schemas.microsoft.com/office/powerpoint/2013/main/command" cId="3042567831" sldId="273"/>
      <ac:spMk id="16" creationId="{3F0241BB-CEF9-CE24-E772-71C619FF1822}"/>
    </ac:deMkLst>
    <p188:txBody>
      <a:bodyPr/>
      <a:lstStyle/>
      <a:p>
        <a:r>
          <a:rPr lang="en-US"/>
          <a:t>make this slide pop and huge - mya</a:t>
        </a:r>
      </a:p>
    </p188:txBody>
  </p188:cm>
</p188:cmLst>
</file>

<file path=ppt/comments/modernComment_112_14D37EB3.xml><?xml version="1.0" encoding="utf-8"?>
<p188:cmLst xmlns:a="http://schemas.openxmlformats.org/drawingml/2006/main" xmlns:r="http://schemas.openxmlformats.org/officeDocument/2006/relationships" xmlns:p188="http://schemas.microsoft.com/office/powerpoint/2018/8/main">
  <p188:cm id="{2D5FA06C-6AD7-5647-9310-DDC7B11C08A1}" authorId="{E472D90D-38B9-F25A-045A-C27C723CAC46}" created="2022-11-28T15:50:40.315">
    <pc:sldMkLst xmlns:pc="http://schemas.microsoft.com/office/powerpoint/2013/main/command">
      <pc:docMk/>
      <pc:sldMk cId="349404851" sldId="274"/>
    </pc:sldMkLst>
    <p188:txBody>
      <a:bodyPr/>
      <a:lstStyle/>
      <a:p>
        <a:r>
          <a:rPr lang="en-US"/>
          <a:t>Max</a:t>
        </a:r>
      </a:p>
    </p188:txBody>
  </p188:cm>
</p188:cmLst>
</file>

<file path=ppt/comments/modernComment_114_19FF2203.xml><?xml version="1.0" encoding="utf-8"?>
<p188:cmLst xmlns:a="http://schemas.openxmlformats.org/drawingml/2006/main" xmlns:r="http://schemas.openxmlformats.org/officeDocument/2006/relationships" xmlns:p188="http://schemas.microsoft.com/office/powerpoint/2018/8/main">
  <p188:cm id="{517EE9F2-D4C4-CE4F-9937-20AB625A04B2}" authorId="{E472D90D-38B9-F25A-045A-C27C723CAC46}" created="2022-11-28T15:51:04.948">
    <pc:sldMkLst xmlns:pc="http://schemas.microsoft.com/office/powerpoint/2013/main/command">
      <pc:docMk/>
      <pc:sldMk cId="436150787" sldId="276"/>
    </pc:sldMkLst>
    <p188:txBody>
      <a:bodyPr/>
      <a:lstStyle/>
      <a:p>
        <a:r>
          <a:rPr lang="en-US"/>
          <a:t>Max</a:t>
        </a:r>
      </a:p>
    </p188:txBody>
  </p188:cm>
</p188:cmLst>
</file>

<file path=ppt/comments/modernComment_115_7AA73746.xml><?xml version="1.0" encoding="utf-8"?>
<p188:cmLst xmlns:a="http://schemas.openxmlformats.org/drawingml/2006/main" xmlns:r="http://schemas.openxmlformats.org/officeDocument/2006/relationships" xmlns:p188="http://schemas.microsoft.com/office/powerpoint/2018/8/main">
  <p188:cm id="{0F150EB5-C5AE-374F-847F-E88DB941ED01}" authorId="{E472D90D-38B9-F25A-045A-C27C723CAC46}" created="2022-11-28T15:51:16.224">
    <pc:sldMkLst xmlns:pc="http://schemas.microsoft.com/office/powerpoint/2013/main/command">
      <pc:docMk/>
      <pc:sldMk cId="2057779014" sldId="277"/>
    </pc:sldMkLst>
    <p188:txBody>
      <a:bodyPr/>
      <a:lstStyle/>
      <a:p>
        <a:r>
          <a:rPr lang="en-US"/>
          <a:t>Jason</a:t>
        </a:r>
      </a:p>
    </p188:txBody>
  </p188:cm>
  <p188:cm id="{2B7DBC6E-172C-4C04-A864-026F24E886EE}" authorId="{03C852E7-7775-C5C5-EE96-B2B3F0D1DDD9}" status="resolved" created="2022-11-28T18:25:49.150" complete="100000">
    <pc:sldMkLst xmlns:pc="http://schemas.microsoft.com/office/powerpoint/2013/main/command">
      <pc:docMk/>
      <pc:sldMk cId="2057779014" sldId="277"/>
    </pc:sldMkLst>
    <p188:txBody>
      <a:bodyPr/>
      <a:lstStyle/>
      <a:p>
        <a:r>
          <a:rPr lang="en-US"/>
          <a:t>Capitalizing off younger labor markets. First they don't need as many financial needs, since they are young they have many oppurtunties to help support them. 2nd more than 80% of the mangers we interviewed started young as 17, showing how starting young molds them into these great mangers. Lastly since these are students they have breaks during the busy season for Omni making this perfect for students to work during school breaks.</a:t>
        </a:r>
      </a:p>
    </p188:txBody>
  </p188:cm>
</p188:cmLst>
</file>

<file path=ppt/comments/modernComment_116_5319C1E7.xml><?xml version="1.0" encoding="utf-8"?>
<p188:cmLst xmlns:a="http://schemas.openxmlformats.org/drawingml/2006/main" xmlns:r="http://schemas.openxmlformats.org/officeDocument/2006/relationships" xmlns:p188="http://schemas.microsoft.com/office/powerpoint/2018/8/main">
  <p188:cm id="{ECDC8D74-92B4-EF45-95B9-1BF39F265111}" authorId="{E472D90D-38B9-F25A-045A-C27C723CAC46}" created="2022-11-28T15:51:33.755">
    <pc:sldMkLst xmlns:pc="http://schemas.microsoft.com/office/powerpoint/2013/main/command">
      <pc:docMk/>
      <pc:sldMk cId="1394196967" sldId="278"/>
    </pc:sldMkLst>
    <p188:replyLst>
      <p188:reply id="{FE05EBE7-E6A1-40B2-86E8-CF76F2C92340}" authorId="{03C852E7-7775-C5C5-EE96-B2B3F0D1DDD9}" created="2022-11-28T18:27:23.323">
        <p188:txBody>
          <a:bodyPr/>
          <a:lstStyle/>
          <a:p>
            <a:r>
              <a:rPr lang="en-US"/>
              <a:t>"we know you're doing a great job growing your garden; we'd love to focus on planting those (recruitment) seeds, and tending to that garden (retention)</a:t>
            </a:r>
          </a:p>
        </p188:txBody>
      </p188:reply>
    </p188:replyLst>
    <p188:txBody>
      <a:bodyPr/>
      <a:lstStyle/>
      <a:p>
        <a:r>
          <a:rPr lang="en-US"/>
          <a:t>Jason</a:t>
        </a:r>
      </a:p>
    </p188:txBody>
  </p188:cm>
</p188:cmLst>
</file>

<file path=ppt/comments/modernComment_118_DB934198.xml><?xml version="1.0" encoding="utf-8"?>
<p188:cmLst xmlns:a="http://schemas.openxmlformats.org/drawingml/2006/main" xmlns:r="http://schemas.openxmlformats.org/officeDocument/2006/relationships" xmlns:p188="http://schemas.microsoft.com/office/powerpoint/2018/8/main">
  <p188:cm id="{BE97BBEF-6167-AB4C-BF59-FCB80FFC7DB6}" authorId="{E472D90D-38B9-F25A-045A-C27C723CAC46}" created="2022-11-28T15:51:48.958">
    <pc:sldMkLst xmlns:pc="http://schemas.microsoft.com/office/powerpoint/2013/main/command">
      <pc:docMk/>
      <pc:sldMk cId="3683860888" sldId="280"/>
    </pc:sldMkLst>
    <p188:txBody>
      <a:bodyPr/>
      <a:lstStyle/>
      <a:p>
        <a:r>
          <a:rPr lang="en-US"/>
          <a:t>Olivia</a:t>
        </a:r>
      </a:p>
    </p188:txBody>
  </p188:cm>
</p188:cmLst>
</file>

<file path=ppt/comments/modernComment_11A_9F598070.xml><?xml version="1.0" encoding="utf-8"?>
<p188:cmLst xmlns:a="http://schemas.openxmlformats.org/drawingml/2006/main" xmlns:r="http://schemas.openxmlformats.org/officeDocument/2006/relationships" xmlns:p188="http://schemas.microsoft.com/office/powerpoint/2018/8/main">
  <p188:cm id="{EF95BC0D-E918-784F-8DB8-ED17B86D0818}" authorId="{E472D90D-38B9-F25A-045A-C27C723CAC46}" created="2022-11-28T15:52:32.852">
    <pc:sldMkLst xmlns:pc="http://schemas.microsoft.com/office/powerpoint/2013/main/command">
      <pc:docMk/>
      <pc:sldMk cId="2673442928" sldId="282"/>
    </pc:sldMkLst>
    <p188:txBody>
      <a:bodyPr/>
      <a:lstStyle/>
      <a:p>
        <a:r>
          <a:rPr lang="en-US"/>
          <a:t>Olivia</a:t>
        </a:r>
      </a:p>
    </p188:txBody>
  </p188:cm>
</p188:cmLst>
</file>

<file path=ppt/comments/modernComment_11B_D3DA1997.xml><?xml version="1.0" encoding="utf-8"?>
<p188:cmLst xmlns:a="http://schemas.openxmlformats.org/drawingml/2006/main" xmlns:r="http://schemas.openxmlformats.org/officeDocument/2006/relationships" xmlns:p188="http://schemas.microsoft.com/office/powerpoint/2018/8/main">
  <p188:cm id="{896C1626-8F8D-C748-B938-70DD52EA883A}" authorId="{E472D90D-38B9-F25A-045A-C27C723CAC46}" created="2022-11-26T22:25:08.480">
    <ac:deMkLst xmlns:ac="http://schemas.microsoft.com/office/drawing/2013/main/command">
      <pc:docMk xmlns:pc="http://schemas.microsoft.com/office/powerpoint/2013/main/command"/>
      <pc:sldMk xmlns:pc="http://schemas.microsoft.com/office/powerpoint/2013/main/command" cId="3554285975" sldId="283"/>
      <ac:spMk id="3" creationId="{80A97F80-59F9-5E37-34C4-B39A98D99491}"/>
    </ac:deMkLst>
    <p188:txBody>
      <a:bodyPr/>
      <a:lstStyle/>
      <a:p>
        <a:r>
          <a:rPr lang="en-US"/>
          <a:t>Mention the value benefits here. The aspect of sharing the culture, raising exposure, and then benefit that they receive nothing if they recruit no one but they’re commission properly if there are recruits</a:t>
        </a:r>
      </a:p>
    </p188:txBody>
  </p188:cm>
  <p188:cm id="{9B6E9BAC-1686-8345-AC07-3929497CFD80}" authorId="{E472D90D-38B9-F25A-045A-C27C723CAC46}" created="2022-11-28T15:51:55.602">
    <pc:sldMkLst xmlns:pc="http://schemas.microsoft.com/office/powerpoint/2013/main/command">
      <pc:docMk/>
      <pc:sldMk cId="3554285975" sldId="283"/>
    </pc:sldMkLst>
    <p188:txBody>
      <a:bodyPr/>
      <a:lstStyle/>
      <a:p>
        <a:r>
          <a:rPr lang="en-US"/>
          <a:t>Jason x Brooke</a:t>
        </a:r>
      </a:p>
    </p188:txBody>
  </p188:cm>
</p188:cmLst>
</file>

<file path=ppt/comments/modernComment_11C_DFAA7248.xml><?xml version="1.0" encoding="utf-8"?>
<p188:cmLst xmlns:a="http://schemas.openxmlformats.org/drawingml/2006/main" xmlns:r="http://schemas.openxmlformats.org/officeDocument/2006/relationships" xmlns:p188="http://schemas.microsoft.com/office/powerpoint/2018/8/main">
  <p188:cm id="{57572CAE-3B3B-DB4C-BE0C-39B32CE6CDE9}" authorId="{E472D90D-38B9-F25A-045A-C27C723CAC46}" created="2022-11-28T15:52:39.210">
    <pc:sldMkLst xmlns:pc="http://schemas.microsoft.com/office/powerpoint/2013/main/command">
      <pc:docMk/>
      <pc:sldMk cId="3752489544" sldId="284"/>
    </pc:sldMkLst>
    <p188:txBody>
      <a:bodyPr/>
      <a:lstStyle/>
      <a:p>
        <a:r>
          <a:rPr lang="en-US"/>
          <a:t>Kennedy</a:t>
        </a:r>
      </a:p>
    </p188:txBody>
  </p188:cm>
</p188:cmLst>
</file>

<file path=ppt/comments/modernComment_11D_9D4A9194.xml><?xml version="1.0" encoding="utf-8"?>
<p188:cmLst xmlns:a="http://schemas.openxmlformats.org/drawingml/2006/main" xmlns:r="http://schemas.openxmlformats.org/officeDocument/2006/relationships" xmlns:p188="http://schemas.microsoft.com/office/powerpoint/2018/8/main">
  <p188:cm id="{BD9BC377-651A-A447-B120-6B08B23976D6}" authorId="{E472D90D-38B9-F25A-045A-C27C723CAC46}" created="2022-11-28T15:57:18.944">
    <pc:sldMkLst xmlns:pc="http://schemas.microsoft.com/office/powerpoint/2013/main/command">
      <pc:docMk/>
      <pc:sldMk cId="2638909844" sldId="285"/>
    </pc:sldMkLst>
    <p188:txBody>
      <a:bodyPr/>
      <a:lstStyle/>
      <a:p>
        <a:r>
          <a:rPr lang="en-US"/>
          <a:t>Olivia</a:t>
        </a:r>
      </a:p>
    </p188:txBody>
  </p188:cm>
</p188:cmLst>
</file>

<file path=ppt/comments/modernComment_11E_A03F4A4F.xml><?xml version="1.0" encoding="utf-8"?>
<p188:cmLst xmlns:a="http://schemas.openxmlformats.org/drawingml/2006/main" xmlns:r="http://schemas.openxmlformats.org/officeDocument/2006/relationships" xmlns:p188="http://schemas.microsoft.com/office/powerpoint/2018/8/main">
  <p188:cm id="{EDF7EDC6-683D-A548-9105-490BC893D9CB}" authorId="{E472D90D-38B9-F25A-045A-C27C723CAC46}" created="2022-11-23T19:31:04.403">
    <pc:sldMkLst xmlns:pc="http://schemas.microsoft.com/office/powerpoint/2013/main/command">
      <pc:docMk/>
      <pc:sldMk cId="2688502351" sldId="286"/>
    </pc:sldMkLst>
    <p188:replyLst>
      <p188:reply id="{A981C398-56A7-6E46-ACB6-50EABACC1347}" authorId="{E472D90D-38B9-F25A-045A-C27C723CAC46}" created="2022-11-23T19:33:59.542">
        <p188:txBody>
          <a:bodyPr/>
          <a:lstStyle/>
          <a:p>
            <a:r>
              <a:rPr lang="en-US"/>
              <a:t>Also mention remind us of the importance of age through manager age stuff here</a:t>
            </a:r>
          </a:p>
        </p188:txBody>
      </p188:reply>
    </p188:replyLst>
    <p188:txBody>
      <a:bodyPr/>
      <a:lstStyle/>
      <a:p>
        <a:r>
          <a:rPr lang="en-US"/>
          <a:t>The speaker of this slide should include that Hilton already is actively using this; we even utilized a virtual interview with them</a:t>
        </a:r>
      </a:p>
    </p188:txBody>
  </p188:cm>
  <p188:cm id="{C173D43D-1DC9-8142-9AA2-14B6A6C335CA}" authorId="{E472D90D-38B9-F25A-045A-C27C723CAC46}" created="2022-11-28T15:57:35.830">
    <pc:sldMkLst xmlns:pc="http://schemas.microsoft.com/office/powerpoint/2013/main/command">
      <pc:docMk/>
      <pc:sldMk cId="2688502351" sldId="286"/>
    </pc:sldMkLst>
    <p188:txBody>
      <a:bodyPr/>
      <a:lstStyle/>
      <a:p>
        <a:r>
          <a:rPr lang="en-US"/>
          <a:t>Kennedy</a:t>
        </a:r>
      </a:p>
    </p188:txBody>
  </p188:cm>
</p188:cmLst>
</file>

<file path=ppt/comments/modernComment_11F_19C38086.xml><?xml version="1.0" encoding="utf-8"?>
<p188:cmLst xmlns:a="http://schemas.openxmlformats.org/drawingml/2006/main" xmlns:r="http://schemas.openxmlformats.org/officeDocument/2006/relationships" xmlns:p188="http://schemas.microsoft.com/office/powerpoint/2018/8/main">
  <p188:cm id="{E6B4825B-DA57-A049-810F-012ED5F6BC08}" authorId="{E472D90D-38B9-F25A-045A-C27C723CAC46}" created="2022-11-28T15:57:58.514">
    <pc:sldMkLst xmlns:pc="http://schemas.microsoft.com/office/powerpoint/2013/main/command">
      <pc:docMk/>
      <pc:sldMk cId="432242822" sldId="287"/>
    </pc:sldMkLst>
    <p188:txBody>
      <a:bodyPr/>
      <a:lstStyle/>
      <a:p>
        <a:r>
          <a:rPr lang="en-US"/>
          <a:t>Max</a:t>
        </a:r>
      </a:p>
    </p188:txBody>
  </p188:cm>
</p188:cmLst>
</file>

<file path=ppt/comments/modernComment_122_6BF75375.xml><?xml version="1.0" encoding="utf-8"?>
<p188:cmLst xmlns:a="http://schemas.openxmlformats.org/drawingml/2006/main" xmlns:r="http://schemas.openxmlformats.org/officeDocument/2006/relationships" xmlns:p188="http://schemas.microsoft.com/office/powerpoint/2018/8/main">
  <p188:cm id="{F9574618-6443-F047-91CE-CAD95261918B}" authorId="{E472D90D-38B9-F25A-045A-C27C723CAC46}" created="2022-11-27T19:49:45.659">
    <ac:deMkLst xmlns:ac="http://schemas.microsoft.com/office/drawing/2013/main/command">
      <pc:docMk xmlns:pc="http://schemas.microsoft.com/office/powerpoint/2013/main/command"/>
      <pc:sldMk xmlns:pc="http://schemas.microsoft.com/office/powerpoint/2013/main/command" cId="1811370869" sldId="290"/>
      <ac:spMk id="25" creationId="{64A04E0E-D432-5524-40D5-060B9C0AA3C5}"/>
    </ac:deMkLst>
    <p188:txBody>
      <a:bodyPr/>
      <a:lstStyle/>
      <a:p>
        <a:r>
          <a:rPr lang="en-US"/>
          <a:t>People want to feel equal, validated, &amp; knowledgeable.
In doing so, they’ll feel a sense of trust &amp; transparency
</a:t>
        </a:r>
      </a:p>
    </p188:txBody>
  </p188:cm>
  <p188:cm id="{8B6D8D5F-64C1-4E4A-86DC-F46FFDEEE49B}" authorId="{E472D90D-38B9-F25A-045A-C27C723CAC46}" created="2022-11-28T15:58:08.406">
    <pc:sldMkLst xmlns:pc="http://schemas.microsoft.com/office/powerpoint/2013/main/command">
      <pc:docMk/>
      <pc:sldMk cId="1811370869" sldId="290"/>
    </pc:sldMkLst>
    <p188:txBody>
      <a:bodyPr/>
      <a:lstStyle/>
      <a:p>
        <a:r>
          <a:rPr lang="en-US"/>
          <a:t>Max</a:t>
        </a:r>
      </a:p>
    </p188:txBody>
  </p188:cm>
  <p188:cm id="{D872E5A0-6A7E-4CCF-9C8E-BF7547A3E962}" authorId="{944C29FF-ED8D-FD76-7A30-F00C0C46ABEA}" status="resolved" created="2022-11-28T23:31:37.969" complete="100000">
    <ac:txMkLst xmlns:ac="http://schemas.microsoft.com/office/drawing/2013/main/command">
      <pc:docMk xmlns:pc="http://schemas.microsoft.com/office/powerpoint/2013/main/command"/>
      <pc:sldMk xmlns:pc="http://schemas.microsoft.com/office/powerpoint/2013/main/command" cId="1811370869" sldId="290"/>
      <ac:spMk id="21" creationId="{52C18942-EE41-971C-FE4A-710F7C6F5883}"/>
      <ac:txMk cp="0">
        <ac:context len="25" hash="3946272457"/>
      </ac:txMk>
    </ac:txMkLst>
    <p188:pos x="2172729" y="1966783"/>
    <p188:txBody>
      <a:bodyPr/>
      <a:lstStyle/>
      <a:p>
        <a:r>
          <a:rPr lang="en-US"/>
          <a:t>reword </a:t>
        </a:r>
      </a:p>
    </p188:txBody>
  </p188:cm>
  <p188:cm id="{7243E84F-592E-414F-AB4A-164A47FC7F5F}" authorId="{944C29FF-ED8D-FD76-7A30-F00C0C46ABEA}" created="2022-11-29T16:58:34.161">
    <ac:txMkLst xmlns:ac="http://schemas.microsoft.com/office/drawing/2013/main/command">
      <pc:docMk xmlns:pc="http://schemas.microsoft.com/office/powerpoint/2013/main/command"/>
      <pc:sldMk xmlns:pc="http://schemas.microsoft.com/office/powerpoint/2013/main/command" cId="1811370869" sldId="290"/>
      <ac:spMk id="21" creationId="{52C18942-EE41-971C-FE4A-710F7C6F5883}"/>
      <ac:txMk cp="15" len="9">
        <ac:context len="25" hash="3946272457"/>
      </ac:txMk>
    </ac:txMkLst>
    <p188:pos x="4623486" y="319216"/>
    <p188:txBody>
      <a:bodyPr/>
      <a:lstStyle/>
      <a:p>
        <a:r>
          <a:rPr lang="en-US"/>
          <a:t>what does group perception mean? maybe just a little reword </a:t>
        </a:r>
      </a:p>
    </p188:txBody>
  </p188:cm>
</p188:cmLst>
</file>

<file path=ppt/comments/modernComment_123_48357507.xml><?xml version="1.0" encoding="utf-8"?>
<p188:cmLst xmlns:a="http://schemas.openxmlformats.org/drawingml/2006/main" xmlns:r="http://schemas.openxmlformats.org/officeDocument/2006/relationships" xmlns:p188="http://schemas.microsoft.com/office/powerpoint/2018/8/main">
  <p188:cm id="{CD18C94F-A610-AE4B-9326-5DAA8BFF9284}" authorId="{E472D90D-38B9-F25A-045A-C27C723CAC46}" created="2022-11-28T15:58:19.346">
    <pc:sldMkLst xmlns:pc="http://schemas.microsoft.com/office/powerpoint/2013/main/command">
      <pc:docMk/>
      <pc:sldMk cId="1211462919" sldId="291"/>
    </pc:sldMkLst>
    <p188:txBody>
      <a:bodyPr/>
      <a:lstStyle/>
      <a:p>
        <a:r>
          <a:rPr lang="en-US"/>
          <a:t>Ryan</a:t>
        </a:r>
      </a:p>
    </p188:txBody>
  </p188:cm>
</p188:cmLst>
</file>

<file path=ppt/comments/modernComment_124_AA7AA131.xml><?xml version="1.0" encoding="utf-8"?>
<p188:cmLst xmlns:a="http://schemas.openxmlformats.org/drawingml/2006/main" xmlns:r="http://schemas.openxmlformats.org/officeDocument/2006/relationships" xmlns:p188="http://schemas.microsoft.com/office/powerpoint/2018/8/main">
  <p188:cm id="{2A9980A2-E6DD-7349-A26A-444F5A43E5D1}" authorId="{E472D90D-38B9-F25A-045A-C27C723CAC46}" created="2022-11-28T15:58:40.675">
    <pc:sldMkLst xmlns:pc="http://schemas.microsoft.com/office/powerpoint/2013/main/command">
      <pc:docMk/>
      <pc:sldMk cId="2860163377" sldId="292"/>
    </pc:sldMkLst>
    <p188:txBody>
      <a:bodyPr/>
      <a:lstStyle/>
      <a:p>
        <a:r>
          <a:rPr lang="en-US"/>
          <a:t>Max x Ryan sync</a:t>
        </a:r>
      </a:p>
    </p188:txBody>
  </p188:cm>
</p188:cmLst>
</file>

<file path=ppt/comments/modernComment_125_5FB9FC62.xml><?xml version="1.0" encoding="utf-8"?>
<p188:cmLst xmlns:a="http://schemas.openxmlformats.org/drawingml/2006/main" xmlns:r="http://schemas.openxmlformats.org/officeDocument/2006/relationships" xmlns:p188="http://schemas.microsoft.com/office/powerpoint/2018/8/main">
  <p188:cm id="{E36F6C7E-B812-9949-BD76-8C5AA33FCBC6}" authorId="{E472D90D-38B9-F25A-045A-C27C723CAC46}" created="2022-11-28T15:59:00.456">
    <pc:sldMkLst xmlns:pc="http://schemas.microsoft.com/office/powerpoint/2013/main/command">
      <pc:docMk/>
      <pc:sldMk cId="3714718241" sldId="293"/>
    </pc:sldMkLst>
    <p188:txBody>
      <a:bodyPr/>
      <a:lstStyle/>
      <a:p>
        <a:r>
          <a:rPr lang="en-US"/>
          <a:t>Brooke</a:t>
        </a:r>
      </a:p>
    </p188:txBody>
  </p188:cm>
  <p188:cm id="{C764C036-EF5B-5042-88AD-3AA8E2159CD4}" authorId="{944C29FF-ED8D-FD76-7A30-F00C0C46ABEA}" created="2022-11-29T16:59:51.273">
    <ac:txMkLst xmlns:ac="http://schemas.microsoft.com/office/drawing/2013/main/command">
      <pc:docMk xmlns:pc="http://schemas.microsoft.com/office/powerpoint/2013/main/command"/>
      <pc:sldMk xmlns:pc="http://schemas.microsoft.com/office/powerpoint/2013/main/command" cId="1606024290" sldId="293"/>
      <ac:spMk id="19" creationId="{DB66FD40-EE10-252C-74F7-AEE7ED6ED9F5}"/>
      <ac:txMk cp="45" len="7">
        <ac:context len="156" hash="251952109"/>
      </ac:txMk>
    </ac:txMkLst>
    <p188:pos x="2347783" y="2358081"/>
    <p188:txBody>
      <a:bodyPr/>
      <a:lstStyle/>
      <a:p>
        <a:r>
          <a:rPr lang="en-US"/>
          <a:t>Bonnie: what's "latency with internal problems?"</a:t>
        </a:r>
      </a:p>
    </p188:txBody>
  </p188:cm>
</p188:cmLst>
</file>

<file path=ppt/comments/modernComment_126_4F149C31.xml><?xml version="1.0" encoding="utf-8"?>
<p188:cmLst xmlns:a="http://schemas.openxmlformats.org/drawingml/2006/main" xmlns:r="http://schemas.openxmlformats.org/officeDocument/2006/relationships" xmlns:p188="http://schemas.microsoft.com/office/powerpoint/2018/8/main">
  <p188:cm id="{D97583D8-78AA-C548-9214-4F818D8836C8}" authorId="{E472D90D-38B9-F25A-045A-C27C723CAC46}" created="2022-11-28T15:59:09.939">
    <pc:sldMkLst xmlns:pc="http://schemas.microsoft.com/office/powerpoint/2013/main/command">
      <pc:docMk/>
      <pc:sldMk cId="1326750769" sldId="294"/>
    </pc:sldMkLst>
    <p188:txBody>
      <a:bodyPr/>
      <a:lstStyle/>
      <a:p>
        <a:r>
          <a:rPr lang="en-US"/>
          <a:t>Olivia</a:t>
        </a:r>
      </a:p>
    </p188:txBody>
  </p188:cm>
</p188:cmLst>
</file>

<file path=ppt/comments/modernComment_128_10F58C70.xml><?xml version="1.0" encoding="utf-8"?>
<p188:cmLst xmlns:a="http://schemas.openxmlformats.org/drawingml/2006/main" xmlns:r="http://schemas.openxmlformats.org/officeDocument/2006/relationships" xmlns:p188="http://schemas.microsoft.com/office/powerpoint/2018/8/main">
  <p188:cm id="{0CEE1F65-F63E-664F-B479-25955B1EF2DF}" authorId="{E472D90D-38B9-F25A-045A-C27C723CAC46}" created="2022-11-28T15:59:31.949">
    <pc:sldMkLst xmlns:pc="http://schemas.microsoft.com/office/powerpoint/2013/main/command">
      <pc:docMk/>
      <pc:sldMk cId="284527728" sldId="296"/>
    </pc:sldMkLst>
    <p188:txBody>
      <a:bodyPr/>
      <a:lstStyle/>
      <a:p>
        <a:r>
          <a:rPr lang="en-US"/>
          <a:t>Ryan</a:t>
        </a:r>
      </a:p>
    </p188:txBody>
  </p188:cm>
</p188:cmLst>
</file>

<file path=ppt/comments/modernComment_129_FC530BD.xml><?xml version="1.0" encoding="utf-8"?>
<p188:cmLst xmlns:a="http://schemas.openxmlformats.org/drawingml/2006/main" xmlns:r="http://schemas.openxmlformats.org/officeDocument/2006/relationships" xmlns:p188="http://schemas.microsoft.com/office/powerpoint/2018/8/main">
  <p188:cm id="{BA455D8C-8BB4-3949-A178-C2409803B856}" authorId="{E472D90D-38B9-F25A-045A-C27C723CAC46}" created="2022-11-28T15:59:24.317">
    <pc:sldMkLst xmlns:pc="http://schemas.microsoft.com/office/powerpoint/2013/main/command">
      <pc:docMk/>
      <pc:sldMk cId="264581309" sldId="297"/>
    </pc:sldMkLst>
    <p188:txBody>
      <a:bodyPr/>
      <a:lstStyle/>
      <a:p>
        <a:r>
          <a:rPr lang="en-US"/>
          <a:t>Jason</a:t>
        </a:r>
      </a:p>
    </p188:txBody>
  </p188:cm>
</p188:cmLst>
</file>

<file path=ppt/comments/modernComment_12A_CE4DDCDF.xml><?xml version="1.0" encoding="utf-8"?>
<p188:cmLst xmlns:a="http://schemas.openxmlformats.org/drawingml/2006/main" xmlns:r="http://schemas.openxmlformats.org/officeDocument/2006/relationships" xmlns:p188="http://schemas.microsoft.com/office/powerpoint/2018/8/main">
  <p188:cm id="{35BF3833-61B9-9A4C-BECD-B686A43AD719}" authorId="{E472D90D-38B9-F25A-045A-C27C723CAC46}" created="2022-11-26T22:04:06.920">
    <ac:deMkLst xmlns:ac="http://schemas.microsoft.com/office/drawing/2013/main/command">
      <pc:docMk xmlns:pc="http://schemas.microsoft.com/office/powerpoint/2013/main/command"/>
      <pc:sldMk xmlns:pc="http://schemas.microsoft.com/office/powerpoint/2013/main/command" cId="3461209311" sldId="298"/>
      <ac:spMk id="8" creationId="{8B608FD6-8C0F-7D2D-565E-79189A3805CC}"/>
    </ac:deMkLst>
    <p188:txBody>
      <a:bodyPr/>
      <a:lstStyle/>
      <a:p>
        <a:r>
          <a:rPr lang="en-US"/>
          <a:t>Make sure to point out that these are hourly positions</a:t>
        </a:r>
      </a:p>
    </p188:txBody>
  </p188:cm>
</p188:cmLst>
</file>

<file path=ppt/comments/modernComment_12B_252A7881.xml><?xml version="1.0" encoding="utf-8"?>
<p188:cmLst xmlns:a="http://schemas.openxmlformats.org/drawingml/2006/main" xmlns:r="http://schemas.openxmlformats.org/officeDocument/2006/relationships" xmlns:p188="http://schemas.microsoft.com/office/powerpoint/2018/8/main">
  <p188:cm id="{2AF79886-FC77-0046-96FF-1B8706FA0BC6}" authorId="{E472D90D-38B9-F25A-045A-C27C723CAC46}" created="2022-11-28T15:52:08.221">
    <pc:sldMkLst xmlns:pc="http://schemas.microsoft.com/office/powerpoint/2013/main/command">
      <pc:docMk/>
      <pc:sldMk cId="623540353" sldId="299"/>
    </pc:sldMkLst>
    <p188:txBody>
      <a:bodyPr/>
      <a:lstStyle/>
      <a:p>
        <a:r>
          <a:rPr lang="en-US"/>
          <a:t>Ryan</a:t>
        </a:r>
      </a:p>
    </p188:txBody>
  </p188:cm>
</p188:cmLst>
</file>

<file path=ppt/comments/modernComment_12D_A7059086.xml><?xml version="1.0" encoding="utf-8"?>
<p188:cmLst xmlns:a="http://schemas.openxmlformats.org/drawingml/2006/main" xmlns:r="http://schemas.openxmlformats.org/officeDocument/2006/relationships" xmlns:p188="http://schemas.microsoft.com/office/powerpoint/2018/8/main">
  <p188:cm id="{51F31800-3173-0549-94E9-9231B79B30F7}" authorId="{E472D90D-38B9-F25A-045A-C27C723CAC46}" created="2022-11-28T17:46:02.002">
    <pc:sldMkLst xmlns:pc="http://schemas.microsoft.com/office/powerpoint/2013/main/command">
      <pc:docMk/>
      <pc:sldMk cId="2802159750" sldId="301"/>
    </pc:sldMkLst>
    <p188:txBody>
      <a:bodyPr/>
      <a:lstStyle/>
      <a:p>
        <a:r>
          <a:rPr lang="en-US"/>
          <a:t>Everyone: their respective sections</a:t>
        </a:r>
      </a:p>
    </p188:txBody>
  </p188:cm>
  <p188:cm id="{538FF2A2-FB40-4948-975C-F765D574F347}" authorId="{944C29FF-ED8D-FD76-7A30-F00C0C46ABEA}" created="2022-11-29T17:00:33.196">
    <ac:deMkLst xmlns:ac="http://schemas.microsoft.com/office/drawing/2013/main/command">
      <pc:docMk xmlns:pc="http://schemas.microsoft.com/office/powerpoint/2013/main/command"/>
      <pc:sldMk xmlns:pc="http://schemas.microsoft.com/office/powerpoint/2013/main/command" cId="2802159750" sldId="301"/>
      <ac:picMk id="22" creationId="{3C8FA59F-887A-250A-E12B-2BFAF98D05F3}"/>
    </ac:deMkLst>
    <p188:replyLst>
      <p188:reply id="{F4E08D97-FF59-4CBF-9931-D60F78D17E5A}" authorId="{944C29FF-ED8D-FD76-7A30-F00C0C46ABEA}" created="2022-11-29T17:00:45.931">
        <p188:txBody>
          <a:bodyPr/>
          <a:lstStyle/>
          <a:p>
            <a:r>
              <a:rPr lang="en-US"/>
              <a:t>probably wanna make this pop as well</a:t>
            </a:r>
          </a:p>
        </p188:txBody>
      </p188:reply>
    </p188:replyLst>
    <p188:txBody>
      <a:bodyPr/>
      <a:lstStyle/>
      <a:p>
        <a:r>
          <a:rPr lang="en-US"/>
          <a:t>cut timeline</a:t>
        </a:r>
      </a:p>
    </p188:txBody>
  </p188:cm>
</p188:cmLst>
</file>

<file path=ppt/comments/modernComment_12E_9B0913DE.xml><?xml version="1.0" encoding="utf-8"?>
<p188:cmLst xmlns:a="http://schemas.openxmlformats.org/drawingml/2006/main" xmlns:r="http://schemas.openxmlformats.org/officeDocument/2006/relationships" xmlns:p188="http://schemas.microsoft.com/office/powerpoint/2018/8/main">
  <p188:cm id="{D4CF3AC0-8D0A-6948-AF18-00F869E75B10}" authorId="{E472D90D-38B9-F25A-045A-C27C723CAC46}" created="2022-11-28T17:46:21.244">
    <pc:sldMkLst xmlns:pc="http://schemas.microsoft.com/office/powerpoint/2013/main/command">
      <pc:docMk/>
      <pc:sldMk cId="2601063390" sldId="302"/>
    </pc:sldMkLst>
    <p188:txBody>
      <a:bodyPr/>
      <a:lstStyle/>
      <a:p>
        <a:r>
          <a:rPr lang="en-US"/>
          <a:t>Brooke Ends</a:t>
        </a:r>
      </a:p>
    </p188:txBody>
  </p188:cm>
</p188:cmLst>
</file>

<file path=ppt/comments/modernComment_131_C69DE12E.xml><?xml version="1.0" encoding="utf-8"?>
<p188:cmLst xmlns:a="http://schemas.openxmlformats.org/drawingml/2006/main" xmlns:r="http://schemas.openxmlformats.org/officeDocument/2006/relationships" xmlns:p188="http://schemas.microsoft.com/office/powerpoint/2018/8/main">
  <p188:cm id="{317BBF12-5C6A-44FD-AEBD-165C23493C5D}" authorId="{944C29FF-ED8D-FD76-7A30-F00C0C46ABEA}" created="2022-11-29T20:31:06.355">
    <ac:deMkLst xmlns:ac="http://schemas.microsoft.com/office/drawing/2013/main/command">
      <pc:docMk xmlns:pc="http://schemas.microsoft.com/office/powerpoint/2013/main/command"/>
      <pc:sldMk xmlns:pc="http://schemas.microsoft.com/office/powerpoint/2013/main/command" cId="3332235566" sldId="305"/>
      <ac:picMk id="22" creationId="{3C8FA59F-887A-250A-E12B-2BFAF98D05F3}"/>
    </ac:deMkLst>
    <p188:txBody>
      <a:bodyPr/>
      <a:lstStyle/>
      <a:p>
        <a:r>
          <a:rPr lang="en-US"/>
          <a:t>cut the green, cut the timeline, keep the font total the same. go from circle to a square (last slide). change to square</a:t>
        </a:r>
      </a:p>
    </p188:txBody>
  </p188:cm>
  <p188:cm id="{6BB8F023-03B7-4681-917A-B1C75EE7E7AF}" authorId="{FDD855BA-B103-1A84-70DD-585756473C3D}" created="2022-11-30T00:43:48.984">
    <pc:sldMkLst xmlns:pc="http://schemas.microsoft.com/office/powerpoint/2013/main/command">
      <pc:docMk/>
      <pc:sldMk cId="3332235566" sldId="305"/>
    </pc:sldMkLst>
    <p188:txBody>
      <a:bodyPr/>
      <a:lstStyle/>
      <a:p>
        <a:r>
          <a:rPr lang="en-US"/>
          <a:t>Kennedy</a:t>
        </a:r>
      </a:p>
    </p188:txBody>
  </p188:cm>
</p188:cmLst>
</file>

<file path=ppt/comments/modernComment_134_D2EBC368.xml><?xml version="1.0" encoding="utf-8"?>
<p188:cmLst xmlns:a="http://schemas.openxmlformats.org/drawingml/2006/main" xmlns:r="http://schemas.openxmlformats.org/officeDocument/2006/relationships" xmlns:p188="http://schemas.microsoft.com/office/powerpoint/2018/8/main">
  <p188:cm id="{D63E5A6F-2B2D-EA45-A050-40E5382B4458}" authorId="{E472D90D-38B9-F25A-045A-C27C723CAC46}" created="2022-11-28T15:50:06.683">
    <pc:sldMkLst xmlns:pc="http://schemas.microsoft.com/office/powerpoint/2013/main/command">
      <pc:docMk/>
      <pc:sldMk cId="3042567831" sldId="273"/>
    </pc:sldMkLst>
    <p188:txBody>
      <a:bodyPr/>
      <a:lstStyle/>
      <a:p>
        <a:r>
          <a:rPr lang="en-US"/>
          <a:t>Kennedy</a:t>
        </a:r>
      </a:p>
    </p188:txBody>
  </p188:cm>
  <p188:cm id="{8600FA45-5225-6A46-A7FD-1FC91925A327}" authorId="{944C29FF-ED8D-FD76-7A30-F00C0C46ABEA}" created="2022-11-29T20:29:46.571">
    <ac:deMkLst xmlns:ac="http://schemas.microsoft.com/office/drawing/2013/main/command">
      <pc:docMk xmlns:pc="http://schemas.microsoft.com/office/powerpoint/2013/main/command"/>
      <pc:sldMk xmlns:pc="http://schemas.microsoft.com/office/powerpoint/2013/main/command" cId="3042567831" sldId="273"/>
      <ac:spMk id="16" creationId="{3F0241BB-CEF9-CE24-E772-71C619FF1822}"/>
    </ac:deMkLst>
    <p188:txBody>
      <a:bodyPr/>
      <a:lstStyle/>
      <a:p>
        <a:r>
          <a:rPr lang="en-US"/>
          <a:t>make this slide pop and huge - mya</a:t>
        </a:r>
      </a:p>
    </p188:txBody>
  </p188:cm>
</p188:cmLst>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85687-8316-5549-910F-147AA8F1BED7}" type="doc">
      <dgm:prSet loTypeId="urn:microsoft.com/office/officeart/2005/8/layout/hList1" loCatId="" qsTypeId="urn:microsoft.com/office/officeart/2005/8/quickstyle/simple1" qsCatId="simple" csTypeId="urn:microsoft.com/office/officeart/2005/8/colors/accent6_2" csCatId="accent6" phldr="1"/>
      <dgm:spPr/>
      <dgm:t>
        <a:bodyPr/>
        <a:lstStyle/>
        <a:p>
          <a:endParaRPr lang="en-US"/>
        </a:p>
      </dgm:t>
    </dgm:pt>
    <dgm:pt modelId="{422F6E78-3031-1742-B76A-0FA18C930826}">
      <dgm:prSet phldrT="[Text]"/>
      <dgm:spPr/>
      <dgm:t>
        <a:bodyPr/>
        <a:lstStyle/>
        <a:p>
          <a:r>
            <a:rPr lang="en-US"/>
            <a:t>Target Stronger Labor Markets</a:t>
          </a:r>
        </a:p>
      </dgm:t>
    </dgm:pt>
    <dgm:pt modelId="{3CE9B252-D9B2-8349-880D-13C7B34B5AB3}" type="parTrans" cxnId="{AEAACD0D-9D93-174A-9826-063D68A3B588}">
      <dgm:prSet/>
      <dgm:spPr/>
      <dgm:t>
        <a:bodyPr/>
        <a:lstStyle/>
        <a:p>
          <a:endParaRPr lang="en-US"/>
        </a:p>
      </dgm:t>
    </dgm:pt>
    <dgm:pt modelId="{BE403EFC-2121-8147-AF4D-CE251544A8DC}" type="sibTrans" cxnId="{AEAACD0D-9D93-174A-9826-063D68A3B588}">
      <dgm:prSet/>
      <dgm:spPr/>
      <dgm:t>
        <a:bodyPr/>
        <a:lstStyle/>
        <a:p>
          <a:endParaRPr lang="en-US"/>
        </a:p>
      </dgm:t>
    </dgm:pt>
    <dgm:pt modelId="{1B05E4EB-65FC-AD45-8BFB-EDAE553F95BA}">
      <dgm:prSet phldrT="[Text]"/>
      <dgm:spPr/>
      <dgm:t>
        <a:bodyPr/>
        <a:lstStyle/>
        <a:p>
          <a:r>
            <a:rPr lang="en-US"/>
            <a:t>Plant the Seeds</a:t>
          </a:r>
        </a:p>
      </dgm:t>
    </dgm:pt>
    <dgm:pt modelId="{BBEE3448-285D-D941-BC44-81CDC2D1329A}" type="parTrans" cxnId="{44CE7749-0F95-B44D-B21A-E62A12A8B0B1}">
      <dgm:prSet/>
      <dgm:spPr/>
      <dgm:t>
        <a:bodyPr/>
        <a:lstStyle/>
        <a:p>
          <a:endParaRPr lang="en-US"/>
        </a:p>
      </dgm:t>
    </dgm:pt>
    <dgm:pt modelId="{818C6AA0-9A57-8D4B-AAD8-0D5DEA60B19B}" type="sibTrans" cxnId="{44CE7749-0F95-B44D-B21A-E62A12A8B0B1}">
      <dgm:prSet/>
      <dgm:spPr/>
      <dgm:t>
        <a:bodyPr/>
        <a:lstStyle/>
        <a:p>
          <a:endParaRPr lang="en-US"/>
        </a:p>
      </dgm:t>
    </dgm:pt>
    <dgm:pt modelId="{4D5524FE-CE86-9A4E-A88D-9C2B895A1CBF}">
      <dgm:prSet phldrT="[Text]"/>
      <dgm:spPr/>
      <dgm:t>
        <a:bodyPr/>
        <a:lstStyle/>
        <a:p>
          <a:r>
            <a:rPr lang="en-US"/>
            <a:t>Fortify Strong Work Culture</a:t>
          </a:r>
        </a:p>
      </dgm:t>
    </dgm:pt>
    <dgm:pt modelId="{83FFCED0-2F20-E34F-90E5-55B6D55170E3}" type="parTrans" cxnId="{79320E4F-52FE-5645-B6C9-925CC59FFD33}">
      <dgm:prSet/>
      <dgm:spPr/>
      <dgm:t>
        <a:bodyPr/>
        <a:lstStyle/>
        <a:p>
          <a:endParaRPr lang="en-US"/>
        </a:p>
      </dgm:t>
    </dgm:pt>
    <dgm:pt modelId="{F93DC652-A7B9-664E-8C5A-C7D0154FDEC2}" type="sibTrans" cxnId="{79320E4F-52FE-5645-B6C9-925CC59FFD33}">
      <dgm:prSet/>
      <dgm:spPr/>
      <dgm:t>
        <a:bodyPr/>
        <a:lstStyle/>
        <a:p>
          <a:endParaRPr lang="en-US"/>
        </a:p>
      </dgm:t>
    </dgm:pt>
    <dgm:pt modelId="{3F6FEEB6-68AF-8748-B9D2-068F5201419B}">
      <dgm:prSet phldrT="[Text]"/>
      <dgm:spPr/>
      <dgm:t>
        <a:bodyPr/>
        <a:lstStyle/>
        <a:p>
          <a:r>
            <a:rPr lang="en-US"/>
            <a:t>Tend the Garden</a:t>
          </a:r>
        </a:p>
      </dgm:t>
    </dgm:pt>
    <dgm:pt modelId="{45E66E6D-BD36-A349-96BC-DCF33E90B784}" type="sibTrans" cxnId="{CEBEB387-3912-684B-8493-C877DB8341BC}">
      <dgm:prSet/>
      <dgm:spPr/>
      <dgm:t>
        <a:bodyPr/>
        <a:lstStyle/>
        <a:p>
          <a:endParaRPr lang="en-US"/>
        </a:p>
      </dgm:t>
    </dgm:pt>
    <dgm:pt modelId="{E55B4EE3-EB99-3940-BF98-AC23C180F560}" type="parTrans" cxnId="{CEBEB387-3912-684B-8493-C877DB8341BC}">
      <dgm:prSet/>
      <dgm:spPr/>
      <dgm:t>
        <a:bodyPr/>
        <a:lstStyle/>
        <a:p>
          <a:endParaRPr lang="en-US"/>
        </a:p>
      </dgm:t>
    </dgm:pt>
    <dgm:pt modelId="{707E2D71-1EE2-1241-BB38-0D1447147CD7}" type="pres">
      <dgm:prSet presAssocID="{EB585687-8316-5549-910F-147AA8F1BED7}" presName="Name0" presStyleCnt="0">
        <dgm:presLayoutVars>
          <dgm:dir/>
          <dgm:animLvl val="lvl"/>
          <dgm:resizeHandles val="exact"/>
        </dgm:presLayoutVars>
      </dgm:prSet>
      <dgm:spPr/>
    </dgm:pt>
    <dgm:pt modelId="{B8226F36-4C80-5045-8C67-B4245F2850C4}" type="pres">
      <dgm:prSet presAssocID="{422F6E78-3031-1742-B76A-0FA18C930826}" presName="composite" presStyleCnt="0"/>
      <dgm:spPr/>
    </dgm:pt>
    <dgm:pt modelId="{65FF4739-5FCE-D744-B02F-01819C67BD24}" type="pres">
      <dgm:prSet presAssocID="{422F6E78-3031-1742-B76A-0FA18C930826}" presName="parTx" presStyleLbl="alignNode1" presStyleIdx="0" presStyleCnt="2">
        <dgm:presLayoutVars>
          <dgm:chMax val="0"/>
          <dgm:chPref val="0"/>
          <dgm:bulletEnabled val="1"/>
        </dgm:presLayoutVars>
      </dgm:prSet>
      <dgm:spPr/>
    </dgm:pt>
    <dgm:pt modelId="{68DB9947-512E-944C-9ACB-43D0C4D84058}" type="pres">
      <dgm:prSet presAssocID="{422F6E78-3031-1742-B76A-0FA18C930826}" presName="desTx" presStyleLbl="alignAccFollowNode1" presStyleIdx="0" presStyleCnt="2">
        <dgm:presLayoutVars>
          <dgm:bulletEnabled val="1"/>
        </dgm:presLayoutVars>
      </dgm:prSet>
      <dgm:spPr/>
    </dgm:pt>
    <dgm:pt modelId="{45AF659B-F2E5-374A-8177-C37E6B3E1159}" type="pres">
      <dgm:prSet presAssocID="{BE403EFC-2121-8147-AF4D-CE251544A8DC}" presName="space" presStyleCnt="0"/>
      <dgm:spPr/>
    </dgm:pt>
    <dgm:pt modelId="{FF6243FA-92B8-6842-9214-06E59714A27F}" type="pres">
      <dgm:prSet presAssocID="{4D5524FE-CE86-9A4E-A88D-9C2B895A1CBF}" presName="composite" presStyleCnt="0"/>
      <dgm:spPr/>
    </dgm:pt>
    <dgm:pt modelId="{A3C563B9-99BC-1D4D-8D98-0E27D89A2BBB}" type="pres">
      <dgm:prSet presAssocID="{4D5524FE-CE86-9A4E-A88D-9C2B895A1CBF}" presName="parTx" presStyleLbl="alignNode1" presStyleIdx="1" presStyleCnt="2">
        <dgm:presLayoutVars>
          <dgm:chMax val="0"/>
          <dgm:chPref val="0"/>
          <dgm:bulletEnabled val="1"/>
        </dgm:presLayoutVars>
      </dgm:prSet>
      <dgm:spPr/>
    </dgm:pt>
    <dgm:pt modelId="{14D45B25-E727-544C-8A23-D18AB9C907DA}" type="pres">
      <dgm:prSet presAssocID="{4D5524FE-CE86-9A4E-A88D-9C2B895A1CBF}" presName="desTx" presStyleLbl="alignAccFollowNode1" presStyleIdx="1" presStyleCnt="2">
        <dgm:presLayoutVars>
          <dgm:bulletEnabled val="1"/>
        </dgm:presLayoutVars>
      </dgm:prSet>
      <dgm:spPr/>
    </dgm:pt>
  </dgm:ptLst>
  <dgm:cxnLst>
    <dgm:cxn modelId="{AEAACD0D-9D93-174A-9826-063D68A3B588}" srcId="{EB585687-8316-5549-910F-147AA8F1BED7}" destId="{422F6E78-3031-1742-B76A-0FA18C930826}" srcOrd="0" destOrd="0" parTransId="{3CE9B252-D9B2-8349-880D-13C7B34B5AB3}" sibTransId="{BE403EFC-2121-8147-AF4D-CE251544A8DC}"/>
    <dgm:cxn modelId="{E886F520-09E1-BA40-AB00-4C7C515124A6}" type="presOf" srcId="{1B05E4EB-65FC-AD45-8BFB-EDAE553F95BA}" destId="{68DB9947-512E-944C-9ACB-43D0C4D84058}" srcOrd="0" destOrd="0" presId="urn:microsoft.com/office/officeart/2005/8/layout/hList1"/>
    <dgm:cxn modelId="{44CE7749-0F95-B44D-B21A-E62A12A8B0B1}" srcId="{422F6E78-3031-1742-B76A-0FA18C930826}" destId="{1B05E4EB-65FC-AD45-8BFB-EDAE553F95BA}" srcOrd="0" destOrd="0" parTransId="{BBEE3448-285D-D941-BC44-81CDC2D1329A}" sibTransId="{818C6AA0-9A57-8D4B-AAD8-0D5DEA60B19B}"/>
    <dgm:cxn modelId="{79320E4F-52FE-5645-B6C9-925CC59FFD33}" srcId="{EB585687-8316-5549-910F-147AA8F1BED7}" destId="{4D5524FE-CE86-9A4E-A88D-9C2B895A1CBF}" srcOrd="1" destOrd="0" parTransId="{83FFCED0-2F20-E34F-90E5-55B6D55170E3}" sibTransId="{F93DC652-A7B9-664E-8C5A-C7D0154FDEC2}"/>
    <dgm:cxn modelId="{CEBEB387-3912-684B-8493-C877DB8341BC}" srcId="{4D5524FE-CE86-9A4E-A88D-9C2B895A1CBF}" destId="{3F6FEEB6-68AF-8748-B9D2-068F5201419B}" srcOrd="0" destOrd="0" parTransId="{E55B4EE3-EB99-3940-BF98-AC23C180F560}" sibTransId="{45E66E6D-BD36-A349-96BC-DCF33E90B784}"/>
    <dgm:cxn modelId="{30AAA9A3-E605-7E42-A8DF-9505EAF5A693}" type="presOf" srcId="{3F6FEEB6-68AF-8748-B9D2-068F5201419B}" destId="{14D45B25-E727-544C-8A23-D18AB9C907DA}" srcOrd="0" destOrd="0" presId="urn:microsoft.com/office/officeart/2005/8/layout/hList1"/>
    <dgm:cxn modelId="{CA2AC8BE-5BD3-8846-856D-9ED47910A2C5}" type="presOf" srcId="{422F6E78-3031-1742-B76A-0FA18C930826}" destId="{65FF4739-5FCE-D744-B02F-01819C67BD24}" srcOrd="0" destOrd="0" presId="urn:microsoft.com/office/officeart/2005/8/layout/hList1"/>
    <dgm:cxn modelId="{EF502BCF-6C8D-4E45-9755-40E5B509D08B}" type="presOf" srcId="{EB585687-8316-5549-910F-147AA8F1BED7}" destId="{707E2D71-1EE2-1241-BB38-0D1447147CD7}" srcOrd="0" destOrd="0" presId="urn:microsoft.com/office/officeart/2005/8/layout/hList1"/>
    <dgm:cxn modelId="{AE0D0DE4-5B87-B646-934D-3765A87CC1BB}" type="presOf" srcId="{4D5524FE-CE86-9A4E-A88D-9C2B895A1CBF}" destId="{A3C563B9-99BC-1D4D-8D98-0E27D89A2BBB}" srcOrd="0" destOrd="0" presId="urn:microsoft.com/office/officeart/2005/8/layout/hList1"/>
    <dgm:cxn modelId="{DFDA1B8C-E5EA-DD42-9128-89DAD661DF53}" type="presParOf" srcId="{707E2D71-1EE2-1241-BB38-0D1447147CD7}" destId="{B8226F36-4C80-5045-8C67-B4245F2850C4}" srcOrd="0" destOrd="0" presId="urn:microsoft.com/office/officeart/2005/8/layout/hList1"/>
    <dgm:cxn modelId="{99FAA35F-C95D-AF41-A846-3433CC87582B}" type="presParOf" srcId="{B8226F36-4C80-5045-8C67-B4245F2850C4}" destId="{65FF4739-5FCE-D744-B02F-01819C67BD24}" srcOrd="0" destOrd="0" presId="urn:microsoft.com/office/officeart/2005/8/layout/hList1"/>
    <dgm:cxn modelId="{9BC3CDC5-BB6D-AB42-82C9-A1C007392642}" type="presParOf" srcId="{B8226F36-4C80-5045-8C67-B4245F2850C4}" destId="{68DB9947-512E-944C-9ACB-43D0C4D84058}" srcOrd="1" destOrd="0" presId="urn:microsoft.com/office/officeart/2005/8/layout/hList1"/>
    <dgm:cxn modelId="{4EF004D0-03C0-8F4B-851B-41926231587A}" type="presParOf" srcId="{707E2D71-1EE2-1241-BB38-0D1447147CD7}" destId="{45AF659B-F2E5-374A-8177-C37E6B3E1159}" srcOrd="1" destOrd="0" presId="urn:microsoft.com/office/officeart/2005/8/layout/hList1"/>
    <dgm:cxn modelId="{FD9E662E-D57C-B042-A9C0-F601ABED945E}" type="presParOf" srcId="{707E2D71-1EE2-1241-BB38-0D1447147CD7}" destId="{FF6243FA-92B8-6842-9214-06E59714A27F}" srcOrd="2" destOrd="0" presId="urn:microsoft.com/office/officeart/2005/8/layout/hList1"/>
    <dgm:cxn modelId="{09853E7E-8608-9A41-B3EE-620F6053BB63}" type="presParOf" srcId="{FF6243FA-92B8-6842-9214-06E59714A27F}" destId="{A3C563B9-99BC-1D4D-8D98-0E27D89A2BBB}" srcOrd="0" destOrd="0" presId="urn:microsoft.com/office/officeart/2005/8/layout/hList1"/>
    <dgm:cxn modelId="{31283938-62D9-894B-9AF8-918532350B57}" type="presParOf" srcId="{FF6243FA-92B8-6842-9214-06E59714A27F}" destId="{14D45B25-E727-544C-8A23-D18AB9C907DA}" srcOrd="1" destOrd="0" presId="urn:microsoft.com/office/officeart/2005/8/layout/hList1"/>
  </dgm:cxnLst>
  <dgm:bg/>
  <dgm:whole/>
  <dgm:extLst>
    <a:ext uri="http://schemas.microsoft.com/office/drawing/2008/diagram">
      <dsp:dataModelExt xmlns:dsp="http://schemas.microsoft.com/office/drawing/2008/diagram" relId="rId2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EB585687-8316-5549-910F-147AA8F1BED7}" type="doc">
      <dgm:prSet loTypeId="urn:microsoft.com/office/officeart/2005/8/layout/hList1" loCatId="" qsTypeId="urn:microsoft.com/office/officeart/2005/8/quickstyle/simple1" qsCatId="simple" csTypeId="urn:microsoft.com/office/officeart/2005/8/colors/accent6_2" csCatId="accent6" phldr="1"/>
      <dgm:spPr/>
      <dgm:t>
        <a:bodyPr/>
        <a:lstStyle/>
        <a:p>
          <a:endParaRPr lang="en-US"/>
        </a:p>
      </dgm:t>
    </dgm:pt>
    <dgm:pt modelId="{422F6E78-3031-1742-B76A-0FA18C930826}">
      <dgm:prSet phldrT="[Text]"/>
      <dgm:spPr/>
      <dgm:t>
        <a:bodyPr/>
        <a:lstStyle/>
        <a:p>
          <a:r>
            <a:rPr lang="en-US"/>
            <a:t>Target Stronger Labor Markets</a:t>
          </a:r>
        </a:p>
      </dgm:t>
    </dgm:pt>
    <dgm:pt modelId="{3CE9B252-D9B2-8349-880D-13C7B34B5AB3}" type="parTrans" cxnId="{AEAACD0D-9D93-174A-9826-063D68A3B588}">
      <dgm:prSet/>
      <dgm:spPr/>
      <dgm:t>
        <a:bodyPr/>
        <a:lstStyle/>
        <a:p>
          <a:endParaRPr lang="en-US"/>
        </a:p>
      </dgm:t>
    </dgm:pt>
    <dgm:pt modelId="{BE403EFC-2121-8147-AF4D-CE251544A8DC}" type="sibTrans" cxnId="{AEAACD0D-9D93-174A-9826-063D68A3B588}">
      <dgm:prSet/>
      <dgm:spPr/>
      <dgm:t>
        <a:bodyPr/>
        <a:lstStyle/>
        <a:p>
          <a:endParaRPr lang="en-US"/>
        </a:p>
      </dgm:t>
    </dgm:pt>
    <dgm:pt modelId="{1B05E4EB-65FC-AD45-8BFB-EDAE553F95BA}">
      <dgm:prSet phldrT="[Text]"/>
      <dgm:spPr/>
      <dgm:t>
        <a:bodyPr/>
        <a:lstStyle/>
        <a:p>
          <a:r>
            <a:rPr lang="en-US"/>
            <a:t>Plant the Seeds</a:t>
          </a:r>
        </a:p>
      </dgm:t>
    </dgm:pt>
    <dgm:pt modelId="{BBEE3448-285D-D941-BC44-81CDC2D1329A}" type="parTrans" cxnId="{44CE7749-0F95-B44D-B21A-E62A12A8B0B1}">
      <dgm:prSet/>
      <dgm:spPr/>
      <dgm:t>
        <a:bodyPr/>
        <a:lstStyle/>
        <a:p>
          <a:endParaRPr lang="en-US"/>
        </a:p>
      </dgm:t>
    </dgm:pt>
    <dgm:pt modelId="{818C6AA0-9A57-8D4B-AAD8-0D5DEA60B19B}" type="sibTrans" cxnId="{44CE7749-0F95-B44D-B21A-E62A12A8B0B1}">
      <dgm:prSet/>
      <dgm:spPr/>
      <dgm:t>
        <a:bodyPr/>
        <a:lstStyle/>
        <a:p>
          <a:endParaRPr lang="en-US"/>
        </a:p>
      </dgm:t>
    </dgm:pt>
    <dgm:pt modelId="{4D5524FE-CE86-9A4E-A88D-9C2B895A1CBF}">
      <dgm:prSet phldrT="[Text]"/>
      <dgm:spPr/>
      <dgm:t>
        <a:bodyPr/>
        <a:lstStyle/>
        <a:p>
          <a:r>
            <a:rPr lang="en-US"/>
            <a:t>Fortify Strong Work Culture</a:t>
          </a:r>
        </a:p>
      </dgm:t>
    </dgm:pt>
    <dgm:pt modelId="{83FFCED0-2F20-E34F-90E5-55B6D55170E3}" type="parTrans" cxnId="{79320E4F-52FE-5645-B6C9-925CC59FFD33}">
      <dgm:prSet/>
      <dgm:spPr/>
      <dgm:t>
        <a:bodyPr/>
        <a:lstStyle/>
        <a:p>
          <a:endParaRPr lang="en-US"/>
        </a:p>
      </dgm:t>
    </dgm:pt>
    <dgm:pt modelId="{F93DC652-A7B9-664E-8C5A-C7D0154FDEC2}" type="sibTrans" cxnId="{79320E4F-52FE-5645-B6C9-925CC59FFD33}">
      <dgm:prSet/>
      <dgm:spPr/>
      <dgm:t>
        <a:bodyPr/>
        <a:lstStyle/>
        <a:p>
          <a:endParaRPr lang="en-US"/>
        </a:p>
      </dgm:t>
    </dgm:pt>
    <dgm:pt modelId="{3F6FEEB6-68AF-8748-B9D2-068F5201419B}">
      <dgm:prSet phldrT="[Text]"/>
      <dgm:spPr/>
      <dgm:t>
        <a:bodyPr/>
        <a:lstStyle/>
        <a:p>
          <a:r>
            <a:rPr lang="en-US"/>
            <a:t>Tend the Garden</a:t>
          </a:r>
        </a:p>
      </dgm:t>
    </dgm:pt>
    <dgm:pt modelId="{45E66E6D-BD36-A349-96BC-DCF33E90B784}" type="sibTrans" cxnId="{CEBEB387-3912-684B-8493-C877DB8341BC}">
      <dgm:prSet/>
      <dgm:spPr/>
      <dgm:t>
        <a:bodyPr/>
        <a:lstStyle/>
        <a:p>
          <a:endParaRPr lang="en-US"/>
        </a:p>
      </dgm:t>
    </dgm:pt>
    <dgm:pt modelId="{E55B4EE3-EB99-3940-BF98-AC23C180F560}" type="parTrans" cxnId="{CEBEB387-3912-684B-8493-C877DB8341BC}">
      <dgm:prSet/>
      <dgm:spPr/>
      <dgm:t>
        <a:bodyPr/>
        <a:lstStyle/>
        <a:p>
          <a:endParaRPr lang="en-US"/>
        </a:p>
      </dgm:t>
    </dgm:pt>
    <dgm:pt modelId="{707E2D71-1EE2-1241-BB38-0D1447147CD7}" type="pres">
      <dgm:prSet presAssocID="{EB585687-8316-5549-910F-147AA8F1BED7}" presName="Name0" presStyleCnt="0">
        <dgm:presLayoutVars>
          <dgm:dir/>
          <dgm:animLvl val="lvl"/>
          <dgm:resizeHandles val="exact"/>
        </dgm:presLayoutVars>
      </dgm:prSet>
      <dgm:spPr/>
    </dgm:pt>
    <dgm:pt modelId="{B8226F36-4C80-5045-8C67-B4245F2850C4}" type="pres">
      <dgm:prSet presAssocID="{422F6E78-3031-1742-B76A-0FA18C930826}" presName="composite" presStyleCnt="0"/>
      <dgm:spPr/>
    </dgm:pt>
    <dgm:pt modelId="{65FF4739-5FCE-D744-B02F-01819C67BD24}" type="pres">
      <dgm:prSet presAssocID="{422F6E78-3031-1742-B76A-0FA18C930826}" presName="parTx" presStyleLbl="alignNode1" presStyleIdx="0" presStyleCnt="2">
        <dgm:presLayoutVars>
          <dgm:chMax val="0"/>
          <dgm:chPref val="0"/>
          <dgm:bulletEnabled val="1"/>
        </dgm:presLayoutVars>
      </dgm:prSet>
      <dgm:spPr/>
    </dgm:pt>
    <dgm:pt modelId="{68DB9947-512E-944C-9ACB-43D0C4D84058}" type="pres">
      <dgm:prSet presAssocID="{422F6E78-3031-1742-B76A-0FA18C930826}" presName="desTx" presStyleLbl="alignAccFollowNode1" presStyleIdx="0" presStyleCnt="2">
        <dgm:presLayoutVars>
          <dgm:bulletEnabled val="1"/>
        </dgm:presLayoutVars>
      </dgm:prSet>
      <dgm:spPr/>
    </dgm:pt>
    <dgm:pt modelId="{45AF659B-F2E5-374A-8177-C37E6B3E1159}" type="pres">
      <dgm:prSet presAssocID="{BE403EFC-2121-8147-AF4D-CE251544A8DC}" presName="space" presStyleCnt="0"/>
      <dgm:spPr/>
    </dgm:pt>
    <dgm:pt modelId="{FF6243FA-92B8-6842-9214-06E59714A27F}" type="pres">
      <dgm:prSet presAssocID="{4D5524FE-CE86-9A4E-A88D-9C2B895A1CBF}" presName="composite" presStyleCnt="0"/>
      <dgm:spPr/>
    </dgm:pt>
    <dgm:pt modelId="{A3C563B9-99BC-1D4D-8D98-0E27D89A2BBB}" type="pres">
      <dgm:prSet presAssocID="{4D5524FE-CE86-9A4E-A88D-9C2B895A1CBF}" presName="parTx" presStyleLbl="alignNode1" presStyleIdx="1" presStyleCnt="2">
        <dgm:presLayoutVars>
          <dgm:chMax val="0"/>
          <dgm:chPref val="0"/>
          <dgm:bulletEnabled val="1"/>
        </dgm:presLayoutVars>
      </dgm:prSet>
      <dgm:spPr/>
    </dgm:pt>
    <dgm:pt modelId="{14D45B25-E727-544C-8A23-D18AB9C907DA}" type="pres">
      <dgm:prSet presAssocID="{4D5524FE-CE86-9A4E-A88D-9C2B895A1CBF}" presName="desTx" presStyleLbl="alignAccFollowNode1" presStyleIdx="1" presStyleCnt="2">
        <dgm:presLayoutVars>
          <dgm:bulletEnabled val="1"/>
        </dgm:presLayoutVars>
      </dgm:prSet>
      <dgm:spPr/>
    </dgm:pt>
  </dgm:ptLst>
  <dgm:cxnLst>
    <dgm:cxn modelId="{AEAACD0D-9D93-174A-9826-063D68A3B588}" srcId="{EB585687-8316-5549-910F-147AA8F1BED7}" destId="{422F6E78-3031-1742-B76A-0FA18C930826}" srcOrd="0" destOrd="0" parTransId="{3CE9B252-D9B2-8349-880D-13C7B34B5AB3}" sibTransId="{BE403EFC-2121-8147-AF4D-CE251544A8DC}"/>
    <dgm:cxn modelId="{E886F520-09E1-BA40-AB00-4C7C515124A6}" type="presOf" srcId="{1B05E4EB-65FC-AD45-8BFB-EDAE553F95BA}" destId="{68DB9947-512E-944C-9ACB-43D0C4D84058}" srcOrd="0" destOrd="0" presId="urn:microsoft.com/office/officeart/2005/8/layout/hList1"/>
    <dgm:cxn modelId="{44CE7749-0F95-B44D-B21A-E62A12A8B0B1}" srcId="{422F6E78-3031-1742-B76A-0FA18C930826}" destId="{1B05E4EB-65FC-AD45-8BFB-EDAE553F95BA}" srcOrd="0" destOrd="0" parTransId="{BBEE3448-285D-D941-BC44-81CDC2D1329A}" sibTransId="{818C6AA0-9A57-8D4B-AAD8-0D5DEA60B19B}"/>
    <dgm:cxn modelId="{79320E4F-52FE-5645-B6C9-925CC59FFD33}" srcId="{EB585687-8316-5549-910F-147AA8F1BED7}" destId="{4D5524FE-CE86-9A4E-A88D-9C2B895A1CBF}" srcOrd="1" destOrd="0" parTransId="{83FFCED0-2F20-E34F-90E5-55B6D55170E3}" sibTransId="{F93DC652-A7B9-664E-8C5A-C7D0154FDEC2}"/>
    <dgm:cxn modelId="{CEBEB387-3912-684B-8493-C877DB8341BC}" srcId="{4D5524FE-CE86-9A4E-A88D-9C2B895A1CBF}" destId="{3F6FEEB6-68AF-8748-B9D2-068F5201419B}" srcOrd="0" destOrd="0" parTransId="{E55B4EE3-EB99-3940-BF98-AC23C180F560}" sibTransId="{45E66E6D-BD36-A349-96BC-DCF33E90B784}"/>
    <dgm:cxn modelId="{30AAA9A3-E605-7E42-A8DF-9505EAF5A693}" type="presOf" srcId="{3F6FEEB6-68AF-8748-B9D2-068F5201419B}" destId="{14D45B25-E727-544C-8A23-D18AB9C907DA}" srcOrd="0" destOrd="0" presId="urn:microsoft.com/office/officeart/2005/8/layout/hList1"/>
    <dgm:cxn modelId="{CA2AC8BE-5BD3-8846-856D-9ED47910A2C5}" type="presOf" srcId="{422F6E78-3031-1742-B76A-0FA18C930826}" destId="{65FF4739-5FCE-D744-B02F-01819C67BD24}" srcOrd="0" destOrd="0" presId="urn:microsoft.com/office/officeart/2005/8/layout/hList1"/>
    <dgm:cxn modelId="{EF502BCF-6C8D-4E45-9755-40E5B509D08B}" type="presOf" srcId="{EB585687-8316-5549-910F-147AA8F1BED7}" destId="{707E2D71-1EE2-1241-BB38-0D1447147CD7}" srcOrd="0" destOrd="0" presId="urn:microsoft.com/office/officeart/2005/8/layout/hList1"/>
    <dgm:cxn modelId="{AE0D0DE4-5B87-B646-934D-3765A87CC1BB}" type="presOf" srcId="{4D5524FE-CE86-9A4E-A88D-9C2B895A1CBF}" destId="{A3C563B9-99BC-1D4D-8D98-0E27D89A2BBB}" srcOrd="0" destOrd="0" presId="urn:microsoft.com/office/officeart/2005/8/layout/hList1"/>
    <dgm:cxn modelId="{DFDA1B8C-E5EA-DD42-9128-89DAD661DF53}" type="presParOf" srcId="{707E2D71-1EE2-1241-BB38-0D1447147CD7}" destId="{B8226F36-4C80-5045-8C67-B4245F2850C4}" srcOrd="0" destOrd="0" presId="urn:microsoft.com/office/officeart/2005/8/layout/hList1"/>
    <dgm:cxn modelId="{99FAA35F-C95D-AF41-A846-3433CC87582B}" type="presParOf" srcId="{B8226F36-4C80-5045-8C67-B4245F2850C4}" destId="{65FF4739-5FCE-D744-B02F-01819C67BD24}" srcOrd="0" destOrd="0" presId="urn:microsoft.com/office/officeart/2005/8/layout/hList1"/>
    <dgm:cxn modelId="{9BC3CDC5-BB6D-AB42-82C9-A1C007392642}" type="presParOf" srcId="{B8226F36-4C80-5045-8C67-B4245F2850C4}" destId="{68DB9947-512E-944C-9ACB-43D0C4D84058}" srcOrd="1" destOrd="0" presId="urn:microsoft.com/office/officeart/2005/8/layout/hList1"/>
    <dgm:cxn modelId="{4EF004D0-03C0-8F4B-851B-41926231587A}" type="presParOf" srcId="{707E2D71-1EE2-1241-BB38-0D1447147CD7}" destId="{45AF659B-F2E5-374A-8177-C37E6B3E1159}" srcOrd="1" destOrd="0" presId="urn:microsoft.com/office/officeart/2005/8/layout/hList1"/>
    <dgm:cxn modelId="{FD9E662E-D57C-B042-A9C0-F601ABED945E}" type="presParOf" srcId="{707E2D71-1EE2-1241-BB38-0D1447147CD7}" destId="{FF6243FA-92B8-6842-9214-06E59714A27F}" srcOrd="2" destOrd="0" presId="urn:microsoft.com/office/officeart/2005/8/layout/hList1"/>
    <dgm:cxn modelId="{09853E7E-8608-9A41-B3EE-620F6053BB63}" type="presParOf" srcId="{FF6243FA-92B8-6842-9214-06E59714A27F}" destId="{A3C563B9-99BC-1D4D-8D98-0E27D89A2BBB}" srcOrd="0" destOrd="0" presId="urn:microsoft.com/office/officeart/2005/8/layout/hList1"/>
    <dgm:cxn modelId="{31283938-62D9-894B-9AF8-918532350B57}" type="presParOf" srcId="{FF6243FA-92B8-6842-9214-06E59714A27F}" destId="{14D45B25-E727-544C-8A23-D18AB9C907DA}"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88C27E9-C269-7D43-81AF-B393FB526AE7}" type="doc">
      <dgm:prSet loTypeId="urn:microsoft.com/office/officeart/2005/8/layout/chevron1" loCatId="" qsTypeId="urn:microsoft.com/office/officeart/2005/8/quickstyle/simple1" qsCatId="simple" csTypeId="urn:microsoft.com/office/officeart/2005/8/colors/accent6_4" csCatId="accent6" phldr="1"/>
      <dgm:spPr/>
    </dgm:pt>
    <dgm:pt modelId="{CF3C7BC3-9534-F54B-837E-328EC717867C}">
      <dgm:prSet phldrT="[Text]"/>
      <dgm:spPr/>
      <dgm:t>
        <a:bodyPr/>
        <a:lstStyle/>
        <a:p>
          <a:r>
            <a:rPr lang="en-US"/>
            <a:t>Introduction</a:t>
          </a:r>
        </a:p>
      </dgm:t>
    </dgm:pt>
    <dgm:pt modelId="{D5FD9412-EB09-D24C-88B0-67A38753A901}" type="parTrans" cxnId="{2EEEF358-E9BF-5C45-BAAF-65F8C877F94B}">
      <dgm:prSet/>
      <dgm:spPr/>
      <dgm:t>
        <a:bodyPr/>
        <a:lstStyle/>
        <a:p>
          <a:endParaRPr lang="en-US"/>
        </a:p>
      </dgm:t>
    </dgm:pt>
    <dgm:pt modelId="{191F18E2-8CE4-E547-95B2-DE3A0F37A8A9}" type="sibTrans" cxnId="{2EEEF358-E9BF-5C45-BAAF-65F8C877F94B}">
      <dgm:prSet/>
      <dgm:spPr/>
      <dgm:t>
        <a:bodyPr/>
        <a:lstStyle/>
        <a:p>
          <a:endParaRPr lang="en-US"/>
        </a:p>
      </dgm:t>
    </dgm:pt>
    <dgm:pt modelId="{A89E6E6F-DA91-F345-B493-667F597F65EC}">
      <dgm:prSet phldrT="[Text]"/>
      <dgm:spPr/>
      <dgm:t>
        <a:bodyPr/>
        <a:lstStyle/>
        <a:p>
          <a:r>
            <a:rPr lang="en-US"/>
            <a:t>Barriers to Entry</a:t>
          </a:r>
        </a:p>
      </dgm:t>
    </dgm:pt>
    <dgm:pt modelId="{D46CFB9B-CDB6-8D43-824E-93596A6F3926}" type="parTrans" cxnId="{1D00561B-80F3-1746-ACD2-20FDBFC03D1C}">
      <dgm:prSet/>
      <dgm:spPr/>
      <dgm:t>
        <a:bodyPr/>
        <a:lstStyle/>
        <a:p>
          <a:endParaRPr lang="en-US"/>
        </a:p>
      </dgm:t>
    </dgm:pt>
    <dgm:pt modelId="{0EEB6C38-7BB2-6F4E-A654-F06357F7774D}" type="sibTrans" cxnId="{1D00561B-80F3-1746-ACD2-20FDBFC03D1C}">
      <dgm:prSet/>
      <dgm:spPr/>
      <dgm:t>
        <a:bodyPr/>
        <a:lstStyle/>
        <a:p>
          <a:endParaRPr lang="en-US"/>
        </a:p>
      </dgm:t>
    </dgm:pt>
    <dgm:pt modelId="{D84057B4-55E0-724F-8A1E-8CF36069DB88}">
      <dgm:prSet phldrT="[Text]"/>
      <dgm:spPr/>
      <dgm:t>
        <a:bodyPr/>
        <a:lstStyle/>
        <a:p>
          <a:r>
            <a:rPr lang="en-US"/>
            <a:t>Planting the Seeds</a:t>
          </a:r>
        </a:p>
      </dgm:t>
    </dgm:pt>
    <dgm:pt modelId="{27E6A985-57E6-C540-8131-B513311A9F6F}" type="parTrans" cxnId="{7F16FF37-B522-7F42-8E5D-D5EA2BE22C80}">
      <dgm:prSet/>
      <dgm:spPr/>
      <dgm:t>
        <a:bodyPr/>
        <a:lstStyle/>
        <a:p>
          <a:endParaRPr lang="en-US"/>
        </a:p>
      </dgm:t>
    </dgm:pt>
    <dgm:pt modelId="{DC514080-596F-DB41-B6EA-62DB8596B7D7}" type="sibTrans" cxnId="{7F16FF37-B522-7F42-8E5D-D5EA2BE22C80}">
      <dgm:prSet/>
      <dgm:spPr/>
      <dgm:t>
        <a:bodyPr/>
        <a:lstStyle/>
        <a:p>
          <a:endParaRPr lang="en-US"/>
        </a:p>
      </dgm:t>
    </dgm:pt>
    <dgm:pt modelId="{1380AA0B-94E9-BB4B-A74F-140D0DCE4806}">
      <dgm:prSet/>
      <dgm:spPr/>
      <dgm:t>
        <a:bodyPr/>
        <a:lstStyle/>
        <a:p>
          <a:r>
            <a:rPr lang="en-US"/>
            <a:t>Tending the Garden</a:t>
          </a:r>
        </a:p>
      </dgm:t>
    </dgm:pt>
    <dgm:pt modelId="{01BAC8B1-5A8D-8141-9121-40668EFFCD37}" type="parTrans" cxnId="{855E4544-EB22-4C45-8654-1D555A603AFF}">
      <dgm:prSet/>
      <dgm:spPr/>
      <dgm:t>
        <a:bodyPr/>
        <a:lstStyle/>
        <a:p>
          <a:endParaRPr lang="en-US"/>
        </a:p>
      </dgm:t>
    </dgm:pt>
    <dgm:pt modelId="{5FE5E880-0B24-5B4F-B8D8-EEBDEFCE2FC6}" type="sibTrans" cxnId="{855E4544-EB22-4C45-8654-1D555A603AFF}">
      <dgm:prSet/>
      <dgm:spPr/>
      <dgm:t>
        <a:bodyPr/>
        <a:lstStyle/>
        <a:p>
          <a:endParaRPr lang="en-US"/>
        </a:p>
      </dgm:t>
    </dgm:pt>
    <dgm:pt modelId="{3C9A5C54-A441-7E49-BF0A-599DFF287D84}">
      <dgm:prSet/>
      <dgm:spPr/>
      <dgm:t>
        <a:bodyPr/>
        <a:lstStyle/>
        <a:p>
          <a:r>
            <a:rPr lang="en-US"/>
            <a:t>Call to Arms</a:t>
          </a:r>
        </a:p>
      </dgm:t>
    </dgm:pt>
    <dgm:pt modelId="{6FC2D2B4-65DA-C547-98E5-5E76AAB64B34}" type="parTrans" cxnId="{A48165F8-57E6-7145-8A43-CC71E3E53644}">
      <dgm:prSet/>
      <dgm:spPr/>
      <dgm:t>
        <a:bodyPr/>
        <a:lstStyle/>
        <a:p>
          <a:endParaRPr lang="en-US"/>
        </a:p>
      </dgm:t>
    </dgm:pt>
    <dgm:pt modelId="{32EA136C-8C52-FF40-8AFE-6DBC00E70C01}" type="sibTrans" cxnId="{A48165F8-57E6-7145-8A43-CC71E3E53644}">
      <dgm:prSet/>
      <dgm:spPr/>
      <dgm:t>
        <a:bodyPr/>
        <a:lstStyle/>
        <a:p>
          <a:endParaRPr lang="en-US"/>
        </a:p>
      </dgm:t>
    </dgm:pt>
    <dgm:pt modelId="{82F39876-83C3-9343-86D3-0FCA040697F2}" type="pres">
      <dgm:prSet presAssocID="{788C27E9-C269-7D43-81AF-B393FB526AE7}" presName="Name0" presStyleCnt="0">
        <dgm:presLayoutVars>
          <dgm:dir/>
          <dgm:animLvl val="lvl"/>
          <dgm:resizeHandles val="exact"/>
        </dgm:presLayoutVars>
      </dgm:prSet>
      <dgm:spPr/>
    </dgm:pt>
    <dgm:pt modelId="{A4B5D07A-5090-A44B-BD77-E659FA3EDA84}" type="pres">
      <dgm:prSet presAssocID="{CF3C7BC3-9534-F54B-837E-328EC717867C}" presName="parTxOnly" presStyleLbl="node1" presStyleIdx="0" presStyleCnt="5">
        <dgm:presLayoutVars>
          <dgm:chMax val="0"/>
          <dgm:chPref val="0"/>
          <dgm:bulletEnabled val="1"/>
        </dgm:presLayoutVars>
      </dgm:prSet>
      <dgm:spPr/>
    </dgm:pt>
    <dgm:pt modelId="{F847D8FD-7110-FF40-BC83-FA2FEE945A00}" type="pres">
      <dgm:prSet presAssocID="{191F18E2-8CE4-E547-95B2-DE3A0F37A8A9}" presName="parTxOnlySpace" presStyleCnt="0"/>
      <dgm:spPr/>
    </dgm:pt>
    <dgm:pt modelId="{B51EAD93-BD2F-2D43-8E51-062838985B8C}" type="pres">
      <dgm:prSet presAssocID="{A89E6E6F-DA91-F345-B493-667F597F65EC}" presName="parTxOnly" presStyleLbl="node1" presStyleIdx="1" presStyleCnt="5">
        <dgm:presLayoutVars>
          <dgm:chMax val="0"/>
          <dgm:chPref val="0"/>
          <dgm:bulletEnabled val="1"/>
        </dgm:presLayoutVars>
      </dgm:prSet>
      <dgm:spPr/>
    </dgm:pt>
    <dgm:pt modelId="{B1264B43-D3A9-A044-BF98-1AD9839FDA6E}" type="pres">
      <dgm:prSet presAssocID="{0EEB6C38-7BB2-6F4E-A654-F06357F7774D}" presName="parTxOnlySpace" presStyleCnt="0"/>
      <dgm:spPr/>
    </dgm:pt>
    <dgm:pt modelId="{849C84C8-F764-884A-8147-F429EABF0323}" type="pres">
      <dgm:prSet presAssocID="{D84057B4-55E0-724F-8A1E-8CF36069DB88}" presName="parTxOnly" presStyleLbl="node1" presStyleIdx="2" presStyleCnt="5">
        <dgm:presLayoutVars>
          <dgm:chMax val="0"/>
          <dgm:chPref val="0"/>
          <dgm:bulletEnabled val="1"/>
        </dgm:presLayoutVars>
      </dgm:prSet>
      <dgm:spPr/>
    </dgm:pt>
    <dgm:pt modelId="{8340E825-2ED8-044B-8B88-8D0F18C35141}" type="pres">
      <dgm:prSet presAssocID="{DC514080-596F-DB41-B6EA-62DB8596B7D7}" presName="parTxOnlySpace" presStyleCnt="0"/>
      <dgm:spPr/>
    </dgm:pt>
    <dgm:pt modelId="{55B6C0F8-E739-354F-B6F6-4EC5A63FBBAD}" type="pres">
      <dgm:prSet presAssocID="{1380AA0B-94E9-BB4B-A74F-140D0DCE4806}" presName="parTxOnly" presStyleLbl="node1" presStyleIdx="3" presStyleCnt="5">
        <dgm:presLayoutVars>
          <dgm:chMax val="0"/>
          <dgm:chPref val="0"/>
          <dgm:bulletEnabled val="1"/>
        </dgm:presLayoutVars>
      </dgm:prSet>
      <dgm:spPr/>
    </dgm:pt>
    <dgm:pt modelId="{7F927A61-CCAB-C243-9D9C-3C8C70DEE5CA}" type="pres">
      <dgm:prSet presAssocID="{5FE5E880-0B24-5B4F-B8D8-EEBDEFCE2FC6}" presName="parTxOnlySpace" presStyleCnt="0"/>
      <dgm:spPr/>
    </dgm:pt>
    <dgm:pt modelId="{905C170B-E344-1945-83B8-5639E555B8EA}" type="pres">
      <dgm:prSet presAssocID="{3C9A5C54-A441-7E49-BF0A-599DFF287D84}" presName="parTxOnly" presStyleLbl="node1" presStyleIdx="4" presStyleCnt="5">
        <dgm:presLayoutVars>
          <dgm:chMax val="0"/>
          <dgm:chPref val="0"/>
          <dgm:bulletEnabled val="1"/>
        </dgm:presLayoutVars>
      </dgm:prSet>
      <dgm:spPr/>
    </dgm:pt>
  </dgm:ptLst>
  <dgm:cxnLst>
    <dgm:cxn modelId="{32715612-3E09-FC46-BE52-2CF2126615E8}" type="presOf" srcId="{1380AA0B-94E9-BB4B-A74F-140D0DCE4806}" destId="{55B6C0F8-E739-354F-B6F6-4EC5A63FBBAD}" srcOrd="0" destOrd="0" presId="urn:microsoft.com/office/officeart/2005/8/layout/chevron1"/>
    <dgm:cxn modelId="{1D00561B-80F3-1746-ACD2-20FDBFC03D1C}" srcId="{788C27E9-C269-7D43-81AF-B393FB526AE7}" destId="{A89E6E6F-DA91-F345-B493-667F597F65EC}" srcOrd="1" destOrd="0" parTransId="{D46CFB9B-CDB6-8D43-824E-93596A6F3926}" sibTransId="{0EEB6C38-7BB2-6F4E-A654-F06357F7774D}"/>
    <dgm:cxn modelId="{7F16FF37-B522-7F42-8E5D-D5EA2BE22C80}" srcId="{788C27E9-C269-7D43-81AF-B393FB526AE7}" destId="{D84057B4-55E0-724F-8A1E-8CF36069DB88}" srcOrd="2" destOrd="0" parTransId="{27E6A985-57E6-C540-8131-B513311A9F6F}" sibTransId="{DC514080-596F-DB41-B6EA-62DB8596B7D7}"/>
    <dgm:cxn modelId="{855E4544-EB22-4C45-8654-1D555A603AFF}" srcId="{788C27E9-C269-7D43-81AF-B393FB526AE7}" destId="{1380AA0B-94E9-BB4B-A74F-140D0DCE4806}" srcOrd="3" destOrd="0" parTransId="{01BAC8B1-5A8D-8141-9121-40668EFFCD37}" sibTransId="{5FE5E880-0B24-5B4F-B8D8-EEBDEFCE2FC6}"/>
    <dgm:cxn modelId="{4787B258-0252-5C40-8359-E9EFCD92F24B}" type="presOf" srcId="{D84057B4-55E0-724F-8A1E-8CF36069DB88}" destId="{849C84C8-F764-884A-8147-F429EABF0323}" srcOrd="0" destOrd="0" presId="urn:microsoft.com/office/officeart/2005/8/layout/chevron1"/>
    <dgm:cxn modelId="{2EEEF358-E9BF-5C45-BAAF-65F8C877F94B}" srcId="{788C27E9-C269-7D43-81AF-B393FB526AE7}" destId="{CF3C7BC3-9534-F54B-837E-328EC717867C}" srcOrd="0" destOrd="0" parTransId="{D5FD9412-EB09-D24C-88B0-67A38753A901}" sibTransId="{191F18E2-8CE4-E547-95B2-DE3A0F37A8A9}"/>
    <dgm:cxn modelId="{AA7BE09B-523F-E44A-AD81-4742566592E9}" type="presOf" srcId="{CF3C7BC3-9534-F54B-837E-328EC717867C}" destId="{A4B5D07A-5090-A44B-BD77-E659FA3EDA84}" srcOrd="0" destOrd="0" presId="urn:microsoft.com/office/officeart/2005/8/layout/chevron1"/>
    <dgm:cxn modelId="{6D0AE8BE-4073-8247-88C7-420996C538FD}" type="presOf" srcId="{788C27E9-C269-7D43-81AF-B393FB526AE7}" destId="{82F39876-83C3-9343-86D3-0FCA040697F2}" srcOrd="0" destOrd="0" presId="urn:microsoft.com/office/officeart/2005/8/layout/chevron1"/>
    <dgm:cxn modelId="{630C54CB-8166-FB43-A871-39B0E11F33BD}" type="presOf" srcId="{3C9A5C54-A441-7E49-BF0A-599DFF287D84}" destId="{905C170B-E344-1945-83B8-5639E555B8EA}" srcOrd="0" destOrd="0" presId="urn:microsoft.com/office/officeart/2005/8/layout/chevron1"/>
    <dgm:cxn modelId="{0FD1FAE3-A9E0-6D45-B8ED-B86A662A4AF8}" type="presOf" srcId="{A89E6E6F-DA91-F345-B493-667F597F65EC}" destId="{B51EAD93-BD2F-2D43-8E51-062838985B8C}" srcOrd="0" destOrd="0" presId="urn:microsoft.com/office/officeart/2005/8/layout/chevron1"/>
    <dgm:cxn modelId="{A48165F8-57E6-7145-8A43-CC71E3E53644}" srcId="{788C27E9-C269-7D43-81AF-B393FB526AE7}" destId="{3C9A5C54-A441-7E49-BF0A-599DFF287D84}" srcOrd="4" destOrd="0" parTransId="{6FC2D2B4-65DA-C547-98E5-5E76AAB64B34}" sibTransId="{32EA136C-8C52-FF40-8AFE-6DBC00E70C01}"/>
    <dgm:cxn modelId="{DE3ACFA3-7ABA-B04B-BF82-066ACF9F325A}" type="presParOf" srcId="{82F39876-83C3-9343-86D3-0FCA040697F2}" destId="{A4B5D07A-5090-A44B-BD77-E659FA3EDA84}" srcOrd="0" destOrd="0" presId="urn:microsoft.com/office/officeart/2005/8/layout/chevron1"/>
    <dgm:cxn modelId="{D28323A4-4191-614F-BBE0-7A9C1EAB5A97}" type="presParOf" srcId="{82F39876-83C3-9343-86D3-0FCA040697F2}" destId="{F847D8FD-7110-FF40-BC83-FA2FEE945A00}" srcOrd="1" destOrd="0" presId="urn:microsoft.com/office/officeart/2005/8/layout/chevron1"/>
    <dgm:cxn modelId="{A1C7D3AD-42EB-D941-9C25-AD450FF26530}" type="presParOf" srcId="{82F39876-83C3-9343-86D3-0FCA040697F2}" destId="{B51EAD93-BD2F-2D43-8E51-062838985B8C}" srcOrd="2" destOrd="0" presId="urn:microsoft.com/office/officeart/2005/8/layout/chevron1"/>
    <dgm:cxn modelId="{B65F5F73-D7B2-574E-8325-355EA9E747A7}" type="presParOf" srcId="{82F39876-83C3-9343-86D3-0FCA040697F2}" destId="{B1264B43-D3A9-A044-BF98-1AD9839FDA6E}" srcOrd="3" destOrd="0" presId="urn:microsoft.com/office/officeart/2005/8/layout/chevron1"/>
    <dgm:cxn modelId="{D6720D2D-E72D-B143-9ABB-D425C1DBCACF}" type="presParOf" srcId="{82F39876-83C3-9343-86D3-0FCA040697F2}" destId="{849C84C8-F764-884A-8147-F429EABF0323}" srcOrd="4" destOrd="0" presId="urn:microsoft.com/office/officeart/2005/8/layout/chevron1"/>
    <dgm:cxn modelId="{DF19A150-F782-E144-8336-7E3397DD0E7E}" type="presParOf" srcId="{82F39876-83C3-9343-86D3-0FCA040697F2}" destId="{8340E825-2ED8-044B-8B88-8D0F18C35141}" srcOrd="5" destOrd="0" presId="urn:microsoft.com/office/officeart/2005/8/layout/chevron1"/>
    <dgm:cxn modelId="{90A9C950-71A4-2744-AEDD-A62428C55847}" type="presParOf" srcId="{82F39876-83C3-9343-86D3-0FCA040697F2}" destId="{55B6C0F8-E739-354F-B6F6-4EC5A63FBBAD}" srcOrd="6" destOrd="0" presId="urn:microsoft.com/office/officeart/2005/8/layout/chevron1"/>
    <dgm:cxn modelId="{55482CB6-5BFD-DC46-B841-7F16DD0709C3}" type="presParOf" srcId="{82F39876-83C3-9343-86D3-0FCA040697F2}" destId="{7F927A61-CCAB-C243-9D9C-3C8C70DEE5CA}" srcOrd="7" destOrd="0" presId="urn:microsoft.com/office/officeart/2005/8/layout/chevron1"/>
    <dgm:cxn modelId="{57341194-2624-0A4F-AEB2-1BCF335EE169}" type="presParOf" srcId="{82F39876-83C3-9343-86D3-0FCA040697F2}" destId="{905C170B-E344-1945-83B8-5639E555B8EA}" srcOrd="8"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585687-8316-5549-910F-147AA8F1BED7}" type="doc">
      <dgm:prSet loTypeId="urn:microsoft.com/office/officeart/2005/8/layout/hList1" loCatId="" qsTypeId="urn:microsoft.com/office/officeart/2005/8/quickstyle/simple1" qsCatId="simple" csTypeId="urn:microsoft.com/office/officeart/2005/8/colors/accent6_2" csCatId="accent6" phldr="1"/>
      <dgm:spPr/>
      <dgm:t>
        <a:bodyPr/>
        <a:lstStyle/>
        <a:p>
          <a:endParaRPr lang="en-US"/>
        </a:p>
      </dgm:t>
    </dgm:pt>
    <dgm:pt modelId="{422F6E78-3031-1742-B76A-0FA18C930826}">
      <dgm:prSet phldrT="[Text]"/>
      <dgm:spPr/>
      <dgm:t>
        <a:bodyPr/>
        <a:lstStyle/>
        <a:p>
          <a:r>
            <a:rPr lang="en-US"/>
            <a:t>Target Stronger Labor Markets</a:t>
          </a:r>
        </a:p>
      </dgm:t>
    </dgm:pt>
    <dgm:pt modelId="{3CE9B252-D9B2-8349-880D-13C7B34B5AB3}" type="parTrans" cxnId="{AEAACD0D-9D93-174A-9826-063D68A3B588}">
      <dgm:prSet/>
      <dgm:spPr/>
      <dgm:t>
        <a:bodyPr/>
        <a:lstStyle/>
        <a:p>
          <a:endParaRPr lang="en-US"/>
        </a:p>
      </dgm:t>
    </dgm:pt>
    <dgm:pt modelId="{BE403EFC-2121-8147-AF4D-CE251544A8DC}" type="sibTrans" cxnId="{AEAACD0D-9D93-174A-9826-063D68A3B588}">
      <dgm:prSet/>
      <dgm:spPr/>
      <dgm:t>
        <a:bodyPr/>
        <a:lstStyle/>
        <a:p>
          <a:endParaRPr lang="en-US"/>
        </a:p>
      </dgm:t>
    </dgm:pt>
    <dgm:pt modelId="{1B05E4EB-65FC-AD45-8BFB-EDAE553F95BA}">
      <dgm:prSet phldrT="[Text]"/>
      <dgm:spPr/>
      <dgm:t>
        <a:bodyPr/>
        <a:lstStyle/>
        <a:p>
          <a:r>
            <a:rPr lang="en-US"/>
            <a:t>Plant the Seeds</a:t>
          </a:r>
        </a:p>
      </dgm:t>
    </dgm:pt>
    <dgm:pt modelId="{BBEE3448-285D-D941-BC44-81CDC2D1329A}" type="parTrans" cxnId="{44CE7749-0F95-B44D-B21A-E62A12A8B0B1}">
      <dgm:prSet/>
      <dgm:spPr/>
      <dgm:t>
        <a:bodyPr/>
        <a:lstStyle/>
        <a:p>
          <a:endParaRPr lang="en-US"/>
        </a:p>
      </dgm:t>
    </dgm:pt>
    <dgm:pt modelId="{818C6AA0-9A57-8D4B-AAD8-0D5DEA60B19B}" type="sibTrans" cxnId="{44CE7749-0F95-B44D-B21A-E62A12A8B0B1}">
      <dgm:prSet/>
      <dgm:spPr/>
      <dgm:t>
        <a:bodyPr/>
        <a:lstStyle/>
        <a:p>
          <a:endParaRPr lang="en-US"/>
        </a:p>
      </dgm:t>
    </dgm:pt>
    <dgm:pt modelId="{4D5524FE-CE86-9A4E-A88D-9C2B895A1CBF}">
      <dgm:prSet phldrT="[Text]"/>
      <dgm:spPr/>
      <dgm:t>
        <a:bodyPr/>
        <a:lstStyle/>
        <a:p>
          <a:r>
            <a:rPr lang="en-US"/>
            <a:t>Fortify Strong Work Culture</a:t>
          </a:r>
        </a:p>
      </dgm:t>
    </dgm:pt>
    <dgm:pt modelId="{83FFCED0-2F20-E34F-90E5-55B6D55170E3}" type="parTrans" cxnId="{79320E4F-52FE-5645-B6C9-925CC59FFD33}">
      <dgm:prSet/>
      <dgm:spPr/>
      <dgm:t>
        <a:bodyPr/>
        <a:lstStyle/>
        <a:p>
          <a:endParaRPr lang="en-US"/>
        </a:p>
      </dgm:t>
    </dgm:pt>
    <dgm:pt modelId="{F93DC652-A7B9-664E-8C5A-C7D0154FDEC2}" type="sibTrans" cxnId="{79320E4F-52FE-5645-B6C9-925CC59FFD33}">
      <dgm:prSet/>
      <dgm:spPr/>
      <dgm:t>
        <a:bodyPr/>
        <a:lstStyle/>
        <a:p>
          <a:endParaRPr lang="en-US"/>
        </a:p>
      </dgm:t>
    </dgm:pt>
    <dgm:pt modelId="{3F6FEEB6-68AF-8748-B9D2-068F5201419B}">
      <dgm:prSet phldrT="[Text]"/>
      <dgm:spPr/>
      <dgm:t>
        <a:bodyPr/>
        <a:lstStyle/>
        <a:p>
          <a:r>
            <a:rPr lang="en-US"/>
            <a:t>Tend the Garden</a:t>
          </a:r>
        </a:p>
      </dgm:t>
    </dgm:pt>
    <dgm:pt modelId="{45E66E6D-BD36-A349-96BC-DCF33E90B784}" type="sibTrans" cxnId="{CEBEB387-3912-684B-8493-C877DB8341BC}">
      <dgm:prSet/>
      <dgm:spPr/>
      <dgm:t>
        <a:bodyPr/>
        <a:lstStyle/>
        <a:p>
          <a:endParaRPr lang="en-US"/>
        </a:p>
      </dgm:t>
    </dgm:pt>
    <dgm:pt modelId="{E55B4EE3-EB99-3940-BF98-AC23C180F560}" type="parTrans" cxnId="{CEBEB387-3912-684B-8493-C877DB8341BC}">
      <dgm:prSet/>
      <dgm:spPr/>
      <dgm:t>
        <a:bodyPr/>
        <a:lstStyle/>
        <a:p>
          <a:endParaRPr lang="en-US"/>
        </a:p>
      </dgm:t>
    </dgm:pt>
    <dgm:pt modelId="{707E2D71-1EE2-1241-BB38-0D1447147CD7}" type="pres">
      <dgm:prSet presAssocID="{EB585687-8316-5549-910F-147AA8F1BED7}" presName="Name0" presStyleCnt="0">
        <dgm:presLayoutVars>
          <dgm:dir/>
          <dgm:animLvl val="lvl"/>
          <dgm:resizeHandles val="exact"/>
        </dgm:presLayoutVars>
      </dgm:prSet>
      <dgm:spPr/>
    </dgm:pt>
    <dgm:pt modelId="{B8226F36-4C80-5045-8C67-B4245F2850C4}" type="pres">
      <dgm:prSet presAssocID="{422F6E78-3031-1742-B76A-0FA18C930826}" presName="composite" presStyleCnt="0"/>
      <dgm:spPr/>
    </dgm:pt>
    <dgm:pt modelId="{65FF4739-5FCE-D744-B02F-01819C67BD24}" type="pres">
      <dgm:prSet presAssocID="{422F6E78-3031-1742-B76A-0FA18C930826}" presName="parTx" presStyleLbl="alignNode1" presStyleIdx="0" presStyleCnt="2">
        <dgm:presLayoutVars>
          <dgm:chMax val="0"/>
          <dgm:chPref val="0"/>
          <dgm:bulletEnabled val="1"/>
        </dgm:presLayoutVars>
      </dgm:prSet>
      <dgm:spPr/>
    </dgm:pt>
    <dgm:pt modelId="{68DB9947-512E-944C-9ACB-43D0C4D84058}" type="pres">
      <dgm:prSet presAssocID="{422F6E78-3031-1742-B76A-0FA18C930826}" presName="desTx" presStyleLbl="alignAccFollowNode1" presStyleIdx="0" presStyleCnt="2">
        <dgm:presLayoutVars>
          <dgm:bulletEnabled val="1"/>
        </dgm:presLayoutVars>
      </dgm:prSet>
      <dgm:spPr/>
    </dgm:pt>
    <dgm:pt modelId="{45AF659B-F2E5-374A-8177-C37E6B3E1159}" type="pres">
      <dgm:prSet presAssocID="{BE403EFC-2121-8147-AF4D-CE251544A8DC}" presName="space" presStyleCnt="0"/>
      <dgm:spPr/>
    </dgm:pt>
    <dgm:pt modelId="{FF6243FA-92B8-6842-9214-06E59714A27F}" type="pres">
      <dgm:prSet presAssocID="{4D5524FE-CE86-9A4E-A88D-9C2B895A1CBF}" presName="composite" presStyleCnt="0"/>
      <dgm:spPr/>
    </dgm:pt>
    <dgm:pt modelId="{A3C563B9-99BC-1D4D-8D98-0E27D89A2BBB}" type="pres">
      <dgm:prSet presAssocID="{4D5524FE-CE86-9A4E-A88D-9C2B895A1CBF}" presName="parTx" presStyleLbl="alignNode1" presStyleIdx="1" presStyleCnt="2">
        <dgm:presLayoutVars>
          <dgm:chMax val="0"/>
          <dgm:chPref val="0"/>
          <dgm:bulletEnabled val="1"/>
        </dgm:presLayoutVars>
      </dgm:prSet>
      <dgm:spPr>
        <a:solidFill>
          <a:srgbClr val="A88A66"/>
        </a:solidFill>
      </dgm:spPr>
    </dgm:pt>
    <dgm:pt modelId="{14D45B25-E727-544C-8A23-D18AB9C907DA}" type="pres">
      <dgm:prSet presAssocID="{4D5524FE-CE86-9A4E-A88D-9C2B895A1CBF}" presName="desTx" presStyleLbl="alignAccFollowNode1" presStyleIdx="1" presStyleCnt="2">
        <dgm:presLayoutVars>
          <dgm:bulletEnabled val="1"/>
        </dgm:presLayoutVars>
      </dgm:prSet>
      <dgm:spPr/>
    </dgm:pt>
  </dgm:ptLst>
  <dgm:cxnLst>
    <dgm:cxn modelId="{AEAACD0D-9D93-174A-9826-063D68A3B588}" srcId="{EB585687-8316-5549-910F-147AA8F1BED7}" destId="{422F6E78-3031-1742-B76A-0FA18C930826}" srcOrd="0" destOrd="0" parTransId="{3CE9B252-D9B2-8349-880D-13C7B34B5AB3}" sibTransId="{BE403EFC-2121-8147-AF4D-CE251544A8DC}"/>
    <dgm:cxn modelId="{E886F520-09E1-BA40-AB00-4C7C515124A6}" type="presOf" srcId="{1B05E4EB-65FC-AD45-8BFB-EDAE553F95BA}" destId="{68DB9947-512E-944C-9ACB-43D0C4D84058}" srcOrd="0" destOrd="0" presId="urn:microsoft.com/office/officeart/2005/8/layout/hList1"/>
    <dgm:cxn modelId="{44CE7749-0F95-B44D-B21A-E62A12A8B0B1}" srcId="{422F6E78-3031-1742-B76A-0FA18C930826}" destId="{1B05E4EB-65FC-AD45-8BFB-EDAE553F95BA}" srcOrd="0" destOrd="0" parTransId="{BBEE3448-285D-D941-BC44-81CDC2D1329A}" sibTransId="{818C6AA0-9A57-8D4B-AAD8-0D5DEA60B19B}"/>
    <dgm:cxn modelId="{79320E4F-52FE-5645-B6C9-925CC59FFD33}" srcId="{EB585687-8316-5549-910F-147AA8F1BED7}" destId="{4D5524FE-CE86-9A4E-A88D-9C2B895A1CBF}" srcOrd="1" destOrd="0" parTransId="{83FFCED0-2F20-E34F-90E5-55B6D55170E3}" sibTransId="{F93DC652-A7B9-664E-8C5A-C7D0154FDEC2}"/>
    <dgm:cxn modelId="{CEBEB387-3912-684B-8493-C877DB8341BC}" srcId="{4D5524FE-CE86-9A4E-A88D-9C2B895A1CBF}" destId="{3F6FEEB6-68AF-8748-B9D2-068F5201419B}" srcOrd="0" destOrd="0" parTransId="{E55B4EE3-EB99-3940-BF98-AC23C180F560}" sibTransId="{45E66E6D-BD36-A349-96BC-DCF33E90B784}"/>
    <dgm:cxn modelId="{30AAA9A3-E605-7E42-A8DF-9505EAF5A693}" type="presOf" srcId="{3F6FEEB6-68AF-8748-B9D2-068F5201419B}" destId="{14D45B25-E727-544C-8A23-D18AB9C907DA}" srcOrd="0" destOrd="0" presId="urn:microsoft.com/office/officeart/2005/8/layout/hList1"/>
    <dgm:cxn modelId="{CA2AC8BE-5BD3-8846-856D-9ED47910A2C5}" type="presOf" srcId="{422F6E78-3031-1742-B76A-0FA18C930826}" destId="{65FF4739-5FCE-D744-B02F-01819C67BD24}" srcOrd="0" destOrd="0" presId="urn:microsoft.com/office/officeart/2005/8/layout/hList1"/>
    <dgm:cxn modelId="{EF502BCF-6C8D-4E45-9755-40E5B509D08B}" type="presOf" srcId="{EB585687-8316-5549-910F-147AA8F1BED7}" destId="{707E2D71-1EE2-1241-BB38-0D1447147CD7}" srcOrd="0" destOrd="0" presId="urn:microsoft.com/office/officeart/2005/8/layout/hList1"/>
    <dgm:cxn modelId="{AE0D0DE4-5B87-B646-934D-3765A87CC1BB}" type="presOf" srcId="{4D5524FE-CE86-9A4E-A88D-9C2B895A1CBF}" destId="{A3C563B9-99BC-1D4D-8D98-0E27D89A2BBB}" srcOrd="0" destOrd="0" presId="urn:microsoft.com/office/officeart/2005/8/layout/hList1"/>
    <dgm:cxn modelId="{DFDA1B8C-E5EA-DD42-9128-89DAD661DF53}" type="presParOf" srcId="{707E2D71-1EE2-1241-BB38-0D1447147CD7}" destId="{B8226F36-4C80-5045-8C67-B4245F2850C4}" srcOrd="0" destOrd="0" presId="urn:microsoft.com/office/officeart/2005/8/layout/hList1"/>
    <dgm:cxn modelId="{99FAA35F-C95D-AF41-A846-3433CC87582B}" type="presParOf" srcId="{B8226F36-4C80-5045-8C67-B4245F2850C4}" destId="{65FF4739-5FCE-D744-B02F-01819C67BD24}" srcOrd="0" destOrd="0" presId="urn:microsoft.com/office/officeart/2005/8/layout/hList1"/>
    <dgm:cxn modelId="{9BC3CDC5-BB6D-AB42-82C9-A1C007392642}" type="presParOf" srcId="{B8226F36-4C80-5045-8C67-B4245F2850C4}" destId="{68DB9947-512E-944C-9ACB-43D0C4D84058}" srcOrd="1" destOrd="0" presId="urn:microsoft.com/office/officeart/2005/8/layout/hList1"/>
    <dgm:cxn modelId="{4EF004D0-03C0-8F4B-851B-41926231587A}" type="presParOf" srcId="{707E2D71-1EE2-1241-BB38-0D1447147CD7}" destId="{45AF659B-F2E5-374A-8177-C37E6B3E1159}" srcOrd="1" destOrd="0" presId="urn:microsoft.com/office/officeart/2005/8/layout/hList1"/>
    <dgm:cxn modelId="{FD9E662E-D57C-B042-A9C0-F601ABED945E}" type="presParOf" srcId="{707E2D71-1EE2-1241-BB38-0D1447147CD7}" destId="{FF6243FA-92B8-6842-9214-06E59714A27F}" srcOrd="2" destOrd="0" presId="urn:microsoft.com/office/officeart/2005/8/layout/hList1"/>
    <dgm:cxn modelId="{09853E7E-8608-9A41-B3EE-620F6053BB63}" type="presParOf" srcId="{FF6243FA-92B8-6842-9214-06E59714A27F}" destId="{A3C563B9-99BC-1D4D-8D98-0E27D89A2BBB}" srcOrd="0" destOrd="0" presId="urn:microsoft.com/office/officeart/2005/8/layout/hList1"/>
    <dgm:cxn modelId="{31283938-62D9-894B-9AF8-918532350B57}" type="presParOf" srcId="{FF6243FA-92B8-6842-9214-06E59714A27F}" destId="{14D45B25-E727-544C-8A23-D18AB9C907DA}"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B585687-8316-5549-910F-147AA8F1BED7}" type="doc">
      <dgm:prSet loTypeId="urn:microsoft.com/office/officeart/2005/8/layout/hList1" loCatId="" qsTypeId="urn:microsoft.com/office/officeart/2005/8/quickstyle/simple1" qsCatId="simple" csTypeId="urn:microsoft.com/office/officeart/2005/8/colors/accent6_2" csCatId="accent6" phldr="1"/>
      <dgm:spPr/>
      <dgm:t>
        <a:bodyPr/>
        <a:lstStyle/>
        <a:p>
          <a:endParaRPr lang="en-US"/>
        </a:p>
      </dgm:t>
    </dgm:pt>
    <dgm:pt modelId="{422F6E78-3031-1742-B76A-0FA18C930826}">
      <dgm:prSet phldrT="[Text]"/>
      <dgm:spPr/>
      <dgm:t>
        <a:bodyPr/>
        <a:lstStyle/>
        <a:p>
          <a:r>
            <a:rPr lang="en-US"/>
            <a:t>Target Stronger Labor Markets</a:t>
          </a:r>
        </a:p>
      </dgm:t>
    </dgm:pt>
    <dgm:pt modelId="{3CE9B252-D9B2-8349-880D-13C7B34B5AB3}" type="parTrans" cxnId="{AEAACD0D-9D93-174A-9826-063D68A3B588}">
      <dgm:prSet/>
      <dgm:spPr/>
      <dgm:t>
        <a:bodyPr/>
        <a:lstStyle/>
        <a:p>
          <a:endParaRPr lang="en-US"/>
        </a:p>
      </dgm:t>
    </dgm:pt>
    <dgm:pt modelId="{BE403EFC-2121-8147-AF4D-CE251544A8DC}" type="sibTrans" cxnId="{AEAACD0D-9D93-174A-9826-063D68A3B588}">
      <dgm:prSet/>
      <dgm:spPr/>
      <dgm:t>
        <a:bodyPr/>
        <a:lstStyle/>
        <a:p>
          <a:endParaRPr lang="en-US"/>
        </a:p>
      </dgm:t>
    </dgm:pt>
    <dgm:pt modelId="{1B05E4EB-65FC-AD45-8BFB-EDAE553F95BA}">
      <dgm:prSet phldrT="[Text]"/>
      <dgm:spPr/>
      <dgm:t>
        <a:bodyPr/>
        <a:lstStyle/>
        <a:p>
          <a:r>
            <a:rPr lang="en-US"/>
            <a:t>Plant the Seeds</a:t>
          </a:r>
        </a:p>
      </dgm:t>
    </dgm:pt>
    <dgm:pt modelId="{BBEE3448-285D-D941-BC44-81CDC2D1329A}" type="parTrans" cxnId="{44CE7749-0F95-B44D-B21A-E62A12A8B0B1}">
      <dgm:prSet/>
      <dgm:spPr/>
      <dgm:t>
        <a:bodyPr/>
        <a:lstStyle/>
        <a:p>
          <a:endParaRPr lang="en-US"/>
        </a:p>
      </dgm:t>
    </dgm:pt>
    <dgm:pt modelId="{818C6AA0-9A57-8D4B-AAD8-0D5DEA60B19B}" type="sibTrans" cxnId="{44CE7749-0F95-B44D-B21A-E62A12A8B0B1}">
      <dgm:prSet/>
      <dgm:spPr/>
      <dgm:t>
        <a:bodyPr/>
        <a:lstStyle/>
        <a:p>
          <a:endParaRPr lang="en-US"/>
        </a:p>
      </dgm:t>
    </dgm:pt>
    <dgm:pt modelId="{4D5524FE-CE86-9A4E-A88D-9C2B895A1CBF}">
      <dgm:prSet phldrT="[Text]"/>
      <dgm:spPr/>
      <dgm:t>
        <a:bodyPr/>
        <a:lstStyle/>
        <a:p>
          <a:r>
            <a:rPr lang="en-US"/>
            <a:t>Fortify Strong Work Culture</a:t>
          </a:r>
        </a:p>
      </dgm:t>
    </dgm:pt>
    <dgm:pt modelId="{83FFCED0-2F20-E34F-90E5-55B6D55170E3}" type="parTrans" cxnId="{79320E4F-52FE-5645-B6C9-925CC59FFD33}">
      <dgm:prSet/>
      <dgm:spPr/>
      <dgm:t>
        <a:bodyPr/>
        <a:lstStyle/>
        <a:p>
          <a:endParaRPr lang="en-US"/>
        </a:p>
      </dgm:t>
    </dgm:pt>
    <dgm:pt modelId="{F93DC652-A7B9-664E-8C5A-C7D0154FDEC2}" type="sibTrans" cxnId="{79320E4F-52FE-5645-B6C9-925CC59FFD33}">
      <dgm:prSet/>
      <dgm:spPr/>
      <dgm:t>
        <a:bodyPr/>
        <a:lstStyle/>
        <a:p>
          <a:endParaRPr lang="en-US"/>
        </a:p>
      </dgm:t>
    </dgm:pt>
    <dgm:pt modelId="{3F6FEEB6-68AF-8748-B9D2-068F5201419B}">
      <dgm:prSet phldrT="[Text]"/>
      <dgm:spPr/>
      <dgm:t>
        <a:bodyPr/>
        <a:lstStyle/>
        <a:p>
          <a:r>
            <a:rPr lang="en-US"/>
            <a:t>Tend the Garden</a:t>
          </a:r>
        </a:p>
      </dgm:t>
    </dgm:pt>
    <dgm:pt modelId="{45E66E6D-BD36-A349-96BC-DCF33E90B784}" type="sibTrans" cxnId="{CEBEB387-3912-684B-8493-C877DB8341BC}">
      <dgm:prSet/>
      <dgm:spPr/>
      <dgm:t>
        <a:bodyPr/>
        <a:lstStyle/>
        <a:p>
          <a:endParaRPr lang="en-US"/>
        </a:p>
      </dgm:t>
    </dgm:pt>
    <dgm:pt modelId="{E55B4EE3-EB99-3940-BF98-AC23C180F560}" type="parTrans" cxnId="{CEBEB387-3912-684B-8493-C877DB8341BC}">
      <dgm:prSet/>
      <dgm:spPr/>
      <dgm:t>
        <a:bodyPr/>
        <a:lstStyle/>
        <a:p>
          <a:endParaRPr lang="en-US"/>
        </a:p>
      </dgm:t>
    </dgm:pt>
    <dgm:pt modelId="{707E2D71-1EE2-1241-BB38-0D1447147CD7}" type="pres">
      <dgm:prSet presAssocID="{EB585687-8316-5549-910F-147AA8F1BED7}" presName="Name0" presStyleCnt="0">
        <dgm:presLayoutVars>
          <dgm:dir/>
          <dgm:animLvl val="lvl"/>
          <dgm:resizeHandles val="exact"/>
        </dgm:presLayoutVars>
      </dgm:prSet>
      <dgm:spPr/>
    </dgm:pt>
    <dgm:pt modelId="{B8226F36-4C80-5045-8C67-B4245F2850C4}" type="pres">
      <dgm:prSet presAssocID="{422F6E78-3031-1742-B76A-0FA18C930826}" presName="composite" presStyleCnt="0"/>
      <dgm:spPr/>
    </dgm:pt>
    <dgm:pt modelId="{65FF4739-5FCE-D744-B02F-01819C67BD24}" type="pres">
      <dgm:prSet presAssocID="{422F6E78-3031-1742-B76A-0FA18C930826}" presName="parTx" presStyleLbl="alignNode1" presStyleIdx="0" presStyleCnt="2">
        <dgm:presLayoutVars>
          <dgm:chMax val="0"/>
          <dgm:chPref val="0"/>
          <dgm:bulletEnabled val="1"/>
        </dgm:presLayoutVars>
      </dgm:prSet>
      <dgm:spPr/>
    </dgm:pt>
    <dgm:pt modelId="{68DB9947-512E-944C-9ACB-43D0C4D84058}" type="pres">
      <dgm:prSet presAssocID="{422F6E78-3031-1742-B76A-0FA18C930826}" presName="desTx" presStyleLbl="alignAccFollowNode1" presStyleIdx="0" presStyleCnt="2">
        <dgm:presLayoutVars>
          <dgm:bulletEnabled val="1"/>
        </dgm:presLayoutVars>
      </dgm:prSet>
      <dgm:spPr/>
    </dgm:pt>
    <dgm:pt modelId="{45AF659B-F2E5-374A-8177-C37E6B3E1159}" type="pres">
      <dgm:prSet presAssocID="{BE403EFC-2121-8147-AF4D-CE251544A8DC}" presName="space" presStyleCnt="0"/>
      <dgm:spPr/>
    </dgm:pt>
    <dgm:pt modelId="{FF6243FA-92B8-6842-9214-06E59714A27F}" type="pres">
      <dgm:prSet presAssocID="{4D5524FE-CE86-9A4E-A88D-9C2B895A1CBF}" presName="composite" presStyleCnt="0"/>
      <dgm:spPr/>
    </dgm:pt>
    <dgm:pt modelId="{A3C563B9-99BC-1D4D-8D98-0E27D89A2BBB}" type="pres">
      <dgm:prSet presAssocID="{4D5524FE-CE86-9A4E-A88D-9C2B895A1CBF}" presName="parTx" presStyleLbl="alignNode1" presStyleIdx="1" presStyleCnt="2">
        <dgm:presLayoutVars>
          <dgm:chMax val="0"/>
          <dgm:chPref val="0"/>
          <dgm:bulletEnabled val="1"/>
        </dgm:presLayoutVars>
      </dgm:prSet>
      <dgm:spPr/>
    </dgm:pt>
    <dgm:pt modelId="{14D45B25-E727-544C-8A23-D18AB9C907DA}" type="pres">
      <dgm:prSet presAssocID="{4D5524FE-CE86-9A4E-A88D-9C2B895A1CBF}" presName="desTx" presStyleLbl="alignAccFollowNode1" presStyleIdx="1" presStyleCnt="2">
        <dgm:presLayoutVars>
          <dgm:bulletEnabled val="1"/>
        </dgm:presLayoutVars>
      </dgm:prSet>
      <dgm:spPr/>
    </dgm:pt>
  </dgm:ptLst>
  <dgm:cxnLst>
    <dgm:cxn modelId="{AEAACD0D-9D93-174A-9826-063D68A3B588}" srcId="{EB585687-8316-5549-910F-147AA8F1BED7}" destId="{422F6E78-3031-1742-B76A-0FA18C930826}" srcOrd="0" destOrd="0" parTransId="{3CE9B252-D9B2-8349-880D-13C7B34B5AB3}" sibTransId="{BE403EFC-2121-8147-AF4D-CE251544A8DC}"/>
    <dgm:cxn modelId="{E886F520-09E1-BA40-AB00-4C7C515124A6}" type="presOf" srcId="{1B05E4EB-65FC-AD45-8BFB-EDAE553F95BA}" destId="{68DB9947-512E-944C-9ACB-43D0C4D84058}" srcOrd="0" destOrd="0" presId="urn:microsoft.com/office/officeart/2005/8/layout/hList1"/>
    <dgm:cxn modelId="{44CE7749-0F95-B44D-B21A-E62A12A8B0B1}" srcId="{422F6E78-3031-1742-B76A-0FA18C930826}" destId="{1B05E4EB-65FC-AD45-8BFB-EDAE553F95BA}" srcOrd="0" destOrd="0" parTransId="{BBEE3448-285D-D941-BC44-81CDC2D1329A}" sibTransId="{818C6AA0-9A57-8D4B-AAD8-0D5DEA60B19B}"/>
    <dgm:cxn modelId="{79320E4F-52FE-5645-B6C9-925CC59FFD33}" srcId="{EB585687-8316-5549-910F-147AA8F1BED7}" destId="{4D5524FE-CE86-9A4E-A88D-9C2B895A1CBF}" srcOrd="1" destOrd="0" parTransId="{83FFCED0-2F20-E34F-90E5-55B6D55170E3}" sibTransId="{F93DC652-A7B9-664E-8C5A-C7D0154FDEC2}"/>
    <dgm:cxn modelId="{CEBEB387-3912-684B-8493-C877DB8341BC}" srcId="{4D5524FE-CE86-9A4E-A88D-9C2B895A1CBF}" destId="{3F6FEEB6-68AF-8748-B9D2-068F5201419B}" srcOrd="0" destOrd="0" parTransId="{E55B4EE3-EB99-3940-BF98-AC23C180F560}" sibTransId="{45E66E6D-BD36-A349-96BC-DCF33E90B784}"/>
    <dgm:cxn modelId="{30AAA9A3-E605-7E42-A8DF-9505EAF5A693}" type="presOf" srcId="{3F6FEEB6-68AF-8748-B9D2-068F5201419B}" destId="{14D45B25-E727-544C-8A23-D18AB9C907DA}" srcOrd="0" destOrd="0" presId="urn:microsoft.com/office/officeart/2005/8/layout/hList1"/>
    <dgm:cxn modelId="{CA2AC8BE-5BD3-8846-856D-9ED47910A2C5}" type="presOf" srcId="{422F6E78-3031-1742-B76A-0FA18C930826}" destId="{65FF4739-5FCE-D744-B02F-01819C67BD24}" srcOrd="0" destOrd="0" presId="urn:microsoft.com/office/officeart/2005/8/layout/hList1"/>
    <dgm:cxn modelId="{EF502BCF-6C8D-4E45-9755-40E5B509D08B}" type="presOf" srcId="{EB585687-8316-5549-910F-147AA8F1BED7}" destId="{707E2D71-1EE2-1241-BB38-0D1447147CD7}" srcOrd="0" destOrd="0" presId="urn:microsoft.com/office/officeart/2005/8/layout/hList1"/>
    <dgm:cxn modelId="{AE0D0DE4-5B87-B646-934D-3765A87CC1BB}" type="presOf" srcId="{4D5524FE-CE86-9A4E-A88D-9C2B895A1CBF}" destId="{A3C563B9-99BC-1D4D-8D98-0E27D89A2BBB}" srcOrd="0" destOrd="0" presId="urn:microsoft.com/office/officeart/2005/8/layout/hList1"/>
    <dgm:cxn modelId="{DFDA1B8C-E5EA-DD42-9128-89DAD661DF53}" type="presParOf" srcId="{707E2D71-1EE2-1241-BB38-0D1447147CD7}" destId="{B8226F36-4C80-5045-8C67-B4245F2850C4}" srcOrd="0" destOrd="0" presId="urn:microsoft.com/office/officeart/2005/8/layout/hList1"/>
    <dgm:cxn modelId="{99FAA35F-C95D-AF41-A846-3433CC87582B}" type="presParOf" srcId="{B8226F36-4C80-5045-8C67-B4245F2850C4}" destId="{65FF4739-5FCE-D744-B02F-01819C67BD24}" srcOrd="0" destOrd="0" presId="urn:microsoft.com/office/officeart/2005/8/layout/hList1"/>
    <dgm:cxn modelId="{9BC3CDC5-BB6D-AB42-82C9-A1C007392642}" type="presParOf" srcId="{B8226F36-4C80-5045-8C67-B4245F2850C4}" destId="{68DB9947-512E-944C-9ACB-43D0C4D84058}" srcOrd="1" destOrd="0" presId="urn:microsoft.com/office/officeart/2005/8/layout/hList1"/>
    <dgm:cxn modelId="{4EF004D0-03C0-8F4B-851B-41926231587A}" type="presParOf" srcId="{707E2D71-1EE2-1241-BB38-0D1447147CD7}" destId="{45AF659B-F2E5-374A-8177-C37E6B3E1159}" srcOrd="1" destOrd="0" presId="urn:microsoft.com/office/officeart/2005/8/layout/hList1"/>
    <dgm:cxn modelId="{FD9E662E-D57C-B042-A9C0-F601ABED945E}" type="presParOf" srcId="{707E2D71-1EE2-1241-BB38-0D1447147CD7}" destId="{FF6243FA-92B8-6842-9214-06E59714A27F}" srcOrd="2" destOrd="0" presId="urn:microsoft.com/office/officeart/2005/8/layout/hList1"/>
    <dgm:cxn modelId="{09853E7E-8608-9A41-B3EE-620F6053BB63}" type="presParOf" srcId="{FF6243FA-92B8-6842-9214-06E59714A27F}" destId="{A3C563B9-99BC-1D4D-8D98-0E27D89A2BBB}" srcOrd="0" destOrd="0" presId="urn:microsoft.com/office/officeart/2005/8/layout/hList1"/>
    <dgm:cxn modelId="{31283938-62D9-894B-9AF8-918532350B57}" type="presParOf" srcId="{FF6243FA-92B8-6842-9214-06E59714A27F}" destId="{14D45B25-E727-544C-8A23-D18AB9C907DA}"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18448F8-742B-EC41-825B-6B8C1D5FC904}" type="doc">
      <dgm:prSet loTypeId="urn:microsoft.com/office/officeart/2005/8/layout/lProcess3" loCatId="" qsTypeId="urn:microsoft.com/office/officeart/2005/8/quickstyle/simple1" qsCatId="simple" csTypeId="urn:microsoft.com/office/officeart/2005/8/colors/accent6_2" csCatId="accent6" phldr="1"/>
      <dgm:spPr/>
      <dgm:t>
        <a:bodyPr/>
        <a:lstStyle/>
        <a:p>
          <a:endParaRPr lang="en-US"/>
        </a:p>
      </dgm:t>
    </dgm:pt>
    <dgm:pt modelId="{EB3FB0A1-ED6F-4F48-AB08-E62DD74BB85D}">
      <dgm:prSet phldrT="[Text]"/>
      <dgm:spPr/>
      <dgm:t>
        <a:bodyPr/>
        <a:lstStyle/>
        <a:p>
          <a:r>
            <a:rPr lang="en-US"/>
            <a:t>Recruit A Person</a:t>
          </a:r>
        </a:p>
      </dgm:t>
    </dgm:pt>
    <dgm:pt modelId="{62911EDB-F247-3648-95A6-1B9FC3B4D0FF}" type="parTrans" cxnId="{869D6B5D-D854-5146-AE03-03E60F52AD7C}">
      <dgm:prSet/>
      <dgm:spPr/>
      <dgm:t>
        <a:bodyPr/>
        <a:lstStyle/>
        <a:p>
          <a:endParaRPr lang="en-US"/>
        </a:p>
      </dgm:t>
    </dgm:pt>
    <dgm:pt modelId="{0AF23A7C-C52D-2C49-BCD6-FDC52A7B9A78}" type="sibTrans" cxnId="{869D6B5D-D854-5146-AE03-03E60F52AD7C}">
      <dgm:prSet/>
      <dgm:spPr/>
      <dgm:t>
        <a:bodyPr/>
        <a:lstStyle/>
        <a:p>
          <a:endParaRPr lang="en-US"/>
        </a:p>
      </dgm:t>
    </dgm:pt>
    <dgm:pt modelId="{E85885E5-7EA7-C847-9EE0-461040C710AE}">
      <dgm:prSet phldrT="[Text]"/>
      <dgm:spPr/>
      <dgm:t>
        <a:bodyPr/>
        <a:lstStyle/>
        <a:p>
          <a:r>
            <a:rPr lang="en-US"/>
            <a:t>Have 5 nights covered at Omni, with food</a:t>
          </a:r>
        </a:p>
      </dgm:t>
    </dgm:pt>
    <dgm:pt modelId="{843F4DB8-F5CB-0941-8C2A-6889D665D425}" type="parTrans" cxnId="{54041F5F-E09F-D948-BF1D-74B762571268}">
      <dgm:prSet/>
      <dgm:spPr/>
      <dgm:t>
        <a:bodyPr/>
        <a:lstStyle/>
        <a:p>
          <a:endParaRPr lang="en-US"/>
        </a:p>
      </dgm:t>
    </dgm:pt>
    <dgm:pt modelId="{6A3F7795-51E1-824F-A180-8A0D6377C917}" type="sibTrans" cxnId="{54041F5F-E09F-D948-BF1D-74B762571268}">
      <dgm:prSet/>
      <dgm:spPr/>
      <dgm:t>
        <a:bodyPr/>
        <a:lstStyle/>
        <a:p>
          <a:endParaRPr lang="en-US"/>
        </a:p>
      </dgm:t>
    </dgm:pt>
    <dgm:pt modelId="{E4B1ABF0-0763-854F-87A3-43CEE4E79881}" type="pres">
      <dgm:prSet presAssocID="{E18448F8-742B-EC41-825B-6B8C1D5FC904}" presName="Name0" presStyleCnt="0">
        <dgm:presLayoutVars>
          <dgm:chPref val="3"/>
          <dgm:dir/>
          <dgm:animLvl val="lvl"/>
          <dgm:resizeHandles/>
        </dgm:presLayoutVars>
      </dgm:prSet>
      <dgm:spPr/>
    </dgm:pt>
    <dgm:pt modelId="{AFED0271-F813-4A44-BA6F-B621AC2C72B3}" type="pres">
      <dgm:prSet presAssocID="{EB3FB0A1-ED6F-4F48-AB08-E62DD74BB85D}" presName="horFlow" presStyleCnt="0"/>
      <dgm:spPr/>
    </dgm:pt>
    <dgm:pt modelId="{B7EA97DE-5280-5A45-BAAF-2A1A19204361}" type="pres">
      <dgm:prSet presAssocID="{EB3FB0A1-ED6F-4F48-AB08-E62DD74BB85D}" presName="bigChev" presStyleLbl="node1" presStyleIdx="0" presStyleCnt="1"/>
      <dgm:spPr/>
    </dgm:pt>
    <dgm:pt modelId="{38219712-D4AD-474F-A382-CEA11A2CBCEB}" type="pres">
      <dgm:prSet presAssocID="{843F4DB8-F5CB-0941-8C2A-6889D665D425}" presName="parTrans" presStyleCnt="0"/>
      <dgm:spPr/>
    </dgm:pt>
    <dgm:pt modelId="{56858BF2-3743-4D47-A59A-D41E40C7CC18}" type="pres">
      <dgm:prSet presAssocID="{E85885E5-7EA7-C847-9EE0-461040C710AE}" presName="node" presStyleLbl="alignAccFollowNode1" presStyleIdx="0" presStyleCnt="1">
        <dgm:presLayoutVars>
          <dgm:bulletEnabled val="1"/>
        </dgm:presLayoutVars>
      </dgm:prSet>
      <dgm:spPr/>
    </dgm:pt>
  </dgm:ptLst>
  <dgm:cxnLst>
    <dgm:cxn modelId="{869D6B5D-D854-5146-AE03-03E60F52AD7C}" srcId="{E18448F8-742B-EC41-825B-6B8C1D5FC904}" destId="{EB3FB0A1-ED6F-4F48-AB08-E62DD74BB85D}" srcOrd="0" destOrd="0" parTransId="{62911EDB-F247-3648-95A6-1B9FC3B4D0FF}" sibTransId="{0AF23A7C-C52D-2C49-BCD6-FDC52A7B9A78}"/>
    <dgm:cxn modelId="{54041F5F-E09F-D948-BF1D-74B762571268}" srcId="{EB3FB0A1-ED6F-4F48-AB08-E62DD74BB85D}" destId="{E85885E5-7EA7-C847-9EE0-461040C710AE}" srcOrd="0" destOrd="0" parTransId="{843F4DB8-F5CB-0941-8C2A-6889D665D425}" sibTransId="{6A3F7795-51E1-824F-A180-8A0D6377C917}"/>
    <dgm:cxn modelId="{033A517D-BCBC-E143-9BE6-74E4650D5E8A}" type="presOf" srcId="{EB3FB0A1-ED6F-4F48-AB08-E62DD74BB85D}" destId="{B7EA97DE-5280-5A45-BAAF-2A1A19204361}" srcOrd="0" destOrd="0" presId="urn:microsoft.com/office/officeart/2005/8/layout/lProcess3"/>
    <dgm:cxn modelId="{32B2C28D-FBF3-1345-B70B-900980FBF4DD}" type="presOf" srcId="{E18448F8-742B-EC41-825B-6B8C1D5FC904}" destId="{E4B1ABF0-0763-854F-87A3-43CEE4E79881}" srcOrd="0" destOrd="0" presId="urn:microsoft.com/office/officeart/2005/8/layout/lProcess3"/>
    <dgm:cxn modelId="{F5EE2B94-EBAA-9047-875D-65485E81E229}" type="presOf" srcId="{E85885E5-7EA7-C847-9EE0-461040C710AE}" destId="{56858BF2-3743-4D47-A59A-D41E40C7CC18}" srcOrd="0" destOrd="0" presId="urn:microsoft.com/office/officeart/2005/8/layout/lProcess3"/>
    <dgm:cxn modelId="{13896AB0-8ACD-8442-96C7-96BB08F87E4D}" type="presParOf" srcId="{E4B1ABF0-0763-854F-87A3-43CEE4E79881}" destId="{AFED0271-F813-4A44-BA6F-B621AC2C72B3}" srcOrd="0" destOrd="0" presId="urn:microsoft.com/office/officeart/2005/8/layout/lProcess3"/>
    <dgm:cxn modelId="{D76649F6-8471-C645-9806-146D4737A0A5}" type="presParOf" srcId="{AFED0271-F813-4A44-BA6F-B621AC2C72B3}" destId="{B7EA97DE-5280-5A45-BAAF-2A1A19204361}" srcOrd="0" destOrd="0" presId="urn:microsoft.com/office/officeart/2005/8/layout/lProcess3"/>
    <dgm:cxn modelId="{F1C1C042-FFAC-4C40-A97B-EDCC7E688BE1}" type="presParOf" srcId="{AFED0271-F813-4A44-BA6F-B621AC2C72B3}" destId="{38219712-D4AD-474F-A382-CEA11A2CBCEB}" srcOrd="1" destOrd="0" presId="urn:microsoft.com/office/officeart/2005/8/layout/lProcess3"/>
    <dgm:cxn modelId="{C6C940DC-CE95-5D46-B3E3-AABF81DF4141}" type="presParOf" srcId="{AFED0271-F813-4A44-BA6F-B621AC2C72B3}" destId="{56858BF2-3743-4D47-A59A-D41E40C7CC18}" srcOrd="2"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18448F8-742B-EC41-825B-6B8C1D5FC904}" type="doc">
      <dgm:prSet loTypeId="urn:microsoft.com/office/officeart/2005/8/layout/lProcess3" loCatId="" qsTypeId="urn:microsoft.com/office/officeart/2005/8/quickstyle/simple1" qsCatId="simple" csTypeId="urn:microsoft.com/office/officeart/2005/8/colors/accent6_2" csCatId="accent6" phldr="1"/>
      <dgm:spPr/>
      <dgm:t>
        <a:bodyPr/>
        <a:lstStyle/>
        <a:p>
          <a:endParaRPr lang="en-US"/>
        </a:p>
      </dgm:t>
    </dgm:pt>
    <dgm:pt modelId="{EB3FB0A1-ED6F-4F48-AB08-E62DD74BB85D}">
      <dgm:prSet phldrT="[Text]"/>
      <dgm:spPr/>
      <dgm:t>
        <a:bodyPr/>
        <a:lstStyle/>
        <a:p>
          <a:r>
            <a:rPr lang="en-US"/>
            <a:t>Recruit A Person</a:t>
          </a:r>
        </a:p>
      </dgm:t>
    </dgm:pt>
    <dgm:pt modelId="{62911EDB-F247-3648-95A6-1B9FC3B4D0FF}" type="parTrans" cxnId="{869D6B5D-D854-5146-AE03-03E60F52AD7C}">
      <dgm:prSet/>
      <dgm:spPr/>
      <dgm:t>
        <a:bodyPr/>
        <a:lstStyle/>
        <a:p>
          <a:endParaRPr lang="en-US"/>
        </a:p>
      </dgm:t>
    </dgm:pt>
    <dgm:pt modelId="{0AF23A7C-C52D-2C49-BCD6-FDC52A7B9A78}" type="sibTrans" cxnId="{869D6B5D-D854-5146-AE03-03E60F52AD7C}">
      <dgm:prSet/>
      <dgm:spPr/>
      <dgm:t>
        <a:bodyPr/>
        <a:lstStyle/>
        <a:p>
          <a:endParaRPr lang="en-US"/>
        </a:p>
      </dgm:t>
    </dgm:pt>
    <dgm:pt modelId="{E85885E5-7EA7-C847-9EE0-461040C710AE}">
      <dgm:prSet phldrT="[Text]"/>
      <dgm:spPr/>
      <dgm:t>
        <a:bodyPr/>
        <a:lstStyle/>
        <a:p>
          <a:r>
            <a:rPr lang="en-US"/>
            <a:t>Have 5 nights covered at Omni, with food</a:t>
          </a:r>
        </a:p>
      </dgm:t>
    </dgm:pt>
    <dgm:pt modelId="{843F4DB8-F5CB-0941-8C2A-6889D665D425}" type="parTrans" cxnId="{54041F5F-E09F-D948-BF1D-74B762571268}">
      <dgm:prSet/>
      <dgm:spPr/>
      <dgm:t>
        <a:bodyPr/>
        <a:lstStyle/>
        <a:p>
          <a:endParaRPr lang="en-US"/>
        </a:p>
      </dgm:t>
    </dgm:pt>
    <dgm:pt modelId="{6A3F7795-51E1-824F-A180-8A0D6377C917}" type="sibTrans" cxnId="{54041F5F-E09F-D948-BF1D-74B762571268}">
      <dgm:prSet/>
      <dgm:spPr/>
      <dgm:t>
        <a:bodyPr/>
        <a:lstStyle/>
        <a:p>
          <a:endParaRPr lang="en-US"/>
        </a:p>
      </dgm:t>
    </dgm:pt>
    <dgm:pt modelId="{E4B1ABF0-0763-854F-87A3-43CEE4E79881}" type="pres">
      <dgm:prSet presAssocID="{E18448F8-742B-EC41-825B-6B8C1D5FC904}" presName="Name0" presStyleCnt="0">
        <dgm:presLayoutVars>
          <dgm:chPref val="3"/>
          <dgm:dir/>
          <dgm:animLvl val="lvl"/>
          <dgm:resizeHandles/>
        </dgm:presLayoutVars>
      </dgm:prSet>
      <dgm:spPr/>
    </dgm:pt>
    <dgm:pt modelId="{AFED0271-F813-4A44-BA6F-B621AC2C72B3}" type="pres">
      <dgm:prSet presAssocID="{EB3FB0A1-ED6F-4F48-AB08-E62DD74BB85D}" presName="horFlow" presStyleCnt="0"/>
      <dgm:spPr/>
    </dgm:pt>
    <dgm:pt modelId="{B7EA97DE-5280-5A45-BAAF-2A1A19204361}" type="pres">
      <dgm:prSet presAssocID="{EB3FB0A1-ED6F-4F48-AB08-E62DD74BB85D}" presName="bigChev" presStyleLbl="node1" presStyleIdx="0" presStyleCnt="1"/>
      <dgm:spPr/>
    </dgm:pt>
    <dgm:pt modelId="{38219712-D4AD-474F-A382-CEA11A2CBCEB}" type="pres">
      <dgm:prSet presAssocID="{843F4DB8-F5CB-0941-8C2A-6889D665D425}" presName="parTrans" presStyleCnt="0"/>
      <dgm:spPr/>
    </dgm:pt>
    <dgm:pt modelId="{56858BF2-3743-4D47-A59A-D41E40C7CC18}" type="pres">
      <dgm:prSet presAssocID="{E85885E5-7EA7-C847-9EE0-461040C710AE}" presName="node" presStyleLbl="alignAccFollowNode1" presStyleIdx="0" presStyleCnt="1">
        <dgm:presLayoutVars>
          <dgm:bulletEnabled val="1"/>
        </dgm:presLayoutVars>
      </dgm:prSet>
      <dgm:spPr/>
    </dgm:pt>
  </dgm:ptLst>
  <dgm:cxnLst>
    <dgm:cxn modelId="{869D6B5D-D854-5146-AE03-03E60F52AD7C}" srcId="{E18448F8-742B-EC41-825B-6B8C1D5FC904}" destId="{EB3FB0A1-ED6F-4F48-AB08-E62DD74BB85D}" srcOrd="0" destOrd="0" parTransId="{62911EDB-F247-3648-95A6-1B9FC3B4D0FF}" sibTransId="{0AF23A7C-C52D-2C49-BCD6-FDC52A7B9A78}"/>
    <dgm:cxn modelId="{54041F5F-E09F-D948-BF1D-74B762571268}" srcId="{EB3FB0A1-ED6F-4F48-AB08-E62DD74BB85D}" destId="{E85885E5-7EA7-C847-9EE0-461040C710AE}" srcOrd="0" destOrd="0" parTransId="{843F4DB8-F5CB-0941-8C2A-6889D665D425}" sibTransId="{6A3F7795-51E1-824F-A180-8A0D6377C917}"/>
    <dgm:cxn modelId="{033A517D-BCBC-E143-9BE6-74E4650D5E8A}" type="presOf" srcId="{EB3FB0A1-ED6F-4F48-AB08-E62DD74BB85D}" destId="{B7EA97DE-5280-5A45-BAAF-2A1A19204361}" srcOrd="0" destOrd="0" presId="urn:microsoft.com/office/officeart/2005/8/layout/lProcess3"/>
    <dgm:cxn modelId="{32B2C28D-FBF3-1345-B70B-900980FBF4DD}" type="presOf" srcId="{E18448F8-742B-EC41-825B-6B8C1D5FC904}" destId="{E4B1ABF0-0763-854F-87A3-43CEE4E79881}" srcOrd="0" destOrd="0" presId="urn:microsoft.com/office/officeart/2005/8/layout/lProcess3"/>
    <dgm:cxn modelId="{F5EE2B94-EBAA-9047-875D-65485E81E229}" type="presOf" srcId="{E85885E5-7EA7-C847-9EE0-461040C710AE}" destId="{56858BF2-3743-4D47-A59A-D41E40C7CC18}" srcOrd="0" destOrd="0" presId="urn:microsoft.com/office/officeart/2005/8/layout/lProcess3"/>
    <dgm:cxn modelId="{13896AB0-8ACD-8442-96C7-96BB08F87E4D}" type="presParOf" srcId="{E4B1ABF0-0763-854F-87A3-43CEE4E79881}" destId="{AFED0271-F813-4A44-BA6F-B621AC2C72B3}" srcOrd="0" destOrd="0" presId="urn:microsoft.com/office/officeart/2005/8/layout/lProcess3"/>
    <dgm:cxn modelId="{D76649F6-8471-C645-9806-146D4737A0A5}" type="presParOf" srcId="{AFED0271-F813-4A44-BA6F-B621AC2C72B3}" destId="{B7EA97DE-5280-5A45-BAAF-2A1A19204361}" srcOrd="0" destOrd="0" presId="urn:microsoft.com/office/officeart/2005/8/layout/lProcess3"/>
    <dgm:cxn modelId="{F1C1C042-FFAC-4C40-A97B-EDCC7E688BE1}" type="presParOf" srcId="{AFED0271-F813-4A44-BA6F-B621AC2C72B3}" destId="{38219712-D4AD-474F-A382-CEA11A2CBCEB}" srcOrd="1" destOrd="0" presId="urn:microsoft.com/office/officeart/2005/8/layout/lProcess3"/>
    <dgm:cxn modelId="{C6C940DC-CE95-5D46-B3E3-AABF81DF4141}" type="presParOf" srcId="{AFED0271-F813-4A44-BA6F-B621AC2C72B3}" destId="{56858BF2-3743-4D47-A59A-D41E40C7CC18}"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18448F8-742B-EC41-825B-6B8C1D5FC904}" type="doc">
      <dgm:prSet loTypeId="urn:microsoft.com/office/officeart/2005/8/layout/lProcess3" loCatId="" qsTypeId="urn:microsoft.com/office/officeart/2005/8/quickstyle/simple1" qsCatId="simple" csTypeId="urn:microsoft.com/office/officeart/2005/8/colors/accent6_2" csCatId="accent6" phldr="1"/>
      <dgm:spPr/>
      <dgm:t>
        <a:bodyPr/>
        <a:lstStyle/>
        <a:p>
          <a:endParaRPr lang="en-US"/>
        </a:p>
      </dgm:t>
    </dgm:pt>
    <dgm:pt modelId="{EB3FB0A1-ED6F-4F48-AB08-E62DD74BB85D}">
      <dgm:prSet phldrT="[Text]"/>
      <dgm:spPr/>
      <dgm:t>
        <a:bodyPr/>
        <a:lstStyle/>
        <a:p>
          <a:r>
            <a:rPr lang="en-US"/>
            <a:t>Recruit A Person</a:t>
          </a:r>
        </a:p>
      </dgm:t>
    </dgm:pt>
    <dgm:pt modelId="{62911EDB-F247-3648-95A6-1B9FC3B4D0FF}" type="parTrans" cxnId="{869D6B5D-D854-5146-AE03-03E60F52AD7C}">
      <dgm:prSet/>
      <dgm:spPr/>
      <dgm:t>
        <a:bodyPr/>
        <a:lstStyle/>
        <a:p>
          <a:endParaRPr lang="en-US"/>
        </a:p>
      </dgm:t>
    </dgm:pt>
    <dgm:pt modelId="{0AF23A7C-C52D-2C49-BCD6-FDC52A7B9A78}" type="sibTrans" cxnId="{869D6B5D-D854-5146-AE03-03E60F52AD7C}">
      <dgm:prSet/>
      <dgm:spPr/>
      <dgm:t>
        <a:bodyPr/>
        <a:lstStyle/>
        <a:p>
          <a:endParaRPr lang="en-US"/>
        </a:p>
      </dgm:t>
    </dgm:pt>
    <dgm:pt modelId="{E85885E5-7EA7-C847-9EE0-461040C710AE}">
      <dgm:prSet phldrT="[Text]"/>
      <dgm:spPr/>
      <dgm:t>
        <a:bodyPr/>
        <a:lstStyle/>
        <a:p>
          <a:r>
            <a:rPr lang="en-US"/>
            <a:t>Have 5 nights covered at Omni, with food</a:t>
          </a:r>
        </a:p>
      </dgm:t>
    </dgm:pt>
    <dgm:pt modelId="{843F4DB8-F5CB-0941-8C2A-6889D665D425}" type="parTrans" cxnId="{54041F5F-E09F-D948-BF1D-74B762571268}">
      <dgm:prSet/>
      <dgm:spPr/>
      <dgm:t>
        <a:bodyPr/>
        <a:lstStyle/>
        <a:p>
          <a:endParaRPr lang="en-US"/>
        </a:p>
      </dgm:t>
    </dgm:pt>
    <dgm:pt modelId="{6A3F7795-51E1-824F-A180-8A0D6377C917}" type="sibTrans" cxnId="{54041F5F-E09F-D948-BF1D-74B762571268}">
      <dgm:prSet/>
      <dgm:spPr/>
      <dgm:t>
        <a:bodyPr/>
        <a:lstStyle/>
        <a:p>
          <a:endParaRPr lang="en-US"/>
        </a:p>
      </dgm:t>
    </dgm:pt>
    <dgm:pt modelId="{E4B1ABF0-0763-854F-87A3-43CEE4E79881}" type="pres">
      <dgm:prSet presAssocID="{E18448F8-742B-EC41-825B-6B8C1D5FC904}" presName="Name0" presStyleCnt="0">
        <dgm:presLayoutVars>
          <dgm:chPref val="3"/>
          <dgm:dir/>
          <dgm:animLvl val="lvl"/>
          <dgm:resizeHandles/>
        </dgm:presLayoutVars>
      </dgm:prSet>
      <dgm:spPr/>
    </dgm:pt>
    <dgm:pt modelId="{AFED0271-F813-4A44-BA6F-B621AC2C72B3}" type="pres">
      <dgm:prSet presAssocID="{EB3FB0A1-ED6F-4F48-AB08-E62DD74BB85D}" presName="horFlow" presStyleCnt="0"/>
      <dgm:spPr/>
    </dgm:pt>
    <dgm:pt modelId="{B7EA97DE-5280-5A45-BAAF-2A1A19204361}" type="pres">
      <dgm:prSet presAssocID="{EB3FB0A1-ED6F-4F48-AB08-E62DD74BB85D}" presName="bigChev" presStyleLbl="node1" presStyleIdx="0" presStyleCnt="1"/>
      <dgm:spPr/>
    </dgm:pt>
    <dgm:pt modelId="{38219712-D4AD-474F-A382-CEA11A2CBCEB}" type="pres">
      <dgm:prSet presAssocID="{843F4DB8-F5CB-0941-8C2A-6889D665D425}" presName="parTrans" presStyleCnt="0"/>
      <dgm:spPr/>
    </dgm:pt>
    <dgm:pt modelId="{56858BF2-3743-4D47-A59A-D41E40C7CC18}" type="pres">
      <dgm:prSet presAssocID="{E85885E5-7EA7-C847-9EE0-461040C710AE}" presName="node" presStyleLbl="alignAccFollowNode1" presStyleIdx="0" presStyleCnt="1">
        <dgm:presLayoutVars>
          <dgm:bulletEnabled val="1"/>
        </dgm:presLayoutVars>
      </dgm:prSet>
      <dgm:spPr/>
    </dgm:pt>
  </dgm:ptLst>
  <dgm:cxnLst>
    <dgm:cxn modelId="{869D6B5D-D854-5146-AE03-03E60F52AD7C}" srcId="{E18448F8-742B-EC41-825B-6B8C1D5FC904}" destId="{EB3FB0A1-ED6F-4F48-AB08-E62DD74BB85D}" srcOrd="0" destOrd="0" parTransId="{62911EDB-F247-3648-95A6-1B9FC3B4D0FF}" sibTransId="{0AF23A7C-C52D-2C49-BCD6-FDC52A7B9A78}"/>
    <dgm:cxn modelId="{54041F5F-E09F-D948-BF1D-74B762571268}" srcId="{EB3FB0A1-ED6F-4F48-AB08-E62DD74BB85D}" destId="{E85885E5-7EA7-C847-9EE0-461040C710AE}" srcOrd="0" destOrd="0" parTransId="{843F4DB8-F5CB-0941-8C2A-6889D665D425}" sibTransId="{6A3F7795-51E1-824F-A180-8A0D6377C917}"/>
    <dgm:cxn modelId="{033A517D-BCBC-E143-9BE6-74E4650D5E8A}" type="presOf" srcId="{EB3FB0A1-ED6F-4F48-AB08-E62DD74BB85D}" destId="{B7EA97DE-5280-5A45-BAAF-2A1A19204361}" srcOrd="0" destOrd="0" presId="urn:microsoft.com/office/officeart/2005/8/layout/lProcess3"/>
    <dgm:cxn modelId="{32B2C28D-FBF3-1345-B70B-900980FBF4DD}" type="presOf" srcId="{E18448F8-742B-EC41-825B-6B8C1D5FC904}" destId="{E4B1ABF0-0763-854F-87A3-43CEE4E79881}" srcOrd="0" destOrd="0" presId="urn:microsoft.com/office/officeart/2005/8/layout/lProcess3"/>
    <dgm:cxn modelId="{F5EE2B94-EBAA-9047-875D-65485E81E229}" type="presOf" srcId="{E85885E5-7EA7-C847-9EE0-461040C710AE}" destId="{56858BF2-3743-4D47-A59A-D41E40C7CC18}" srcOrd="0" destOrd="0" presId="urn:microsoft.com/office/officeart/2005/8/layout/lProcess3"/>
    <dgm:cxn modelId="{13896AB0-8ACD-8442-96C7-96BB08F87E4D}" type="presParOf" srcId="{E4B1ABF0-0763-854F-87A3-43CEE4E79881}" destId="{AFED0271-F813-4A44-BA6F-B621AC2C72B3}" srcOrd="0" destOrd="0" presId="urn:microsoft.com/office/officeart/2005/8/layout/lProcess3"/>
    <dgm:cxn modelId="{D76649F6-8471-C645-9806-146D4737A0A5}" type="presParOf" srcId="{AFED0271-F813-4A44-BA6F-B621AC2C72B3}" destId="{B7EA97DE-5280-5A45-BAAF-2A1A19204361}" srcOrd="0" destOrd="0" presId="urn:microsoft.com/office/officeart/2005/8/layout/lProcess3"/>
    <dgm:cxn modelId="{F1C1C042-FFAC-4C40-A97B-EDCC7E688BE1}" type="presParOf" srcId="{AFED0271-F813-4A44-BA6F-B621AC2C72B3}" destId="{38219712-D4AD-474F-A382-CEA11A2CBCEB}" srcOrd="1" destOrd="0" presId="urn:microsoft.com/office/officeart/2005/8/layout/lProcess3"/>
    <dgm:cxn modelId="{C6C940DC-CE95-5D46-B3E3-AABF81DF4141}" type="presParOf" srcId="{AFED0271-F813-4A44-BA6F-B621AC2C72B3}" destId="{56858BF2-3743-4D47-A59A-D41E40C7CC18}"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18448F8-742B-EC41-825B-6B8C1D5FC904}" type="doc">
      <dgm:prSet loTypeId="urn:microsoft.com/office/officeart/2005/8/layout/lProcess3" loCatId="" qsTypeId="urn:microsoft.com/office/officeart/2005/8/quickstyle/simple1" qsCatId="simple" csTypeId="urn:microsoft.com/office/officeart/2005/8/colors/accent6_2" csCatId="accent6" phldr="1"/>
      <dgm:spPr/>
      <dgm:t>
        <a:bodyPr/>
        <a:lstStyle/>
        <a:p>
          <a:endParaRPr lang="en-US"/>
        </a:p>
      </dgm:t>
    </dgm:pt>
    <dgm:pt modelId="{EB3FB0A1-ED6F-4F48-AB08-E62DD74BB85D}">
      <dgm:prSet phldrT="[Text]"/>
      <dgm:spPr/>
      <dgm:t>
        <a:bodyPr/>
        <a:lstStyle/>
        <a:p>
          <a:r>
            <a:rPr lang="en-US"/>
            <a:t>Recruit A Person</a:t>
          </a:r>
        </a:p>
      </dgm:t>
    </dgm:pt>
    <dgm:pt modelId="{62911EDB-F247-3648-95A6-1B9FC3B4D0FF}" type="parTrans" cxnId="{869D6B5D-D854-5146-AE03-03E60F52AD7C}">
      <dgm:prSet/>
      <dgm:spPr/>
      <dgm:t>
        <a:bodyPr/>
        <a:lstStyle/>
        <a:p>
          <a:endParaRPr lang="en-US"/>
        </a:p>
      </dgm:t>
    </dgm:pt>
    <dgm:pt modelId="{0AF23A7C-C52D-2C49-BCD6-FDC52A7B9A78}" type="sibTrans" cxnId="{869D6B5D-D854-5146-AE03-03E60F52AD7C}">
      <dgm:prSet/>
      <dgm:spPr/>
      <dgm:t>
        <a:bodyPr/>
        <a:lstStyle/>
        <a:p>
          <a:endParaRPr lang="en-US"/>
        </a:p>
      </dgm:t>
    </dgm:pt>
    <dgm:pt modelId="{E85885E5-7EA7-C847-9EE0-461040C710AE}">
      <dgm:prSet phldrT="[Text]"/>
      <dgm:spPr/>
      <dgm:t>
        <a:bodyPr/>
        <a:lstStyle/>
        <a:p>
          <a:r>
            <a:rPr lang="en-US"/>
            <a:t>Have 5 nights covered at Omni, with food</a:t>
          </a:r>
        </a:p>
      </dgm:t>
    </dgm:pt>
    <dgm:pt modelId="{843F4DB8-F5CB-0941-8C2A-6889D665D425}" type="parTrans" cxnId="{54041F5F-E09F-D948-BF1D-74B762571268}">
      <dgm:prSet/>
      <dgm:spPr/>
      <dgm:t>
        <a:bodyPr/>
        <a:lstStyle/>
        <a:p>
          <a:endParaRPr lang="en-US"/>
        </a:p>
      </dgm:t>
    </dgm:pt>
    <dgm:pt modelId="{6A3F7795-51E1-824F-A180-8A0D6377C917}" type="sibTrans" cxnId="{54041F5F-E09F-D948-BF1D-74B762571268}">
      <dgm:prSet/>
      <dgm:spPr/>
      <dgm:t>
        <a:bodyPr/>
        <a:lstStyle/>
        <a:p>
          <a:endParaRPr lang="en-US"/>
        </a:p>
      </dgm:t>
    </dgm:pt>
    <dgm:pt modelId="{E4B1ABF0-0763-854F-87A3-43CEE4E79881}" type="pres">
      <dgm:prSet presAssocID="{E18448F8-742B-EC41-825B-6B8C1D5FC904}" presName="Name0" presStyleCnt="0">
        <dgm:presLayoutVars>
          <dgm:chPref val="3"/>
          <dgm:dir/>
          <dgm:animLvl val="lvl"/>
          <dgm:resizeHandles/>
        </dgm:presLayoutVars>
      </dgm:prSet>
      <dgm:spPr/>
    </dgm:pt>
    <dgm:pt modelId="{AFED0271-F813-4A44-BA6F-B621AC2C72B3}" type="pres">
      <dgm:prSet presAssocID="{EB3FB0A1-ED6F-4F48-AB08-E62DD74BB85D}" presName="horFlow" presStyleCnt="0"/>
      <dgm:spPr/>
    </dgm:pt>
    <dgm:pt modelId="{B7EA97DE-5280-5A45-BAAF-2A1A19204361}" type="pres">
      <dgm:prSet presAssocID="{EB3FB0A1-ED6F-4F48-AB08-E62DD74BB85D}" presName="bigChev" presStyleLbl="node1" presStyleIdx="0" presStyleCnt="1"/>
      <dgm:spPr/>
    </dgm:pt>
    <dgm:pt modelId="{38219712-D4AD-474F-A382-CEA11A2CBCEB}" type="pres">
      <dgm:prSet presAssocID="{843F4DB8-F5CB-0941-8C2A-6889D665D425}" presName="parTrans" presStyleCnt="0"/>
      <dgm:spPr/>
    </dgm:pt>
    <dgm:pt modelId="{56858BF2-3743-4D47-A59A-D41E40C7CC18}" type="pres">
      <dgm:prSet presAssocID="{E85885E5-7EA7-C847-9EE0-461040C710AE}" presName="node" presStyleLbl="alignAccFollowNode1" presStyleIdx="0" presStyleCnt="1">
        <dgm:presLayoutVars>
          <dgm:bulletEnabled val="1"/>
        </dgm:presLayoutVars>
      </dgm:prSet>
      <dgm:spPr/>
    </dgm:pt>
  </dgm:ptLst>
  <dgm:cxnLst>
    <dgm:cxn modelId="{869D6B5D-D854-5146-AE03-03E60F52AD7C}" srcId="{E18448F8-742B-EC41-825B-6B8C1D5FC904}" destId="{EB3FB0A1-ED6F-4F48-AB08-E62DD74BB85D}" srcOrd="0" destOrd="0" parTransId="{62911EDB-F247-3648-95A6-1B9FC3B4D0FF}" sibTransId="{0AF23A7C-C52D-2C49-BCD6-FDC52A7B9A78}"/>
    <dgm:cxn modelId="{54041F5F-E09F-D948-BF1D-74B762571268}" srcId="{EB3FB0A1-ED6F-4F48-AB08-E62DD74BB85D}" destId="{E85885E5-7EA7-C847-9EE0-461040C710AE}" srcOrd="0" destOrd="0" parTransId="{843F4DB8-F5CB-0941-8C2A-6889D665D425}" sibTransId="{6A3F7795-51E1-824F-A180-8A0D6377C917}"/>
    <dgm:cxn modelId="{033A517D-BCBC-E143-9BE6-74E4650D5E8A}" type="presOf" srcId="{EB3FB0A1-ED6F-4F48-AB08-E62DD74BB85D}" destId="{B7EA97DE-5280-5A45-BAAF-2A1A19204361}" srcOrd="0" destOrd="0" presId="urn:microsoft.com/office/officeart/2005/8/layout/lProcess3"/>
    <dgm:cxn modelId="{32B2C28D-FBF3-1345-B70B-900980FBF4DD}" type="presOf" srcId="{E18448F8-742B-EC41-825B-6B8C1D5FC904}" destId="{E4B1ABF0-0763-854F-87A3-43CEE4E79881}" srcOrd="0" destOrd="0" presId="urn:microsoft.com/office/officeart/2005/8/layout/lProcess3"/>
    <dgm:cxn modelId="{F5EE2B94-EBAA-9047-875D-65485E81E229}" type="presOf" srcId="{E85885E5-7EA7-C847-9EE0-461040C710AE}" destId="{56858BF2-3743-4D47-A59A-D41E40C7CC18}" srcOrd="0" destOrd="0" presId="urn:microsoft.com/office/officeart/2005/8/layout/lProcess3"/>
    <dgm:cxn modelId="{13896AB0-8ACD-8442-96C7-96BB08F87E4D}" type="presParOf" srcId="{E4B1ABF0-0763-854F-87A3-43CEE4E79881}" destId="{AFED0271-F813-4A44-BA6F-B621AC2C72B3}" srcOrd="0" destOrd="0" presId="urn:microsoft.com/office/officeart/2005/8/layout/lProcess3"/>
    <dgm:cxn modelId="{D76649F6-8471-C645-9806-146D4737A0A5}" type="presParOf" srcId="{AFED0271-F813-4A44-BA6F-B621AC2C72B3}" destId="{B7EA97DE-5280-5A45-BAAF-2A1A19204361}" srcOrd="0" destOrd="0" presId="urn:microsoft.com/office/officeart/2005/8/layout/lProcess3"/>
    <dgm:cxn modelId="{F1C1C042-FFAC-4C40-A97B-EDCC7E688BE1}" type="presParOf" srcId="{AFED0271-F813-4A44-BA6F-B621AC2C72B3}" destId="{38219712-D4AD-474F-A382-CEA11A2CBCEB}" srcOrd="1" destOrd="0" presId="urn:microsoft.com/office/officeart/2005/8/layout/lProcess3"/>
    <dgm:cxn modelId="{C6C940DC-CE95-5D46-B3E3-AABF81DF4141}" type="presParOf" srcId="{AFED0271-F813-4A44-BA6F-B621AC2C72B3}" destId="{56858BF2-3743-4D47-A59A-D41E40C7CC18}" srcOrd="2" destOrd="0" presId="urn:microsoft.com/office/officeart/2005/8/layout/lProcess3"/>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EB585687-8316-5549-910F-147AA8F1BED7}" type="doc">
      <dgm:prSet loTypeId="urn:microsoft.com/office/officeart/2005/8/layout/hList1" loCatId="" qsTypeId="urn:microsoft.com/office/officeart/2005/8/quickstyle/simple1" qsCatId="simple" csTypeId="urn:microsoft.com/office/officeart/2005/8/colors/accent6_2" csCatId="accent6" phldr="1"/>
      <dgm:spPr/>
      <dgm:t>
        <a:bodyPr/>
        <a:lstStyle/>
        <a:p>
          <a:endParaRPr lang="en-US"/>
        </a:p>
      </dgm:t>
    </dgm:pt>
    <dgm:pt modelId="{422F6E78-3031-1742-B76A-0FA18C930826}">
      <dgm:prSet phldrT="[Text]"/>
      <dgm:spPr/>
      <dgm:t>
        <a:bodyPr/>
        <a:lstStyle/>
        <a:p>
          <a:r>
            <a:rPr lang="en-US"/>
            <a:t>Target Stronger Labor Markets</a:t>
          </a:r>
        </a:p>
      </dgm:t>
    </dgm:pt>
    <dgm:pt modelId="{3CE9B252-D9B2-8349-880D-13C7B34B5AB3}" type="parTrans" cxnId="{AEAACD0D-9D93-174A-9826-063D68A3B588}">
      <dgm:prSet/>
      <dgm:spPr/>
      <dgm:t>
        <a:bodyPr/>
        <a:lstStyle/>
        <a:p>
          <a:endParaRPr lang="en-US"/>
        </a:p>
      </dgm:t>
    </dgm:pt>
    <dgm:pt modelId="{BE403EFC-2121-8147-AF4D-CE251544A8DC}" type="sibTrans" cxnId="{AEAACD0D-9D93-174A-9826-063D68A3B588}">
      <dgm:prSet/>
      <dgm:spPr/>
      <dgm:t>
        <a:bodyPr/>
        <a:lstStyle/>
        <a:p>
          <a:endParaRPr lang="en-US"/>
        </a:p>
      </dgm:t>
    </dgm:pt>
    <dgm:pt modelId="{1B05E4EB-65FC-AD45-8BFB-EDAE553F95BA}">
      <dgm:prSet phldrT="[Text]"/>
      <dgm:spPr/>
      <dgm:t>
        <a:bodyPr/>
        <a:lstStyle/>
        <a:p>
          <a:r>
            <a:rPr lang="en-US"/>
            <a:t>Plant the Seeds</a:t>
          </a:r>
        </a:p>
      </dgm:t>
    </dgm:pt>
    <dgm:pt modelId="{BBEE3448-285D-D941-BC44-81CDC2D1329A}" type="parTrans" cxnId="{44CE7749-0F95-B44D-B21A-E62A12A8B0B1}">
      <dgm:prSet/>
      <dgm:spPr/>
      <dgm:t>
        <a:bodyPr/>
        <a:lstStyle/>
        <a:p>
          <a:endParaRPr lang="en-US"/>
        </a:p>
      </dgm:t>
    </dgm:pt>
    <dgm:pt modelId="{818C6AA0-9A57-8D4B-AAD8-0D5DEA60B19B}" type="sibTrans" cxnId="{44CE7749-0F95-B44D-B21A-E62A12A8B0B1}">
      <dgm:prSet/>
      <dgm:spPr/>
      <dgm:t>
        <a:bodyPr/>
        <a:lstStyle/>
        <a:p>
          <a:endParaRPr lang="en-US"/>
        </a:p>
      </dgm:t>
    </dgm:pt>
    <dgm:pt modelId="{4D5524FE-CE86-9A4E-A88D-9C2B895A1CBF}">
      <dgm:prSet phldrT="[Text]"/>
      <dgm:spPr/>
      <dgm:t>
        <a:bodyPr/>
        <a:lstStyle/>
        <a:p>
          <a:r>
            <a:rPr lang="en-US"/>
            <a:t>Fortify Strong Work Culture</a:t>
          </a:r>
        </a:p>
      </dgm:t>
    </dgm:pt>
    <dgm:pt modelId="{83FFCED0-2F20-E34F-90E5-55B6D55170E3}" type="parTrans" cxnId="{79320E4F-52FE-5645-B6C9-925CC59FFD33}">
      <dgm:prSet/>
      <dgm:spPr/>
      <dgm:t>
        <a:bodyPr/>
        <a:lstStyle/>
        <a:p>
          <a:endParaRPr lang="en-US"/>
        </a:p>
      </dgm:t>
    </dgm:pt>
    <dgm:pt modelId="{F93DC652-A7B9-664E-8C5A-C7D0154FDEC2}" type="sibTrans" cxnId="{79320E4F-52FE-5645-B6C9-925CC59FFD33}">
      <dgm:prSet/>
      <dgm:spPr/>
      <dgm:t>
        <a:bodyPr/>
        <a:lstStyle/>
        <a:p>
          <a:endParaRPr lang="en-US"/>
        </a:p>
      </dgm:t>
    </dgm:pt>
    <dgm:pt modelId="{3F6FEEB6-68AF-8748-B9D2-068F5201419B}">
      <dgm:prSet phldrT="[Text]"/>
      <dgm:spPr/>
      <dgm:t>
        <a:bodyPr/>
        <a:lstStyle/>
        <a:p>
          <a:r>
            <a:rPr lang="en-US"/>
            <a:t>Tend the Garden</a:t>
          </a:r>
        </a:p>
      </dgm:t>
    </dgm:pt>
    <dgm:pt modelId="{45E66E6D-BD36-A349-96BC-DCF33E90B784}" type="sibTrans" cxnId="{CEBEB387-3912-684B-8493-C877DB8341BC}">
      <dgm:prSet/>
      <dgm:spPr/>
      <dgm:t>
        <a:bodyPr/>
        <a:lstStyle/>
        <a:p>
          <a:endParaRPr lang="en-US"/>
        </a:p>
      </dgm:t>
    </dgm:pt>
    <dgm:pt modelId="{E55B4EE3-EB99-3940-BF98-AC23C180F560}" type="parTrans" cxnId="{CEBEB387-3912-684B-8493-C877DB8341BC}">
      <dgm:prSet/>
      <dgm:spPr/>
      <dgm:t>
        <a:bodyPr/>
        <a:lstStyle/>
        <a:p>
          <a:endParaRPr lang="en-US"/>
        </a:p>
      </dgm:t>
    </dgm:pt>
    <dgm:pt modelId="{707E2D71-1EE2-1241-BB38-0D1447147CD7}" type="pres">
      <dgm:prSet presAssocID="{EB585687-8316-5549-910F-147AA8F1BED7}" presName="Name0" presStyleCnt="0">
        <dgm:presLayoutVars>
          <dgm:dir/>
          <dgm:animLvl val="lvl"/>
          <dgm:resizeHandles val="exact"/>
        </dgm:presLayoutVars>
      </dgm:prSet>
      <dgm:spPr/>
    </dgm:pt>
    <dgm:pt modelId="{B8226F36-4C80-5045-8C67-B4245F2850C4}" type="pres">
      <dgm:prSet presAssocID="{422F6E78-3031-1742-B76A-0FA18C930826}" presName="composite" presStyleCnt="0"/>
      <dgm:spPr/>
    </dgm:pt>
    <dgm:pt modelId="{65FF4739-5FCE-D744-B02F-01819C67BD24}" type="pres">
      <dgm:prSet presAssocID="{422F6E78-3031-1742-B76A-0FA18C930826}" presName="parTx" presStyleLbl="alignNode1" presStyleIdx="0" presStyleCnt="2">
        <dgm:presLayoutVars>
          <dgm:chMax val="0"/>
          <dgm:chPref val="0"/>
          <dgm:bulletEnabled val="1"/>
        </dgm:presLayoutVars>
      </dgm:prSet>
      <dgm:spPr/>
    </dgm:pt>
    <dgm:pt modelId="{68DB9947-512E-944C-9ACB-43D0C4D84058}" type="pres">
      <dgm:prSet presAssocID="{422F6E78-3031-1742-B76A-0FA18C930826}" presName="desTx" presStyleLbl="alignAccFollowNode1" presStyleIdx="0" presStyleCnt="2">
        <dgm:presLayoutVars>
          <dgm:bulletEnabled val="1"/>
        </dgm:presLayoutVars>
      </dgm:prSet>
      <dgm:spPr/>
    </dgm:pt>
    <dgm:pt modelId="{45AF659B-F2E5-374A-8177-C37E6B3E1159}" type="pres">
      <dgm:prSet presAssocID="{BE403EFC-2121-8147-AF4D-CE251544A8DC}" presName="space" presStyleCnt="0"/>
      <dgm:spPr/>
    </dgm:pt>
    <dgm:pt modelId="{FF6243FA-92B8-6842-9214-06E59714A27F}" type="pres">
      <dgm:prSet presAssocID="{4D5524FE-CE86-9A4E-A88D-9C2B895A1CBF}" presName="composite" presStyleCnt="0"/>
      <dgm:spPr/>
    </dgm:pt>
    <dgm:pt modelId="{A3C563B9-99BC-1D4D-8D98-0E27D89A2BBB}" type="pres">
      <dgm:prSet presAssocID="{4D5524FE-CE86-9A4E-A88D-9C2B895A1CBF}" presName="parTx" presStyleLbl="alignNode1" presStyleIdx="1" presStyleCnt="2">
        <dgm:presLayoutVars>
          <dgm:chMax val="0"/>
          <dgm:chPref val="0"/>
          <dgm:bulletEnabled val="1"/>
        </dgm:presLayoutVars>
      </dgm:prSet>
      <dgm:spPr/>
    </dgm:pt>
    <dgm:pt modelId="{14D45B25-E727-544C-8A23-D18AB9C907DA}" type="pres">
      <dgm:prSet presAssocID="{4D5524FE-CE86-9A4E-A88D-9C2B895A1CBF}" presName="desTx" presStyleLbl="alignAccFollowNode1" presStyleIdx="1" presStyleCnt="2">
        <dgm:presLayoutVars>
          <dgm:bulletEnabled val="1"/>
        </dgm:presLayoutVars>
      </dgm:prSet>
      <dgm:spPr/>
    </dgm:pt>
  </dgm:ptLst>
  <dgm:cxnLst>
    <dgm:cxn modelId="{AEAACD0D-9D93-174A-9826-063D68A3B588}" srcId="{EB585687-8316-5549-910F-147AA8F1BED7}" destId="{422F6E78-3031-1742-B76A-0FA18C930826}" srcOrd="0" destOrd="0" parTransId="{3CE9B252-D9B2-8349-880D-13C7B34B5AB3}" sibTransId="{BE403EFC-2121-8147-AF4D-CE251544A8DC}"/>
    <dgm:cxn modelId="{E886F520-09E1-BA40-AB00-4C7C515124A6}" type="presOf" srcId="{1B05E4EB-65FC-AD45-8BFB-EDAE553F95BA}" destId="{68DB9947-512E-944C-9ACB-43D0C4D84058}" srcOrd="0" destOrd="0" presId="urn:microsoft.com/office/officeart/2005/8/layout/hList1"/>
    <dgm:cxn modelId="{44CE7749-0F95-B44D-B21A-E62A12A8B0B1}" srcId="{422F6E78-3031-1742-B76A-0FA18C930826}" destId="{1B05E4EB-65FC-AD45-8BFB-EDAE553F95BA}" srcOrd="0" destOrd="0" parTransId="{BBEE3448-285D-D941-BC44-81CDC2D1329A}" sibTransId="{818C6AA0-9A57-8D4B-AAD8-0D5DEA60B19B}"/>
    <dgm:cxn modelId="{79320E4F-52FE-5645-B6C9-925CC59FFD33}" srcId="{EB585687-8316-5549-910F-147AA8F1BED7}" destId="{4D5524FE-CE86-9A4E-A88D-9C2B895A1CBF}" srcOrd="1" destOrd="0" parTransId="{83FFCED0-2F20-E34F-90E5-55B6D55170E3}" sibTransId="{F93DC652-A7B9-664E-8C5A-C7D0154FDEC2}"/>
    <dgm:cxn modelId="{CEBEB387-3912-684B-8493-C877DB8341BC}" srcId="{4D5524FE-CE86-9A4E-A88D-9C2B895A1CBF}" destId="{3F6FEEB6-68AF-8748-B9D2-068F5201419B}" srcOrd="0" destOrd="0" parTransId="{E55B4EE3-EB99-3940-BF98-AC23C180F560}" sibTransId="{45E66E6D-BD36-A349-96BC-DCF33E90B784}"/>
    <dgm:cxn modelId="{30AAA9A3-E605-7E42-A8DF-9505EAF5A693}" type="presOf" srcId="{3F6FEEB6-68AF-8748-B9D2-068F5201419B}" destId="{14D45B25-E727-544C-8A23-D18AB9C907DA}" srcOrd="0" destOrd="0" presId="urn:microsoft.com/office/officeart/2005/8/layout/hList1"/>
    <dgm:cxn modelId="{CA2AC8BE-5BD3-8846-856D-9ED47910A2C5}" type="presOf" srcId="{422F6E78-3031-1742-B76A-0FA18C930826}" destId="{65FF4739-5FCE-D744-B02F-01819C67BD24}" srcOrd="0" destOrd="0" presId="urn:microsoft.com/office/officeart/2005/8/layout/hList1"/>
    <dgm:cxn modelId="{EF502BCF-6C8D-4E45-9755-40E5B509D08B}" type="presOf" srcId="{EB585687-8316-5549-910F-147AA8F1BED7}" destId="{707E2D71-1EE2-1241-BB38-0D1447147CD7}" srcOrd="0" destOrd="0" presId="urn:microsoft.com/office/officeart/2005/8/layout/hList1"/>
    <dgm:cxn modelId="{AE0D0DE4-5B87-B646-934D-3765A87CC1BB}" type="presOf" srcId="{4D5524FE-CE86-9A4E-A88D-9C2B895A1CBF}" destId="{A3C563B9-99BC-1D4D-8D98-0E27D89A2BBB}" srcOrd="0" destOrd="0" presId="urn:microsoft.com/office/officeart/2005/8/layout/hList1"/>
    <dgm:cxn modelId="{DFDA1B8C-E5EA-DD42-9128-89DAD661DF53}" type="presParOf" srcId="{707E2D71-1EE2-1241-BB38-0D1447147CD7}" destId="{B8226F36-4C80-5045-8C67-B4245F2850C4}" srcOrd="0" destOrd="0" presId="urn:microsoft.com/office/officeart/2005/8/layout/hList1"/>
    <dgm:cxn modelId="{99FAA35F-C95D-AF41-A846-3433CC87582B}" type="presParOf" srcId="{B8226F36-4C80-5045-8C67-B4245F2850C4}" destId="{65FF4739-5FCE-D744-B02F-01819C67BD24}" srcOrd="0" destOrd="0" presId="urn:microsoft.com/office/officeart/2005/8/layout/hList1"/>
    <dgm:cxn modelId="{9BC3CDC5-BB6D-AB42-82C9-A1C007392642}" type="presParOf" srcId="{B8226F36-4C80-5045-8C67-B4245F2850C4}" destId="{68DB9947-512E-944C-9ACB-43D0C4D84058}" srcOrd="1" destOrd="0" presId="urn:microsoft.com/office/officeart/2005/8/layout/hList1"/>
    <dgm:cxn modelId="{4EF004D0-03C0-8F4B-851B-41926231587A}" type="presParOf" srcId="{707E2D71-1EE2-1241-BB38-0D1447147CD7}" destId="{45AF659B-F2E5-374A-8177-C37E6B3E1159}" srcOrd="1" destOrd="0" presId="urn:microsoft.com/office/officeart/2005/8/layout/hList1"/>
    <dgm:cxn modelId="{FD9E662E-D57C-B042-A9C0-F601ABED945E}" type="presParOf" srcId="{707E2D71-1EE2-1241-BB38-0D1447147CD7}" destId="{FF6243FA-92B8-6842-9214-06E59714A27F}" srcOrd="2" destOrd="0" presId="urn:microsoft.com/office/officeart/2005/8/layout/hList1"/>
    <dgm:cxn modelId="{09853E7E-8608-9A41-B3EE-620F6053BB63}" type="presParOf" srcId="{FF6243FA-92B8-6842-9214-06E59714A27F}" destId="{A3C563B9-99BC-1D4D-8D98-0E27D89A2BBB}" srcOrd="0" destOrd="0" presId="urn:microsoft.com/office/officeart/2005/8/layout/hList1"/>
    <dgm:cxn modelId="{31283938-62D9-894B-9AF8-918532350B57}" type="presParOf" srcId="{FF6243FA-92B8-6842-9214-06E59714A27F}" destId="{14D45B25-E727-544C-8A23-D18AB9C907DA}"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EB585687-8316-5549-910F-147AA8F1BED7}" type="doc">
      <dgm:prSet loTypeId="urn:microsoft.com/office/officeart/2005/8/layout/hList1" loCatId="" qsTypeId="urn:microsoft.com/office/officeart/2005/8/quickstyle/simple1" qsCatId="simple" csTypeId="urn:microsoft.com/office/officeart/2005/8/colors/accent6_2" csCatId="accent6" phldr="1"/>
      <dgm:spPr/>
      <dgm:t>
        <a:bodyPr/>
        <a:lstStyle/>
        <a:p>
          <a:endParaRPr lang="en-US"/>
        </a:p>
      </dgm:t>
    </dgm:pt>
    <dgm:pt modelId="{422F6E78-3031-1742-B76A-0FA18C930826}">
      <dgm:prSet phldrT="[Text]"/>
      <dgm:spPr/>
      <dgm:t>
        <a:bodyPr/>
        <a:lstStyle/>
        <a:p>
          <a:r>
            <a:rPr lang="en-US"/>
            <a:t>Target Stronger Labor Markets</a:t>
          </a:r>
        </a:p>
      </dgm:t>
    </dgm:pt>
    <dgm:pt modelId="{3CE9B252-D9B2-8349-880D-13C7B34B5AB3}" type="parTrans" cxnId="{AEAACD0D-9D93-174A-9826-063D68A3B588}">
      <dgm:prSet/>
      <dgm:spPr/>
      <dgm:t>
        <a:bodyPr/>
        <a:lstStyle/>
        <a:p>
          <a:endParaRPr lang="en-US"/>
        </a:p>
      </dgm:t>
    </dgm:pt>
    <dgm:pt modelId="{BE403EFC-2121-8147-AF4D-CE251544A8DC}" type="sibTrans" cxnId="{AEAACD0D-9D93-174A-9826-063D68A3B588}">
      <dgm:prSet/>
      <dgm:spPr/>
      <dgm:t>
        <a:bodyPr/>
        <a:lstStyle/>
        <a:p>
          <a:endParaRPr lang="en-US"/>
        </a:p>
      </dgm:t>
    </dgm:pt>
    <dgm:pt modelId="{1B05E4EB-65FC-AD45-8BFB-EDAE553F95BA}">
      <dgm:prSet phldrT="[Text]"/>
      <dgm:spPr/>
      <dgm:t>
        <a:bodyPr/>
        <a:lstStyle/>
        <a:p>
          <a:r>
            <a:rPr lang="en-US"/>
            <a:t>Plant the Seeds</a:t>
          </a:r>
        </a:p>
      </dgm:t>
    </dgm:pt>
    <dgm:pt modelId="{BBEE3448-285D-D941-BC44-81CDC2D1329A}" type="parTrans" cxnId="{44CE7749-0F95-B44D-B21A-E62A12A8B0B1}">
      <dgm:prSet/>
      <dgm:spPr/>
      <dgm:t>
        <a:bodyPr/>
        <a:lstStyle/>
        <a:p>
          <a:endParaRPr lang="en-US"/>
        </a:p>
      </dgm:t>
    </dgm:pt>
    <dgm:pt modelId="{818C6AA0-9A57-8D4B-AAD8-0D5DEA60B19B}" type="sibTrans" cxnId="{44CE7749-0F95-B44D-B21A-E62A12A8B0B1}">
      <dgm:prSet/>
      <dgm:spPr/>
      <dgm:t>
        <a:bodyPr/>
        <a:lstStyle/>
        <a:p>
          <a:endParaRPr lang="en-US"/>
        </a:p>
      </dgm:t>
    </dgm:pt>
    <dgm:pt modelId="{4D5524FE-CE86-9A4E-A88D-9C2B895A1CBF}">
      <dgm:prSet phldrT="[Text]"/>
      <dgm:spPr/>
      <dgm:t>
        <a:bodyPr/>
        <a:lstStyle/>
        <a:p>
          <a:r>
            <a:rPr lang="en-US"/>
            <a:t>Fortify Strong Work Culture</a:t>
          </a:r>
        </a:p>
      </dgm:t>
    </dgm:pt>
    <dgm:pt modelId="{83FFCED0-2F20-E34F-90E5-55B6D55170E3}" type="parTrans" cxnId="{79320E4F-52FE-5645-B6C9-925CC59FFD33}">
      <dgm:prSet/>
      <dgm:spPr/>
      <dgm:t>
        <a:bodyPr/>
        <a:lstStyle/>
        <a:p>
          <a:endParaRPr lang="en-US"/>
        </a:p>
      </dgm:t>
    </dgm:pt>
    <dgm:pt modelId="{F93DC652-A7B9-664E-8C5A-C7D0154FDEC2}" type="sibTrans" cxnId="{79320E4F-52FE-5645-B6C9-925CC59FFD33}">
      <dgm:prSet/>
      <dgm:spPr/>
      <dgm:t>
        <a:bodyPr/>
        <a:lstStyle/>
        <a:p>
          <a:endParaRPr lang="en-US"/>
        </a:p>
      </dgm:t>
    </dgm:pt>
    <dgm:pt modelId="{3F6FEEB6-68AF-8748-B9D2-068F5201419B}">
      <dgm:prSet phldrT="[Text]"/>
      <dgm:spPr/>
      <dgm:t>
        <a:bodyPr/>
        <a:lstStyle/>
        <a:p>
          <a:r>
            <a:rPr lang="en-US"/>
            <a:t>Tend the Garden</a:t>
          </a:r>
        </a:p>
      </dgm:t>
    </dgm:pt>
    <dgm:pt modelId="{45E66E6D-BD36-A349-96BC-DCF33E90B784}" type="sibTrans" cxnId="{CEBEB387-3912-684B-8493-C877DB8341BC}">
      <dgm:prSet/>
      <dgm:spPr/>
      <dgm:t>
        <a:bodyPr/>
        <a:lstStyle/>
        <a:p>
          <a:endParaRPr lang="en-US"/>
        </a:p>
      </dgm:t>
    </dgm:pt>
    <dgm:pt modelId="{E55B4EE3-EB99-3940-BF98-AC23C180F560}" type="parTrans" cxnId="{CEBEB387-3912-684B-8493-C877DB8341BC}">
      <dgm:prSet/>
      <dgm:spPr/>
      <dgm:t>
        <a:bodyPr/>
        <a:lstStyle/>
        <a:p>
          <a:endParaRPr lang="en-US"/>
        </a:p>
      </dgm:t>
    </dgm:pt>
    <dgm:pt modelId="{707E2D71-1EE2-1241-BB38-0D1447147CD7}" type="pres">
      <dgm:prSet presAssocID="{EB585687-8316-5549-910F-147AA8F1BED7}" presName="Name0" presStyleCnt="0">
        <dgm:presLayoutVars>
          <dgm:dir/>
          <dgm:animLvl val="lvl"/>
          <dgm:resizeHandles val="exact"/>
        </dgm:presLayoutVars>
      </dgm:prSet>
      <dgm:spPr/>
    </dgm:pt>
    <dgm:pt modelId="{B8226F36-4C80-5045-8C67-B4245F2850C4}" type="pres">
      <dgm:prSet presAssocID="{422F6E78-3031-1742-B76A-0FA18C930826}" presName="composite" presStyleCnt="0"/>
      <dgm:spPr/>
    </dgm:pt>
    <dgm:pt modelId="{65FF4739-5FCE-D744-B02F-01819C67BD24}" type="pres">
      <dgm:prSet presAssocID="{422F6E78-3031-1742-B76A-0FA18C930826}" presName="parTx" presStyleLbl="alignNode1" presStyleIdx="0" presStyleCnt="2">
        <dgm:presLayoutVars>
          <dgm:chMax val="0"/>
          <dgm:chPref val="0"/>
          <dgm:bulletEnabled val="1"/>
        </dgm:presLayoutVars>
      </dgm:prSet>
      <dgm:spPr>
        <a:solidFill>
          <a:srgbClr val="A88A66"/>
        </a:solidFill>
      </dgm:spPr>
    </dgm:pt>
    <dgm:pt modelId="{68DB9947-512E-944C-9ACB-43D0C4D84058}" type="pres">
      <dgm:prSet presAssocID="{422F6E78-3031-1742-B76A-0FA18C930826}" presName="desTx" presStyleLbl="alignAccFollowNode1" presStyleIdx="0" presStyleCnt="2">
        <dgm:presLayoutVars>
          <dgm:bulletEnabled val="1"/>
        </dgm:presLayoutVars>
      </dgm:prSet>
      <dgm:spPr/>
    </dgm:pt>
    <dgm:pt modelId="{45AF659B-F2E5-374A-8177-C37E6B3E1159}" type="pres">
      <dgm:prSet presAssocID="{BE403EFC-2121-8147-AF4D-CE251544A8DC}" presName="space" presStyleCnt="0"/>
      <dgm:spPr/>
    </dgm:pt>
    <dgm:pt modelId="{FF6243FA-92B8-6842-9214-06E59714A27F}" type="pres">
      <dgm:prSet presAssocID="{4D5524FE-CE86-9A4E-A88D-9C2B895A1CBF}" presName="composite" presStyleCnt="0"/>
      <dgm:spPr/>
    </dgm:pt>
    <dgm:pt modelId="{A3C563B9-99BC-1D4D-8D98-0E27D89A2BBB}" type="pres">
      <dgm:prSet presAssocID="{4D5524FE-CE86-9A4E-A88D-9C2B895A1CBF}" presName="parTx" presStyleLbl="alignNode1" presStyleIdx="1" presStyleCnt="2">
        <dgm:presLayoutVars>
          <dgm:chMax val="0"/>
          <dgm:chPref val="0"/>
          <dgm:bulletEnabled val="1"/>
        </dgm:presLayoutVars>
      </dgm:prSet>
      <dgm:spPr/>
    </dgm:pt>
    <dgm:pt modelId="{14D45B25-E727-544C-8A23-D18AB9C907DA}" type="pres">
      <dgm:prSet presAssocID="{4D5524FE-CE86-9A4E-A88D-9C2B895A1CBF}" presName="desTx" presStyleLbl="alignAccFollowNode1" presStyleIdx="1" presStyleCnt="2">
        <dgm:presLayoutVars>
          <dgm:bulletEnabled val="1"/>
        </dgm:presLayoutVars>
      </dgm:prSet>
      <dgm:spPr/>
    </dgm:pt>
  </dgm:ptLst>
  <dgm:cxnLst>
    <dgm:cxn modelId="{AEAACD0D-9D93-174A-9826-063D68A3B588}" srcId="{EB585687-8316-5549-910F-147AA8F1BED7}" destId="{422F6E78-3031-1742-B76A-0FA18C930826}" srcOrd="0" destOrd="0" parTransId="{3CE9B252-D9B2-8349-880D-13C7B34B5AB3}" sibTransId="{BE403EFC-2121-8147-AF4D-CE251544A8DC}"/>
    <dgm:cxn modelId="{E886F520-09E1-BA40-AB00-4C7C515124A6}" type="presOf" srcId="{1B05E4EB-65FC-AD45-8BFB-EDAE553F95BA}" destId="{68DB9947-512E-944C-9ACB-43D0C4D84058}" srcOrd="0" destOrd="0" presId="urn:microsoft.com/office/officeart/2005/8/layout/hList1"/>
    <dgm:cxn modelId="{44CE7749-0F95-B44D-B21A-E62A12A8B0B1}" srcId="{422F6E78-3031-1742-B76A-0FA18C930826}" destId="{1B05E4EB-65FC-AD45-8BFB-EDAE553F95BA}" srcOrd="0" destOrd="0" parTransId="{BBEE3448-285D-D941-BC44-81CDC2D1329A}" sibTransId="{818C6AA0-9A57-8D4B-AAD8-0D5DEA60B19B}"/>
    <dgm:cxn modelId="{79320E4F-52FE-5645-B6C9-925CC59FFD33}" srcId="{EB585687-8316-5549-910F-147AA8F1BED7}" destId="{4D5524FE-CE86-9A4E-A88D-9C2B895A1CBF}" srcOrd="1" destOrd="0" parTransId="{83FFCED0-2F20-E34F-90E5-55B6D55170E3}" sibTransId="{F93DC652-A7B9-664E-8C5A-C7D0154FDEC2}"/>
    <dgm:cxn modelId="{CEBEB387-3912-684B-8493-C877DB8341BC}" srcId="{4D5524FE-CE86-9A4E-A88D-9C2B895A1CBF}" destId="{3F6FEEB6-68AF-8748-B9D2-068F5201419B}" srcOrd="0" destOrd="0" parTransId="{E55B4EE3-EB99-3940-BF98-AC23C180F560}" sibTransId="{45E66E6D-BD36-A349-96BC-DCF33E90B784}"/>
    <dgm:cxn modelId="{30AAA9A3-E605-7E42-A8DF-9505EAF5A693}" type="presOf" srcId="{3F6FEEB6-68AF-8748-B9D2-068F5201419B}" destId="{14D45B25-E727-544C-8A23-D18AB9C907DA}" srcOrd="0" destOrd="0" presId="urn:microsoft.com/office/officeart/2005/8/layout/hList1"/>
    <dgm:cxn modelId="{CA2AC8BE-5BD3-8846-856D-9ED47910A2C5}" type="presOf" srcId="{422F6E78-3031-1742-B76A-0FA18C930826}" destId="{65FF4739-5FCE-D744-B02F-01819C67BD24}" srcOrd="0" destOrd="0" presId="urn:microsoft.com/office/officeart/2005/8/layout/hList1"/>
    <dgm:cxn modelId="{EF502BCF-6C8D-4E45-9755-40E5B509D08B}" type="presOf" srcId="{EB585687-8316-5549-910F-147AA8F1BED7}" destId="{707E2D71-1EE2-1241-BB38-0D1447147CD7}" srcOrd="0" destOrd="0" presId="urn:microsoft.com/office/officeart/2005/8/layout/hList1"/>
    <dgm:cxn modelId="{AE0D0DE4-5B87-B646-934D-3765A87CC1BB}" type="presOf" srcId="{4D5524FE-CE86-9A4E-A88D-9C2B895A1CBF}" destId="{A3C563B9-99BC-1D4D-8D98-0E27D89A2BBB}" srcOrd="0" destOrd="0" presId="urn:microsoft.com/office/officeart/2005/8/layout/hList1"/>
    <dgm:cxn modelId="{DFDA1B8C-E5EA-DD42-9128-89DAD661DF53}" type="presParOf" srcId="{707E2D71-1EE2-1241-BB38-0D1447147CD7}" destId="{B8226F36-4C80-5045-8C67-B4245F2850C4}" srcOrd="0" destOrd="0" presId="urn:microsoft.com/office/officeart/2005/8/layout/hList1"/>
    <dgm:cxn modelId="{99FAA35F-C95D-AF41-A846-3433CC87582B}" type="presParOf" srcId="{B8226F36-4C80-5045-8C67-B4245F2850C4}" destId="{65FF4739-5FCE-D744-B02F-01819C67BD24}" srcOrd="0" destOrd="0" presId="urn:microsoft.com/office/officeart/2005/8/layout/hList1"/>
    <dgm:cxn modelId="{9BC3CDC5-BB6D-AB42-82C9-A1C007392642}" type="presParOf" srcId="{B8226F36-4C80-5045-8C67-B4245F2850C4}" destId="{68DB9947-512E-944C-9ACB-43D0C4D84058}" srcOrd="1" destOrd="0" presId="urn:microsoft.com/office/officeart/2005/8/layout/hList1"/>
    <dgm:cxn modelId="{4EF004D0-03C0-8F4B-851B-41926231587A}" type="presParOf" srcId="{707E2D71-1EE2-1241-BB38-0D1447147CD7}" destId="{45AF659B-F2E5-374A-8177-C37E6B3E1159}" srcOrd="1" destOrd="0" presId="urn:microsoft.com/office/officeart/2005/8/layout/hList1"/>
    <dgm:cxn modelId="{FD9E662E-D57C-B042-A9C0-F601ABED945E}" type="presParOf" srcId="{707E2D71-1EE2-1241-BB38-0D1447147CD7}" destId="{FF6243FA-92B8-6842-9214-06E59714A27F}" srcOrd="2" destOrd="0" presId="urn:microsoft.com/office/officeart/2005/8/layout/hList1"/>
    <dgm:cxn modelId="{09853E7E-8608-9A41-B3EE-620F6053BB63}" type="presParOf" srcId="{FF6243FA-92B8-6842-9214-06E59714A27F}" destId="{A3C563B9-99BC-1D4D-8D98-0E27D89A2BBB}" srcOrd="0" destOrd="0" presId="urn:microsoft.com/office/officeart/2005/8/layout/hList1"/>
    <dgm:cxn modelId="{31283938-62D9-894B-9AF8-918532350B57}" type="presParOf" srcId="{FF6243FA-92B8-6842-9214-06E59714A27F}" destId="{14D45B25-E727-544C-8A23-D18AB9C907DA}"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F4739-5FCE-D744-B02F-01819C67BD24}">
      <dsp:nvSpPr>
        <dsp:cNvPr id="0" name=""/>
        <dsp:cNvSpPr/>
      </dsp:nvSpPr>
      <dsp:spPr>
        <a:xfrm>
          <a:off x="39"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Target Stronger Labor Markets</a:t>
          </a:r>
        </a:p>
      </dsp:txBody>
      <dsp:txXfrm>
        <a:off x="39" y="1105743"/>
        <a:ext cx="3798093" cy="1450380"/>
      </dsp:txXfrm>
    </dsp:sp>
    <dsp:sp modelId="{68DB9947-512E-944C-9ACB-43D0C4D84058}">
      <dsp:nvSpPr>
        <dsp:cNvPr id="0" name=""/>
        <dsp:cNvSpPr/>
      </dsp:nvSpPr>
      <dsp:spPr>
        <a:xfrm>
          <a:off x="39"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Plant the Seeds</a:t>
          </a:r>
        </a:p>
      </dsp:txBody>
      <dsp:txXfrm>
        <a:off x="39" y="2556123"/>
        <a:ext cx="3798093" cy="1756800"/>
      </dsp:txXfrm>
    </dsp:sp>
    <dsp:sp modelId="{A3C563B9-99BC-1D4D-8D98-0E27D89A2BBB}">
      <dsp:nvSpPr>
        <dsp:cNvPr id="0" name=""/>
        <dsp:cNvSpPr/>
      </dsp:nvSpPr>
      <dsp:spPr>
        <a:xfrm>
          <a:off x="4329866"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Fortify Strong Work Culture</a:t>
          </a:r>
        </a:p>
      </dsp:txBody>
      <dsp:txXfrm>
        <a:off x="4329866" y="1105743"/>
        <a:ext cx="3798093" cy="1450380"/>
      </dsp:txXfrm>
    </dsp:sp>
    <dsp:sp modelId="{14D45B25-E727-544C-8A23-D18AB9C907DA}">
      <dsp:nvSpPr>
        <dsp:cNvPr id="0" name=""/>
        <dsp:cNvSpPr/>
      </dsp:nvSpPr>
      <dsp:spPr>
        <a:xfrm>
          <a:off x="4329866"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Tend the Garden</a:t>
          </a:r>
        </a:p>
      </dsp:txBody>
      <dsp:txXfrm>
        <a:off x="4329866" y="2556123"/>
        <a:ext cx="3798093" cy="1756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F4739-5FCE-D744-B02F-01819C67BD24}">
      <dsp:nvSpPr>
        <dsp:cNvPr id="0" name=""/>
        <dsp:cNvSpPr/>
      </dsp:nvSpPr>
      <dsp:spPr>
        <a:xfrm>
          <a:off x="39"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Target Stronger Labor Markets</a:t>
          </a:r>
        </a:p>
      </dsp:txBody>
      <dsp:txXfrm>
        <a:off x="39" y="1105743"/>
        <a:ext cx="3798093" cy="1450380"/>
      </dsp:txXfrm>
    </dsp:sp>
    <dsp:sp modelId="{68DB9947-512E-944C-9ACB-43D0C4D84058}">
      <dsp:nvSpPr>
        <dsp:cNvPr id="0" name=""/>
        <dsp:cNvSpPr/>
      </dsp:nvSpPr>
      <dsp:spPr>
        <a:xfrm>
          <a:off x="39"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Plant the Seeds</a:t>
          </a:r>
        </a:p>
      </dsp:txBody>
      <dsp:txXfrm>
        <a:off x="39" y="2556123"/>
        <a:ext cx="3798093" cy="1756800"/>
      </dsp:txXfrm>
    </dsp:sp>
    <dsp:sp modelId="{A3C563B9-99BC-1D4D-8D98-0E27D89A2BBB}">
      <dsp:nvSpPr>
        <dsp:cNvPr id="0" name=""/>
        <dsp:cNvSpPr/>
      </dsp:nvSpPr>
      <dsp:spPr>
        <a:xfrm>
          <a:off x="4329866"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Fortify Strong Work Culture</a:t>
          </a:r>
        </a:p>
      </dsp:txBody>
      <dsp:txXfrm>
        <a:off x="4329866" y="1105743"/>
        <a:ext cx="3798093" cy="1450380"/>
      </dsp:txXfrm>
    </dsp:sp>
    <dsp:sp modelId="{14D45B25-E727-544C-8A23-D18AB9C907DA}">
      <dsp:nvSpPr>
        <dsp:cNvPr id="0" name=""/>
        <dsp:cNvSpPr/>
      </dsp:nvSpPr>
      <dsp:spPr>
        <a:xfrm>
          <a:off x="4329866"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Tend the Garden</a:t>
          </a:r>
        </a:p>
      </dsp:txBody>
      <dsp:txXfrm>
        <a:off x="4329866" y="2556123"/>
        <a:ext cx="3798093" cy="1756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5D07A-5090-A44B-BD77-E659FA3EDA84}">
      <dsp:nvSpPr>
        <dsp:cNvPr id="0" name=""/>
        <dsp:cNvSpPr/>
      </dsp:nvSpPr>
      <dsp:spPr>
        <a:xfrm>
          <a:off x="2887" y="3129187"/>
          <a:ext cx="2570168" cy="1028067"/>
        </a:xfrm>
        <a:prstGeom prst="chevron">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Introduction</a:t>
          </a:r>
        </a:p>
      </dsp:txBody>
      <dsp:txXfrm>
        <a:off x="516921" y="3129187"/>
        <a:ext cx="1542101" cy="1028067"/>
      </dsp:txXfrm>
    </dsp:sp>
    <dsp:sp modelId="{B51EAD93-BD2F-2D43-8E51-062838985B8C}">
      <dsp:nvSpPr>
        <dsp:cNvPr id="0" name=""/>
        <dsp:cNvSpPr/>
      </dsp:nvSpPr>
      <dsp:spPr>
        <a:xfrm>
          <a:off x="2316039" y="3129187"/>
          <a:ext cx="2570168" cy="1028067"/>
        </a:xfrm>
        <a:prstGeom prst="chevron">
          <a:avLst/>
        </a:prstGeom>
        <a:solidFill>
          <a:schemeClr val="accent6">
            <a:shade val="50000"/>
            <a:hueOff val="147370"/>
            <a:satOff val="-6442"/>
            <a:lumOff val="175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Barriers to Entry</a:t>
          </a:r>
        </a:p>
      </dsp:txBody>
      <dsp:txXfrm>
        <a:off x="2830073" y="3129187"/>
        <a:ext cx="1542101" cy="1028067"/>
      </dsp:txXfrm>
    </dsp:sp>
    <dsp:sp modelId="{849C84C8-F764-884A-8147-F429EABF0323}">
      <dsp:nvSpPr>
        <dsp:cNvPr id="0" name=""/>
        <dsp:cNvSpPr/>
      </dsp:nvSpPr>
      <dsp:spPr>
        <a:xfrm>
          <a:off x="4629191" y="3129187"/>
          <a:ext cx="2570168" cy="1028067"/>
        </a:xfrm>
        <a:prstGeom prst="chevron">
          <a:avLst/>
        </a:prstGeom>
        <a:solidFill>
          <a:schemeClr val="accent6">
            <a:shade val="50000"/>
            <a:hueOff val="294739"/>
            <a:satOff val="-12884"/>
            <a:lumOff val="351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Planting the Seeds</a:t>
          </a:r>
        </a:p>
      </dsp:txBody>
      <dsp:txXfrm>
        <a:off x="5143225" y="3129187"/>
        <a:ext cx="1542101" cy="1028067"/>
      </dsp:txXfrm>
    </dsp:sp>
    <dsp:sp modelId="{55B6C0F8-E739-354F-B6F6-4EC5A63FBBAD}">
      <dsp:nvSpPr>
        <dsp:cNvPr id="0" name=""/>
        <dsp:cNvSpPr/>
      </dsp:nvSpPr>
      <dsp:spPr>
        <a:xfrm>
          <a:off x="6942342" y="3129187"/>
          <a:ext cx="2570168" cy="1028067"/>
        </a:xfrm>
        <a:prstGeom prst="chevron">
          <a:avLst/>
        </a:prstGeom>
        <a:solidFill>
          <a:schemeClr val="accent6">
            <a:shade val="50000"/>
            <a:hueOff val="294739"/>
            <a:satOff val="-12884"/>
            <a:lumOff val="351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Tending the Garden</a:t>
          </a:r>
        </a:p>
      </dsp:txBody>
      <dsp:txXfrm>
        <a:off x="7456376" y="3129187"/>
        <a:ext cx="1542101" cy="1028067"/>
      </dsp:txXfrm>
    </dsp:sp>
    <dsp:sp modelId="{905C170B-E344-1945-83B8-5639E555B8EA}">
      <dsp:nvSpPr>
        <dsp:cNvPr id="0" name=""/>
        <dsp:cNvSpPr/>
      </dsp:nvSpPr>
      <dsp:spPr>
        <a:xfrm>
          <a:off x="9255494" y="3129187"/>
          <a:ext cx="2570168" cy="1028067"/>
        </a:xfrm>
        <a:prstGeom prst="chevron">
          <a:avLst/>
        </a:prstGeom>
        <a:solidFill>
          <a:schemeClr val="accent6">
            <a:shade val="50000"/>
            <a:hueOff val="147370"/>
            <a:satOff val="-6442"/>
            <a:lumOff val="175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t>Call to Arms</a:t>
          </a:r>
        </a:p>
      </dsp:txBody>
      <dsp:txXfrm>
        <a:off x="9769528" y="3129187"/>
        <a:ext cx="1542101" cy="1028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F4739-5FCE-D744-B02F-01819C67BD24}">
      <dsp:nvSpPr>
        <dsp:cNvPr id="0" name=""/>
        <dsp:cNvSpPr/>
      </dsp:nvSpPr>
      <dsp:spPr>
        <a:xfrm>
          <a:off x="39"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Target Stronger Labor Markets</a:t>
          </a:r>
        </a:p>
      </dsp:txBody>
      <dsp:txXfrm>
        <a:off x="39" y="1105743"/>
        <a:ext cx="3798093" cy="1450380"/>
      </dsp:txXfrm>
    </dsp:sp>
    <dsp:sp modelId="{68DB9947-512E-944C-9ACB-43D0C4D84058}">
      <dsp:nvSpPr>
        <dsp:cNvPr id="0" name=""/>
        <dsp:cNvSpPr/>
      </dsp:nvSpPr>
      <dsp:spPr>
        <a:xfrm>
          <a:off x="39"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Plant the Seeds</a:t>
          </a:r>
        </a:p>
      </dsp:txBody>
      <dsp:txXfrm>
        <a:off x="39" y="2556123"/>
        <a:ext cx="3798093" cy="1756800"/>
      </dsp:txXfrm>
    </dsp:sp>
    <dsp:sp modelId="{A3C563B9-99BC-1D4D-8D98-0E27D89A2BBB}">
      <dsp:nvSpPr>
        <dsp:cNvPr id="0" name=""/>
        <dsp:cNvSpPr/>
      </dsp:nvSpPr>
      <dsp:spPr>
        <a:xfrm>
          <a:off x="4329866" y="1105743"/>
          <a:ext cx="3798093" cy="1450380"/>
        </a:xfrm>
        <a:prstGeom prst="rect">
          <a:avLst/>
        </a:prstGeom>
        <a:solidFill>
          <a:srgbClr val="A88A66"/>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Fortify Strong Work Culture</a:t>
          </a:r>
        </a:p>
      </dsp:txBody>
      <dsp:txXfrm>
        <a:off x="4329866" y="1105743"/>
        <a:ext cx="3798093" cy="1450380"/>
      </dsp:txXfrm>
    </dsp:sp>
    <dsp:sp modelId="{14D45B25-E727-544C-8A23-D18AB9C907DA}">
      <dsp:nvSpPr>
        <dsp:cNvPr id="0" name=""/>
        <dsp:cNvSpPr/>
      </dsp:nvSpPr>
      <dsp:spPr>
        <a:xfrm>
          <a:off x="4329866"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Tend the Garden</a:t>
          </a:r>
        </a:p>
      </dsp:txBody>
      <dsp:txXfrm>
        <a:off x="4329866" y="2556123"/>
        <a:ext cx="3798093" cy="1756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F4739-5FCE-D744-B02F-01819C67BD24}">
      <dsp:nvSpPr>
        <dsp:cNvPr id="0" name=""/>
        <dsp:cNvSpPr/>
      </dsp:nvSpPr>
      <dsp:spPr>
        <a:xfrm>
          <a:off x="39"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Target Stronger Labor Markets</a:t>
          </a:r>
        </a:p>
      </dsp:txBody>
      <dsp:txXfrm>
        <a:off x="39" y="1105743"/>
        <a:ext cx="3798093" cy="1450380"/>
      </dsp:txXfrm>
    </dsp:sp>
    <dsp:sp modelId="{68DB9947-512E-944C-9ACB-43D0C4D84058}">
      <dsp:nvSpPr>
        <dsp:cNvPr id="0" name=""/>
        <dsp:cNvSpPr/>
      </dsp:nvSpPr>
      <dsp:spPr>
        <a:xfrm>
          <a:off x="39"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Plant the Seeds</a:t>
          </a:r>
        </a:p>
      </dsp:txBody>
      <dsp:txXfrm>
        <a:off x="39" y="2556123"/>
        <a:ext cx="3798093" cy="1756800"/>
      </dsp:txXfrm>
    </dsp:sp>
    <dsp:sp modelId="{A3C563B9-99BC-1D4D-8D98-0E27D89A2BBB}">
      <dsp:nvSpPr>
        <dsp:cNvPr id="0" name=""/>
        <dsp:cNvSpPr/>
      </dsp:nvSpPr>
      <dsp:spPr>
        <a:xfrm>
          <a:off x="4329866"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Fortify Strong Work Culture</a:t>
          </a:r>
        </a:p>
      </dsp:txBody>
      <dsp:txXfrm>
        <a:off x="4329866" y="1105743"/>
        <a:ext cx="3798093" cy="1450380"/>
      </dsp:txXfrm>
    </dsp:sp>
    <dsp:sp modelId="{14D45B25-E727-544C-8A23-D18AB9C907DA}">
      <dsp:nvSpPr>
        <dsp:cNvPr id="0" name=""/>
        <dsp:cNvSpPr/>
      </dsp:nvSpPr>
      <dsp:spPr>
        <a:xfrm>
          <a:off x="4329866"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Tend the Garden</a:t>
          </a:r>
        </a:p>
      </dsp:txBody>
      <dsp:txXfrm>
        <a:off x="4329866" y="2556123"/>
        <a:ext cx="3798093" cy="1756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A97DE-5280-5A45-BAAF-2A1A19204361}">
      <dsp:nvSpPr>
        <dsp:cNvPr id="0" name=""/>
        <dsp:cNvSpPr/>
      </dsp:nvSpPr>
      <dsp:spPr>
        <a:xfrm>
          <a:off x="2381" y="727047"/>
          <a:ext cx="4778375" cy="1911350"/>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470" tIns="38735" rIns="0" bIns="38735" numCol="1" spcCol="1270" anchor="ctr" anchorCtr="0">
          <a:noAutofit/>
        </a:bodyPr>
        <a:lstStyle/>
        <a:p>
          <a:pPr marL="0" lvl="0" indent="0" algn="ctr" defTabSz="2711450">
            <a:lnSpc>
              <a:spcPct val="90000"/>
            </a:lnSpc>
            <a:spcBef>
              <a:spcPct val="0"/>
            </a:spcBef>
            <a:spcAft>
              <a:spcPct val="35000"/>
            </a:spcAft>
            <a:buNone/>
          </a:pPr>
          <a:r>
            <a:rPr lang="en-US" sz="6100" kern="1200"/>
            <a:t>Recruit A Person</a:t>
          </a:r>
        </a:p>
      </dsp:txBody>
      <dsp:txXfrm>
        <a:off x="958056" y="727047"/>
        <a:ext cx="2867025" cy="1911350"/>
      </dsp:txXfrm>
    </dsp:sp>
    <dsp:sp modelId="{56858BF2-3743-4D47-A59A-D41E40C7CC18}">
      <dsp:nvSpPr>
        <dsp:cNvPr id="0" name=""/>
        <dsp:cNvSpPr/>
      </dsp:nvSpPr>
      <dsp:spPr>
        <a:xfrm>
          <a:off x="4159567" y="889512"/>
          <a:ext cx="3966051" cy="1586420"/>
        </a:xfrm>
        <a:prstGeom prst="chevron">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t>Have 5 nights covered at Omni, with food</a:t>
          </a:r>
        </a:p>
      </dsp:txBody>
      <dsp:txXfrm>
        <a:off x="4952777" y="889512"/>
        <a:ext cx="2379631" cy="15864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A97DE-5280-5A45-BAAF-2A1A19204361}">
      <dsp:nvSpPr>
        <dsp:cNvPr id="0" name=""/>
        <dsp:cNvSpPr/>
      </dsp:nvSpPr>
      <dsp:spPr>
        <a:xfrm>
          <a:off x="2381" y="727047"/>
          <a:ext cx="4778375" cy="1911350"/>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470" tIns="38735" rIns="0" bIns="38735" numCol="1" spcCol="1270" anchor="ctr" anchorCtr="0">
          <a:noAutofit/>
        </a:bodyPr>
        <a:lstStyle/>
        <a:p>
          <a:pPr marL="0" lvl="0" indent="0" algn="ctr" defTabSz="2711450">
            <a:lnSpc>
              <a:spcPct val="90000"/>
            </a:lnSpc>
            <a:spcBef>
              <a:spcPct val="0"/>
            </a:spcBef>
            <a:spcAft>
              <a:spcPct val="35000"/>
            </a:spcAft>
            <a:buNone/>
          </a:pPr>
          <a:r>
            <a:rPr lang="en-US" sz="6100" kern="1200"/>
            <a:t>Recruit A Person</a:t>
          </a:r>
        </a:p>
      </dsp:txBody>
      <dsp:txXfrm>
        <a:off x="958056" y="727047"/>
        <a:ext cx="2867025" cy="1911350"/>
      </dsp:txXfrm>
    </dsp:sp>
    <dsp:sp modelId="{56858BF2-3743-4D47-A59A-D41E40C7CC18}">
      <dsp:nvSpPr>
        <dsp:cNvPr id="0" name=""/>
        <dsp:cNvSpPr/>
      </dsp:nvSpPr>
      <dsp:spPr>
        <a:xfrm>
          <a:off x="4159567" y="889512"/>
          <a:ext cx="3966051" cy="1586420"/>
        </a:xfrm>
        <a:prstGeom prst="chevron">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t>Have 5 nights covered at Omni, with food</a:t>
          </a:r>
        </a:p>
      </dsp:txBody>
      <dsp:txXfrm>
        <a:off x="4952777" y="889512"/>
        <a:ext cx="2379631" cy="15864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A97DE-5280-5A45-BAAF-2A1A19204361}">
      <dsp:nvSpPr>
        <dsp:cNvPr id="0" name=""/>
        <dsp:cNvSpPr/>
      </dsp:nvSpPr>
      <dsp:spPr>
        <a:xfrm>
          <a:off x="2381" y="727047"/>
          <a:ext cx="4778375" cy="1911350"/>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470" tIns="38735" rIns="0" bIns="38735" numCol="1" spcCol="1270" anchor="ctr" anchorCtr="0">
          <a:noAutofit/>
        </a:bodyPr>
        <a:lstStyle/>
        <a:p>
          <a:pPr marL="0" lvl="0" indent="0" algn="ctr" defTabSz="2711450">
            <a:lnSpc>
              <a:spcPct val="90000"/>
            </a:lnSpc>
            <a:spcBef>
              <a:spcPct val="0"/>
            </a:spcBef>
            <a:spcAft>
              <a:spcPct val="35000"/>
            </a:spcAft>
            <a:buNone/>
          </a:pPr>
          <a:r>
            <a:rPr lang="en-US" sz="6100" kern="1200"/>
            <a:t>Recruit A Person</a:t>
          </a:r>
        </a:p>
      </dsp:txBody>
      <dsp:txXfrm>
        <a:off x="958056" y="727047"/>
        <a:ext cx="2867025" cy="1911350"/>
      </dsp:txXfrm>
    </dsp:sp>
    <dsp:sp modelId="{56858BF2-3743-4D47-A59A-D41E40C7CC18}">
      <dsp:nvSpPr>
        <dsp:cNvPr id="0" name=""/>
        <dsp:cNvSpPr/>
      </dsp:nvSpPr>
      <dsp:spPr>
        <a:xfrm>
          <a:off x="4159567" y="889512"/>
          <a:ext cx="3966051" cy="1586420"/>
        </a:xfrm>
        <a:prstGeom prst="chevron">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t>Have 5 nights covered at Omni, with food</a:t>
          </a:r>
        </a:p>
      </dsp:txBody>
      <dsp:txXfrm>
        <a:off x="4952777" y="889512"/>
        <a:ext cx="2379631" cy="15864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A97DE-5280-5A45-BAAF-2A1A19204361}">
      <dsp:nvSpPr>
        <dsp:cNvPr id="0" name=""/>
        <dsp:cNvSpPr/>
      </dsp:nvSpPr>
      <dsp:spPr>
        <a:xfrm>
          <a:off x="2381" y="727047"/>
          <a:ext cx="4778375" cy="1911350"/>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470" tIns="38735" rIns="0" bIns="38735" numCol="1" spcCol="1270" anchor="ctr" anchorCtr="0">
          <a:noAutofit/>
        </a:bodyPr>
        <a:lstStyle/>
        <a:p>
          <a:pPr marL="0" lvl="0" indent="0" algn="ctr" defTabSz="2711450">
            <a:lnSpc>
              <a:spcPct val="90000"/>
            </a:lnSpc>
            <a:spcBef>
              <a:spcPct val="0"/>
            </a:spcBef>
            <a:spcAft>
              <a:spcPct val="35000"/>
            </a:spcAft>
            <a:buNone/>
          </a:pPr>
          <a:r>
            <a:rPr lang="en-US" sz="6100" kern="1200"/>
            <a:t>Recruit A Person</a:t>
          </a:r>
        </a:p>
      </dsp:txBody>
      <dsp:txXfrm>
        <a:off x="958056" y="727047"/>
        <a:ext cx="2867025" cy="1911350"/>
      </dsp:txXfrm>
    </dsp:sp>
    <dsp:sp modelId="{56858BF2-3743-4D47-A59A-D41E40C7CC18}">
      <dsp:nvSpPr>
        <dsp:cNvPr id="0" name=""/>
        <dsp:cNvSpPr/>
      </dsp:nvSpPr>
      <dsp:spPr>
        <a:xfrm>
          <a:off x="4159567" y="889512"/>
          <a:ext cx="3966051" cy="1586420"/>
        </a:xfrm>
        <a:prstGeom prst="chevron">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t>Have 5 nights covered at Omni, with food</a:t>
          </a:r>
        </a:p>
      </dsp:txBody>
      <dsp:txXfrm>
        <a:off x="4952777" y="889512"/>
        <a:ext cx="2379631" cy="15864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F4739-5FCE-D744-B02F-01819C67BD24}">
      <dsp:nvSpPr>
        <dsp:cNvPr id="0" name=""/>
        <dsp:cNvSpPr/>
      </dsp:nvSpPr>
      <dsp:spPr>
        <a:xfrm>
          <a:off x="39"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Target Stronger Labor Markets</a:t>
          </a:r>
        </a:p>
      </dsp:txBody>
      <dsp:txXfrm>
        <a:off x="39" y="1105743"/>
        <a:ext cx="3798093" cy="1450380"/>
      </dsp:txXfrm>
    </dsp:sp>
    <dsp:sp modelId="{68DB9947-512E-944C-9ACB-43D0C4D84058}">
      <dsp:nvSpPr>
        <dsp:cNvPr id="0" name=""/>
        <dsp:cNvSpPr/>
      </dsp:nvSpPr>
      <dsp:spPr>
        <a:xfrm>
          <a:off x="39"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Plant the Seeds</a:t>
          </a:r>
        </a:p>
      </dsp:txBody>
      <dsp:txXfrm>
        <a:off x="39" y="2556123"/>
        <a:ext cx="3798093" cy="1756800"/>
      </dsp:txXfrm>
    </dsp:sp>
    <dsp:sp modelId="{A3C563B9-99BC-1D4D-8D98-0E27D89A2BBB}">
      <dsp:nvSpPr>
        <dsp:cNvPr id="0" name=""/>
        <dsp:cNvSpPr/>
      </dsp:nvSpPr>
      <dsp:spPr>
        <a:xfrm>
          <a:off x="4329866"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Fortify Strong Work Culture</a:t>
          </a:r>
        </a:p>
      </dsp:txBody>
      <dsp:txXfrm>
        <a:off x="4329866" y="1105743"/>
        <a:ext cx="3798093" cy="1450380"/>
      </dsp:txXfrm>
    </dsp:sp>
    <dsp:sp modelId="{14D45B25-E727-544C-8A23-D18AB9C907DA}">
      <dsp:nvSpPr>
        <dsp:cNvPr id="0" name=""/>
        <dsp:cNvSpPr/>
      </dsp:nvSpPr>
      <dsp:spPr>
        <a:xfrm>
          <a:off x="4329866"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Tend the Garden</a:t>
          </a:r>
        </a:p>
      </dsp:txBody>
      <dsp:txXfrm>
        <a:off x="4329866" y="2556123"/>
        <a:ext cx="3798093" cy="1756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F4739-5FCE-D744-B02F-01819C67BD24}">
      <dsp:nvSpPr>
        <dsp:cNvPr id="0" name=""/>
        <dsp:cNvSpPr/>
      </dsp:nvSpPr>
      <dsp:spPr>
        <a:xfrm>
          <a:off x="39" y="1105743"/>
          <a:ext cx="3798093" cy="1450380"/>
        </a:xfrm>
        <a:prstGeom prst="rect">
          <a:avLst/>
        </a:prstGeom>
        <a:solidFill>
          <a:srgbClr val="A88A66"/>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Target Stronger Labor Markets</a:t>
          </a:r>
        </a:p>
      </dsp:txBody>
      <dsp:txXfrm>
        <a:off x="39" y="1105743"/>
        <a:ext cx="3798093" cy="1450380"/>
      </dsp:txXfrm>
    </dsp:sp>
    <dsp:sp modelId="{68DB9947-512E-944C-9ACB-43D0C4D84058}">
      <dsp:nvSpPr>
        <dsp:cNvPr id="0" name=""/>
        <dsp:cNvSpPr/>
      </dsp:nvSpPr>
      <dsp:spPr>
        <a:xfrm>
          <a:off x="39"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Plant the Seeds</a:t>
          </a:r>
        </a:p>
      </dsp:txBody>
      <dsp:txXfrm>
        <a:off x="39" y="2556123"/>
        <a:ext cx="3798093" cy="1756800"/>
      </dsp:txXfrm>
    </dsp:sp>
    <dsp:sp modelId="{A3C563B9-99BC-1D4D-8D98-0E27D89A2BBB}">
      <dsp:nvSpPr>
        <dsp:cNvPr id="0" name=""/>
        <dsp:cNvSpPr/>
      </dsp:nvSpPr>
      <dsp:spPr>
        <a:xfrm>
          <a:off x="4329866" y="1105743"/>
          <a:ext cx="3798093" cy="145038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Fortify Strong Work Culture</a:t>
          </a:r>
        </a:p>
      </dsp:txBody>
      <dsp:txXfrm>
        <a:off x="4329866" y="1105743"/>
        <a:ext cx="3798093" cy="1450380"/>
      </dsp:txXfrm>
    </dsp:sp>
    <dsp:sp modelId="{14D45B25-E727-544C-8A23-D18AB9C907DA}">
      <dsp:nvSpPr>
        <dsp:cNvPr id="0" name=""/>
        <dsp:cNvSpPr/>
      </dsp:nvSpPr>
      <dsp:spPr>
        <a:xfrm>
          <a:off x="4329866" y="2556123"/>
          <a:ext cx="3798093" cy="1756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a:t>Tend the Garden</a:t>
          </a:r>
        </a:p>
      </dsp:txBody>
      <dsp:txXfrm>
        <a:off x="4329866" y="2556123"/>
        <a:ext cx="3798093" cy="1756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098AA6-72FB-4876-9C17-477B67018F61}" type="datetimeFigureOut">
              <a:t>1/31/25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8C871-0190-45E0-90DD-5FFE579B114E}" type="slidenum">
              <a:t>‹#›</a:t>
            </a:fld>
            <a:endParaRPr lang="en-US"/>
          </a:p>
        </p:txBody>
      </p:sp>
    </p:spTree>
    <p:extLst>
      <p:ext uri="{BB962C8B-B14F-4D97-AF65-F5344CB8AC3E}">
        <p14:creationId xmlns:p14="http://schemas.microsoft.com/office/powerpoint/2010/main" val="187070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the past 3 weeks, we sought to understand, empathize, and determine a comprehensive list of challenges within the hospitality industry. To match this informational need, we interviewed 4 individuals with vastly different work experiences within hospitality. We talked to Patty, a new front desk associate at </a:t>
            </a:r>
            <a:r>
              <a:rPr lang="en-US" err="1"/>
              <a:t>Boulderaldo</a:t>
            </a:r>
            <a:r>
              <a:rPr lang="en-US"/>
              <a:t> with a unique “front-line” associate perspective. Nicole Dahl, an outstanding Task Force manager, shared with us some managerial-side wisdom and opened our eyes to the multi-faceted challenges in team execution. Finally, we got an exclusive interview with Randy Morton, the long-time President and COO of the Bellagio Hotel and Casino in fabulous Las Vegas. He was instrumental in stressing the importance of building from within, and establishing a positivity based culture where associates and managers alike look forward to delivering a fantastic guest experience. Using these first person accounts, Kennedy’s going to brief you on the Omni-Interlocken specific opportunities to grow. </a:t>
            </a:r>
          </a:p>
        </p:txBody>
      </p:sp>
      <p:sp>
        <p:nvSpPr>
          <p:cNvPr id="4" name="Slide Number Placeholder 3"/>
          <p:cNvSpPr>
            <a:spLocks noGrp="1"/>
          </p:cNvSpPr>
          <p:nvPr>
            <p:ph type="sldNum" sz="quarter" idx="5"/>
          </p:nvPr>
        </p:nvSpPr>
        <p:spPr/>
        <p:txBody>
          <a:bodyPr/>
          <a:lstStyle/>
          <a:p>
            <a:fld id="{91A8C871-0190-45E0-90DD-5FFE579B114E}" type="slidenum">
              <a:rPr lang="en-US"/>
              <a:t>3</a:t>
            </a:fld>
            <a:endParaRPr lang="en-US"/>
          </a:p>
        </p:txBody>
      </p:sp>
    </p:spTree>
    <p:extLst>
      <p:ext uri="{BB962C8B-B14F-4D97-AF65-F5344CB8AC3E}">
        <p14:creationId xmlns:p14="http://schemas.microsoft.com/office/powerpoint/2010/main" val="2821080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1A8C871-0190-45E0-90DD-5FFE579B114E}" type="slidenum">
              <a:t>28</a:t>
            </a:fld>
            <a:endParaRPr lang="en-US"/>
          </a:p>
        </p:txBody>
      </p:sp>
    </p:spTree>
    <p:extLst>
      <p:ext uri="{BB962C8B-B14F-4D97-AF65-F5344CB8AC3E}">
        <p14:creationId xmlns:p14="http://schemas.microsoft.com/office/powerpoint/2010/main" val="175314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1A8C871-0190-45E0-90DD-5FFE579B114E}" type="slidenum">
              <a:rPr lang="en-US"/>
              <a:t>29</a:t>
            </a:fld>
            <a:endParaRPr lang="en-US"/>
          </a:p>
        </p:txBody>
      </p:sp>
    </p:spTree>
    <p:extLst>
      <p:ext uri="{BB962C8B-B14F-4D97-AF65-F5344CB8AC3E}">
        <p14:creationId xmlns:p14="http://schemas.microsoft.com/office/powerpoint/2010/main" val="1125381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A8C871-0190-45E0-90DD-5FFE579B114E}" type="slidenum">
              <a:rPr lang="en-US" smtClean="0"/>
              <a:t>31</a:t>
            </a:fld>
            <a:endParaRPr lang="en-US"/>
          </a:p>
        </p:txBody>
      </p:sp>
    </p:spTree>
    <p:extLst>
      <p:ext uri="{BB962C8B-B14F-4D97-AF65-F5344CB8AC3E}">
        <p14:creationId xmlns:p14="http://schemas.microsoft.com/office/powerpoint/2010/main" val="400379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1A8C871-0190-45E0-90DD-5FFE579B114E}" type="slidenum">
              <a:rPr lang="en-US"/>
              <a:t>4</a:t>
            </a:fld>
            <a:endParaRPr lang="en-US"/>
          </a:p>
        </p:txBody>
      </p:sp>
    </p:spTree>
    <p:extLst>
      <p:ext uri="{BB962C8B-B14F-4D97-AF65-F5344CB8AC3E}">
        <p14:creationId xmlns:p14="http://schemas.microsoft.com/office/powerpoint/2010/main" val="17296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1A8C871-0190-45E0-90DD-5FFE579B114E}" type="slidenum">
              <a:rPr lang="en-US"/>
              <a:t>5</a:t>
            </a:fld>
            <a:endParaRPr lang="en-US"/>
          </a:p>
        </p:txBody>
      </p:sp>
    </p:spTree>
    <p:extLst>
      <p:ext uri="{BB962C8B-B14F-4D97-AF65-F5344CB8AC3E}">
        <p14:creationId xmlns:p14="http://schemas.microsoft.com/office/powerpoint/2010/main" val="158902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1A8C871-0190-45E0-90DD-5FFE579B114E}" type="slidenum">
              <a:t>6</a:t>
            </a:fld>
            <a:endParaRPr lang="en-US"/>
          </a:p>
        </p:txBody>
      </p:sp>
    </p:spTree>
    <p:extLst>
      <p:ext uri="{BB962C8B-B14F-4D97-AF65-F5344CB8AC3E}">
        <p14:creationId xmlns:p14="http://schemas.microsoft.com/office/powerpoint/2010/main" val="1089524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1A8C871-0190-45E0-90DD-5FFE579B114E}" type="slidenum">
              <a:rPr lang="en-US"/>
              <a:t>16</a:t>
            </a:fld>
            <a:endParaRPr lang="en-US"/>
          </a:p>
        </p:txBody>
      </p:sp>
    </p:spTree>
    <p:extLst>
      <p:ext uri="{BB962C8B-B14F-4D97-AF65-F5344CB8AC3E}">
        <p14:creationId xmlns:p14="http://schemas.microsoft.com/office/powerpoint/2010/main" val="1053630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1A8C871-0190-45E0-90DD-5FFE579B114E}" type="slidenum">
              <a:t>18</a:t>
            </a:fld>
            <a:endParaRPr lang="en-US"/>
          </a:p>
        </p:txBody>
      </p:sp>
    </p:spTree>
    <p:extLst>
      <p:ext uri="{BB962C8B-B14F-4D97-AF65-F5344CB8AC3E}">
        <p14:creationId xmlns:p14="http://schemas.microsoft.com/office/powerpoint/2010/main" val="2419302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1A8C871-0190-45E0-90DD-5FFE579B114E}" type="slidenum">
              <a:rPr lang="en-US"/>
              <a:t>19</a:t>
            </a:fld>
            <a:endParaRPr lang="en-US"/>
          </a:p>
        </p:txBody>
      </p:sp>
    </p:spTree>
    <p:extLst>
      <p:ext uri="{BB962C8B-B14F-4D97-AF65-F5344CB8AC3E}">
        <p14:creationId xmlns:p14="http://schemas.microsoft.com/office/powerpoint/2010/main" val="1069560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1A8C871-0190-45E0-90DD-5FFE579B114E}" type="slidenum">
              <a:t>26</a:t>
            </a:fld>
            <a:endParaRPr lang="en-US"/>
          </a:p>
        </p:txBody>
      </p:sp>
    </p:spTree>
    <p:extLst>
      <p:ext uri="{BB962C8B-B14F-4D97-AF65-F5344CB8AC3E}">
        <p14:creationId xmlns:p14="http://schemas.microsoft.com/office/powerpoint/2010/main" val="1019698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Takeaway talks are an incredibly tangible way to start building community. Speaking with your coworkers on a daily basis fosters positive relationships and most importantly builds trust. This enforces the mindset that co workers and managers work alongside you, not above you. When interviewing Nicole from The Hilton, she said this mindset is what helps them be the most successful. Having an open communication where your voice is heard by managers promotes transparency, fairness, and creates vital bonds. Working with a team you enjoy talking to and can trust is incredibly beneficial and FREE of CHARGE.</a:t>
            </a:r>
          </a:p>
          <a:p>
            <a:br>
              <a:rPr lang="en-US">
                <a:cs typeface="+mn-lt"/>
              </a:rPr>
            </a:br>
            <a:r>
              <a:rPr lang="en-US"/>
              <a:t>Takeaway talks are an incredibly tangible way to start building community. Speaking with your coworkers on a daily basis fosters positive relationships and most importantly builds trust. This enforces the mindset that co workers and managers work alongside you, not above you. When interviewing Nicole from The Hilton, she said this mindset is what helps them be the most successful. Having an open communication where your voice is heard by managers promotes transparency, fairness, and creates vital bonds. Working with a team you enjoy talking to and can trust is incredibly beneficial and FREE of CHARGE.</a:t>
            </a:r>
            <a:endParaRPr lang="en-US">
              <a:cs typeface="Calibri" panose="020F0502020204030204"/>
            </a:endParaRPr>
          </a:p>
          <a:p>
            <a:br>
              <a:rPr lang="en-US">
                <a:cs typeface="+mn-lt"/>
              </a:rPr>
            </a:br>
            <a:endParaRPr lang="en-US"/>
          </a:p>
        </p:txBody>
      </p:sp>
      <p:sp>
        <p:nvSpPr>
          <p:cNvPr id="4" name="Slide Number Placeholder 3"/>
          <p:cNvSpPr>
            <a:spLocks noGrp="1"/>
          </p:cNvSpPr>
          <p:nvPr>
            <p:ph type="sldNum" sz="quarter" idx="5"/>
          </p:nvPr>
        </p:nvSpPr>
        <p:spPr/>
        <p:txBody>
          <a:bodyPr/>
          <a:lstStyle/>
          <a:p>
            <a:fld id="{91A8C871-0190-45E0-90DD-5FFE579B114E}" type="slidenum">
              <a:rPr lang="en-US"/>
              <a:t>27</a:t>
            </a:fld>
            <a:endParaRPr lang="en-US"/>
          </a:p>
        </p:txBody>
      </p:sp>
    </p:spTree>
    <p:extLst>
      <p:ext uri="{BB962C8B-B14F-4D97-AF65-F5344CB8AC3E}">
        <p14:creationId xmlns:p14="http://schemas.microsoft.com/office/powerpoint/2010/main" val="2894593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A0BE73-B358-9947-BA56-713166065FD9}"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2181031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A0BE73-B358-9947-BA56-713166065FD9}"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2336488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A0BE73-B358-9947-BA56-713166065FD9}"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137607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A0BE73-B358-9947-BA56-713166065FD9}"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4156078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A0BE73-B358-9947-BA56-713166065FD9}" type="datetimeFigureOut">
              <a:rPr lang="en-US" smtClean="0"/>
              <a:t>1/31/25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440323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A0BE73-B358-9947-BA56-713166065FD9}" type="datetimeFigureOut">
              <a:rPr lang="en-US" smtClean="0"/>
              <a:t>1/31/25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195196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A0BE73-B358-9947-BA56-713166065FD9}" type="datetimeFigureOut">
              <a:rPr lang="en-US" smtClean="0"/>
              <a:t>1/31/25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60853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A0BE73-B358-9947-BA56-713166065FD9}" type="datetimeFigureOut">
              <a:rPr lang="en-US" smtClean="0"/>
              <a:t>1/31/25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199649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A0BE73-B358-9947-BA56-713166065FD9}" type="datetimeFigureOut">
              <a:rPr lang="en-US" smtClean="0"/>
              <a:t>1/31/25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4202580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A0BE73-B358-9947-BA56-713166065FD9}" type="datetimeFigureOut">
              <a:rPr lang="en-US" smtClean="0"/>
              <a:t>1/31/25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205648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A0BE73-B358-9947-BA56-713166065FD9}" type="datetimeFigureOut">
              <a:rPr lang="en-US" smtClean="0"/>
              <a:t>1/31/25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0D8930-2473-D248-A749-C323B8EFC61F}" type="slidenum">
              <a:rPr lang="en-US" smtClean="0"/>
              <a:t>‹#›</a:t>
            </a:fld>
            <a:endParaRPr lang="en-US"/>
          </a:p>
        </p:txBody>
      </p:sp>
    </p:spTree>
    <p:extLst>
      <p:ext uri="{BB962C8B-B14F-4D97-AF65-F5344CB8AC3E}">
        <p14:creationId xmlns:p14="http://schemas.microsoft.com/office/powerpoint/2010/main" val="323240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0BE73-B358-9947-BA56-713166065FD9}" type="datetimeFigureOut">
              <a:rPr lang="en-US" smtClean="0"/>
              <a:t>1/31/25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0D8930-2473-D248-A749-C323B8EFC61F}" type="slidenum">
              <a:rPr lang="en-US" smtClean="0"/>
              <a:t>‹#›</a:t>
            </a:fld>
            <a:endParaRPr lang="en-US"/>
          </a:p>
        </p:txBody>
      </p:sp>
    </p:spTree>
    <p:extLst>
      <p:ext uri="{BB962C8B-B14F-4D97-AF65-F5344CB8AC3E}">
        <p14:creationId xmlns:p14="http://schemas.microsoft.com/office/powerpoint/2010/main" val="52754887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jpeg"/><Relationship Id="rId2" Type="http://schemas.microsoft.com/office/2018/10/relationships/comments" Target="../comments/modernComment_105_C609545B.xml"/><Relationship Id="rId16"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jpe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diagramQuickStyle" Target="../diagrams/quickStyle4.xml"/><Relationship Id="rId12" Type="http://schemas.openxmlformats.org/officeDocument/2006/relationships/image" Target="../media/image3.png"/><Relationship Id="rId2" Type="http://schemas.microsoft.com/office/2018/10/relationships/comments" Target="../comments/modernComment_116_5319C1E7.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image" Target="../media/image6.svg"/><Relationship Id="rId5" Type="http://schemas.openxmlformats.org/officeDocument/2006/relationships/diagramData" Target="../diagrams/data4.xml"/><Relationship Id="rId10" Type="http://schemas.openxmlformats.org/officeDocument/2006/relationships/image" Target="../media/image5.png"/><Relationship Id="rId4" Type="http://schemas.openxmlformats.org/officeDocument/2006/relationships/image" Target="../media/image24.jpeg"/><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png"/><Relationship Id="rId2" Type="http://schemas.microsoft.com/office/2018/10/relationships/comments" Target="../comments/modernComment_118_DB93419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6.svg"/><Relationship Id="rId5" Type="http://schemas.openxmlformats.org/officeDocument/2006/relationships/diagramQuickStyle" Target="../diagrams/quickStyle5.xml"/><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diagramLayout" Target="../diagrams/layout5.xml"/><Relationship Id="rId9" Type="http://schemas.openxmlformats.org/officeDocument/2006/relationships/image" Target="../media/image24.jpeg"/><Relationship Id="rId14"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7.jpeg"/><Relationship Id="rId7" Type="http://schemas.openxmlformats.org/officeDocument/2006/relationships/diagramColors" Target="../diagrams/colors6.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9.png"/><Relationship Id="rId4" Type="http://schemas.openxmlformats.org/officeDocument/2006/relationships/diagramData" Target="../diagrams/data6.xml"/><Relationship Id="rId9"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13" Type="http://schemas.microsoft.com/office/2007/relationships/diagramDrawing" Target="../diagrams/drawing7.xml"/><Relationship Id="rId18" Type="http://schemas.openxmlformats.org/officeDocument/2006/relationships/image" Target="../media/image25.jpeg"/><Relationship Id="rId3" Type="http://schemas.openxmlformats.org/officeDocument/2006/relationships/image" Target="../media/image9.png"/><Relationship Id="rId7" Type="http://schemas.openxmlformats.org/officeDocument/2006/relationships/image" Target="../media/image3.png"/><Relationship Id="rId12" Type="http://schemas.openxmlformats.org/officeDocument/2006/relationships/diagramColors" Target="../diagrams/colors7.xml"/><Relationship Id="rId17" Type="http://schemas.openxmlformats.org/officeDocument/2006/relationships/image" Target="../media/image30.png"/><Relationship Id="rId2" Type="http://schemas.microsoft.com/office/2018/10/relationships/comments" Target="../comments/modernComment_11B_D3DA199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diagramQuickStyle" Target="../diagrams/quickStyle7.xml"/><Relationship Id="rId5" Type="http://schemas.openxmlformats.org/officeDocument/2006/relationships/image" Target="../media/image5.png"/><Relationship Id="rId15" Type="http://schemas.openxmlformats.org/officeDocument/2006/relationships/image" Target="../media/image28.png"/><Relationship Id="rId10" Type="http://schemas.openxmlformats.org/officeDocument/2006/relationships/diagramLayout" Target="../diagrams/layout7.xml"/><Relationship Id="rId19" Type="http://schemas.openxmlformats.org/officeDocument/2006/relationships/image" Target="../media/image8.png"/><Relationship Id="rId4" Type="http://schemas.openxmlformats.org/officeDocument/2006/relationships/image" Target="../media/image26.png"/><Relationship Id="rId9" Type="http://schemas.openxmlformats.org/officeDocument/2006/relationships/diagramData" Target="../diagrams/data7.xml"/><Relationship Id="rId14"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7.jpeg"/><Relationship Id="rId2" Type="http://schemas.microsoft.com/office/2018/10/relationships/comments" Target="../comments/modernComment_12B_252A7881.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30.png"/><Relationship Id="rId4" Type="http://schemas.openxmlformats.org/officeDocument/2006/relationships/image" Target="../media/image6.sv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31.png"/><Relationship Id="rId12" Type="http://schemas.openxmlformats.org/officeDocument/2006/relationships/image" Target="../media/image4.svg"/><Relationship Id="rId2" Type="http://schemas.microsoft.com/office/2018/10/relationships/comments" Target="../comments/modernComment_11A_9F59807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png"/><Relationship Id="rId5" Type="http://schemas.openxmlformats.org/officeDocument/2006/relationships/image" Target="../media/image29.png"/><Relationship Id="rId10" Type="http://schemas.openxmlformats.org/officeDocument/2006/relationships/image" Target="../media/image6.svg"/><Relationship Id="rId4" Type="http://schemas.openxmlformats.org/officeDocument/2006/relationships/image" Target="../media/image28.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microsoft.com/office/2018/10/relationships/comments" Target="../comments/modernComment_11C_DFAA7248.xml"/><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32.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6.svg"/><Relationship Id="rId2" Type="http://schemas.microsoft.com/office/2018/10/relationships/comments" Target="../comments/modernComment_11D_9D4A919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4.sv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5.png"/><Relationship Id="rId3" Type="http://schemas.microsoft.com/office/2018/10/relationships/comments" Target="../comments/modernComment_11E_A03F4A4F.xml"/><Relationship Id="rId7" Type="http://schemas.openxmlformats.org/officeDocument/2006/relationships/image" Target="../media/image21.png"/><Relationship Id="rId12" Type="http://schemas.microsoft.com/office/2007/relationships/diagramDrawing" Target="../diagrams/drawing8.xml"/><Relationship Id="rId2" Type="http://schemas.openxmlformats.org/officeDocument/2006/relationships/notesSlide" Target="../notesSlides/notesSlide6.xml"/><Relationship Id="rId16" Type="http://schemas.openxmlformats.org/officeDocument/2006/relationships/image" Target="../media/image4.sv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diagramColors" Target="../diagrams/colors8.xml"/><Relationship Id="rId5" Type="http://schemas.openxmlformats.org/officeDocument/2006/relationships/image" Target="../media/image9.png"/><Relationship Id="rId15" Type="http://schemas.openxmlformats.org/officeDocument/2006/relationships/image" Target="../media/image3.png"/><Relationship Id="rId10" Type="http://schemas.openxmlformats.org/officeDocument/2006/relationships/diagramQuickStyle" Target="../diagrams/quickStyle8.xml"/><Relationship Id="rId4" Type="http://schemas.openxmlformats.org/officeDocument/2006/relationships/image" Target="../media/image32.png"/><Relationship Id="rId9" Type="http://schemas.openxmlformats.org/officeDocument/2006/relationships/diagramLayout" Target="../diagrams/layout8.xml"/><Relationship Id="rId14"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26.png"/><Relationship Id="rId3" Type="http://schemas.microsoft.com/office/2018/10/relationships/comments" Target="../comments/modernComment_134_D2EBC368.xml"/><Relationship Id="rId7" Type="http://schemas.openxmlformats.org/officeDocument/2006/relationships/image" Target="../media/image33.png"/><Relationship Id="rId12" Type="http://schemas.microsoft.com/office/2007/relationships/diagramDrawing" Target="../diagrams/drawing9.xml"/><Relationship Id="rId17" Type="http://schemas.openxmlformats.org/officeDocument/2006/relationships/image" Target="../media/image4.svg"/><Relationship Id="rId2" Type="http://schemas.openxmlformats.org/officeDocument/2006/relationships/notesSlide" Target="../notesSlides/notesSlide7.xml"/><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diagramColors" Target="../diagrams/colors9.xml"/><Relationship Id="rId5" Type="http://schemas.openxmlformats.org/officeDocument/2006/relationships/image" Target="../media/image9.png"/><Relationship Id="rId15" Type="http://schemas.openxmlformats.org/officeDocument/2006/relationships/image" Target="../media/image6.svg"/><Relationship Id="rId10" Type="http://schemas.openxmlformats.org/officeDocument/2006/relationships/diagramQuickStyle" Target="../diagrams/quickStyle9.xml"/><Relationship Id="rId4" Type="http://schemas.openxmlformats.org/officeDocument/2006/relationships/image" Target="../media/image21.png"/><Relationship Id="rId9" Type="http://schemas.openxmlformats.org/officeDocument/2006/relationships/diagramLayout" Target="../diagrams/layout9.xml"/><Relationship Id="rId1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1.jpeg"/><Relationship Id="rId21" Type="http://schemas.openxmlformats.org/officeDocument/2006/relationships/image" Target="../media/image20.png"/><Relationship Id="rId7" Type="http://schemas.openxmlformats.org/officeDocument/2006/relationships/image" Target="../media/image4.svg"/><Relationship Id="rId12" Type="http://schemas.openxmlformats.org/officeDocument/2006/relationships/image" Target="../media/image11.jpeg"/><Relationship Id="rId17" Type="http://schemas.openxmlformats.org/officeDocument/2006/relationships/image" Target="../media/image16.jpeg"/><Relationship Id="rId2" Type="http://schemas.microsoft.com/office/2018/10/relationships/comments" Target="../comments/modernComment_104_947DEC60.xml"/><Relationship Id="rId16" Type="http://schemas.openxmlformats.org/officeDocument/2006/relationships/image" Target="../media/image15.jpeg"/><Relationship Id="rId20"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0.jpeg"/><Relationship Id="rId5" Type="http://schemas.openxmlformats.org/officeDocument/2006/relationships/image" Target="../media/image2.png"/><Relationship Id="rId15" Type="http://schemas.openxmlformats.org/officeDocument/2006/relationships/image" Target="../media/image14.jpe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6.svg"/><Relationship Id="rId14" Type="http://schemas.openxmlformats.org/officeDocument/2006/relationships/image" Target="../media/image13.jpe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0.xml"/><Relationship Id="rId13"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diagramQuickStyle" Target="../diagrams/quickStyle10.xml"/><Relationship Id="rId12" Type="http://schemas.openxmlformats.org/officeDocument/2006/relationships/image" Target="../media/image6.svg"/><Relationship Id="rId2" Type="http://schemas.microsoft.com/office/2018/10/relationships/comments" Target="../comments/modernComment_11F_19C38086.xml"/><Relationship Id="rId1" Type="http://schemas.openxmlformats.org/officeDocument/2006/relationships/slideLayout" Target="../slideLayouts/slideLayout2.xml"/><Relationship Id="rId6" Type="http://schemas.openxmlformats.org/officeDocument/2006/relationships/diagramLayout" Target="../diagrams/layout10.xml"/><Relationship Id="rId11" Type="http://schemas.openxmlformats.org/officeDocument/2006/relationships/image" Target="../media/image5.png"/><Relationship Id="rId5" Type="http://schemas.openxmlformats.org/officeDocument/2006/relationships/diagramData" Target="../diagrams/data10.xml"/><Relationship Id="rId10" Type="http://schemas.openxmlformats.org/officeDocument/2006/relationships/image" Target="../media/image9.png"/><Relationship Id="rId4" Type="http://schemas.openxmlformats.org/officeDocument/2006/relationships/image" Target="../media/image21.png"/><Relationship Id="rId9" Type="http://schemas.microsoft.com/office/2007/relationships/diagramDrawing" Target="../diagrams/drawing10.xml"/><Relationship Id="rId1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svg"/><Relationship Id="rId2" Type="http://schemas.microsoft.com/office/2018/10/relationships/comments" Target="../comments/modernComment_122_6BF7537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4.svg"/><Relationship Id="rId2" Type="http://schemas.microsoft.com/office/2018/10/relationships/comments" Target="../comments/modernComment_123_4835750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6.svg"/><Relationship Id="rId2" Type="http://schemas.microsoft.com/office/2018/10/relationships/comments" Target="../comments/modernComment_124_AA7AA13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4.jpeg"/><Relationship Id="rId4" Type="http://schemas.openxmlformats.org/officeDocument/2006/relationships/image" Target="../media/image9.png"/><Relationship Id="rId9" Type="http://schemas.openxmlformats.org/officeDocument/2006/relationships/image" Target="../media/image4.svg"/></Relationships>
</file>

<file path=ppt/slides/_rels/slide2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4.jpeg"/><Relationship Id="rId7" Type="http://schemas.openxmlformats.org/officeDocument/2006/relationships/image" Target="../media/image3.png"/><Relationship Id="rId2" Type="http://schemas.microsoft.com/office/2018/10/relationships/comments" Target="../comments/modernComment_126_4F149C3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3.png"/><Relationship Id="rId2" Type="http://schemas.microsoft.com/office/2018/10/relationships/comments" Target="../comments/modernComment_129_FC530BD.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36.png"/><Relationship Id="rId4" Type="http://schemas.openxmlformats.org/officeDocument/2006/relationships/image" Target="../media/image34.jpe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18/10/relationships/comments" Target="../comments/modernComment_128_10F58C70.xml"/><Relationship Id="rId7" Type="http://schemas.openxmlformats.org/officeDocument/2006/relationships/image" Target="../media/image26.png"/><Relationship Id="rId12" Type="http://schemas.openxmlformats.org/officeDocument/2006/relationships/image" Target="../media/image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png"/><Relationship Id="rId5" Type="http://schemas.openxmlformats.org/officeDocument/2006/relationships/image" Target="../media/image36.png"/><Relationship Id="rId10" Type="http://schemas.openxmlformats.org/officeDocument/2006/relationships/image" Target="../media/image6.svg"/><Relationship Id="rId4" Type="http://schemas.openxmlformats.org/officeDocument/2006/relationships/image" Target="../media/image35.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4.svg"/><Relationship Id="rId3" Type="http://schemas.microsoft.com/office/2018/10/relationships/comments" Target="../comments/modernComment_125_5FB9FC62.xml"/><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18/10/relationships/comments" Target="../comments/modernComment_12D_A7059086.xml"/><Relationship Id="rId7" Type="http://schemas.openxmlformats.org/officeDocument/2006/relationships/image" Target="../media/image36.png"/><Relationship Id="rId12" Type="http://schemas.openxmlformats.org/officeDocument/2006/relationships/image" Target="../media/image4.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png"/><Relationship Id="rId5" Type="http://schemas.openxmlformats.org/officeDocument/2006/relationships/image" Target="../media/image22.png"/><Relationship Id="rId10" Type="http://schemas.openxmlformats.org/officeDocument/2006/relationships/image" Target="../media/image6.svg"/><Relationship Id="rId4" Type="http://schemas.openxmlformats.org/officeDocument/2006/relationships/image" Target="../media/image38.jpe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png"/><Relationship Id="rId18" Type="http://schemas.openxmlformats.org/officeDocument/2006/relationships/image" Target="../media/image12.jpeg"/><Relationship Id="rId26" Type="http://schemas.microsoft.com/office/2007/relationships/diagramDrawing" Target="../diagrams/drawing1.xml"/><Relationship Id="rId3" Type="http://schemas.microsoft.com/office/2018/10/relationships/comments" Target="../comments/modernComment_10F_8E8E52A.xml"/><Relationship Id="rId21"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6.svg"/><Relationship Id="rId17" Type="http://schemas.openxmlformats.org/officeDocument/2006/relationships/image" Target="../media/image11.jpeg"/><Relationship Id="rId25" Type="http://schemas.openxmlformats.org/officeDocument/2006/relationships/diagramColors" Target="../diagrams/colors1.xml"/><Relationship Id="rId2" Type="http://schemas.openxmlformats.org/officeDocument/2006/relationships/notesSlide" Target="../notesSlides/notesSlide1.xml"/><Relationship Id="rId16" Type="http://schemas.openxmlformats.org/officeDocument/2006/relationships/image" Target="../media/image10.jpeg"/><Relationship Id="rId20"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5.png"/><Relationship Id="rId24" Type="http://schemas.openxmlformats.org/officeDocument/2006/relationships/diagramQuickStyle" Target="../diagrams/quickStyle1.xml"/><Relationship Id="rId5" Type="http://schemas.openxmlformats.org/officeDocument/2006/relationships/image" Target="../media/image17.jpeg"/><Relationship Id="rId15" Type="http://schemas.openxmlformats.org/officeDocument/2006/relationships/image" Target="../media/image21.png"/><Relationship Id="rId23" Type="http://schemas.openxmlformats.org/officeDocument/2006/relationships/diagramLayout" Target="../diagrams/layout1.xml"/><Relationship Id="rId10" Type="http://schemas.openxmlformats.org/officeDocument/2006/relationships/image" Target="../media/image9.png"/><Relationship Id="rId19" Type="http://schemas.openxmlformats.org/officeDocument/2006/relationships/image" Target="../media/image13.jpeg"/><Relationship Id="rId4" Type="http://schemas.openxmlformats.org/officeDocument/2006/relationships/image" Target="../media/image1.jpeg"/><Relationship Id="rId9" Type="http://schemas.openxmlformats.org/officeDocument/2006/relationships/image" Target="../media/image16.jpeg"/><Relationship Id="rId14" Type="http://schemas.openxmlformats.org/officeDocument/2006/relationships/image" Target="../media/image4.svg"/><Relationship Id="rId2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jpeg"/><Relationship Id="rId7" Type="http://schemas.openxmlformats.org/officeDocument/2006/relationships/image" Target="../media/image4.svg"/><Relationship Id="rId2" Type="http://schemas.microsoft.com/office/2018/10/relationships/comments" Target="../comments/modernComment_12E_9B0913DE.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7.jpeg"/><Relationship Id="rId26" Type="http://schemas.openxmlformats.org/officeDocument/2006/relationships/hyperlink" Target="mailto:kennedyewillig@gmail.com" TargetMode="External"/><Relationship Id="rId3" Type="http://schemas.openxmlformats.org/officeDocument/2006/relationships/image" Target="../media/image1.jpeg"/><Relationship Id="rId21" Type="http://schemas.openxmlformats.org/officeDocument/2006/relationships/image" Target="../media/image20.png"/><Relationship Id="rId34" Type="http://schemas.openxmlformats.org/officeDocument/2006/relationships/image" Target="../media/image38.jpeg"/><Relationship Id="rId7" Type="http://schemas.openxmlformats.org/officeDocument/2006/relationships/image" Target="../media/image4.svg"/><Relationship Id="rId12" Type="http://schemas.openxmlformats.org/officeDocument/2006/relationships/image" Target="../media/image12.jpeg"/><Relationship Id="rId17" Type="http://schemas.openxmlformats.org/officeDocument/2006/relationships/image" Target="../media/image9.png"/><Relationship Id="rId25" Type="http://schemas.openxmlformats.org/officeDocument/2006/relationships/hyperlink" Target="http://www.linkedin.com/in/ryanmarkus9" TargetMode="External"/><Relationship Id="rId33" Type="http://schemas.openxmlformats.org/officeDocument/2006/relationships/hyperlink" Target="http://www.linkedin.com/in/max-aronheim" TargetMode="External"/><Relationship Id="rId2" Type="http://schemas.openxmlformats.org/officeDocument/2006/relationships/notesSlide" Target="../notesSlides/notesSlide12.xml"/><Relationship Id="rId16" Type="http://schemas.openxmlformats.org/officeDocument/2006/relationships/image" Target="../media/image16.jpeg"/><Relationship Id="rId20" Type="http://schemas.openxmlformats.org/officeDocument/2006/relationships/image" Target="../media/image19.jpeg"/><Relationship Id="rId29" Type="http://schemas.openxmlformats.org/officeDocument/2006/relationships/hyperlink" Target="http://www.linkedin.com/in/olivia-loder" TargetMode="Externa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1.jpeg"/><Relationship Id="rId24" Type="http://schemas.openxmlformats.org/officeDocument/2006/relationships/hyperlink" Target="mailto:ryanmarkus9@gmail.com" TargetMode="External"/><Relationship Id="rId32" Type="http://schemas.openxmlformats.org/officeDocument/2006/relationships/hyperlink" Target="mailto:maar5011@colorado.edu" TargetMode="External"/><Relationship Id="rId5" Type="http://schemas.openxmlformats.org/officeDocument/2006/relationships/image" Target="../media/image2.png"/><Relationship Id="rId15" Type="http://schemas.openxmlformats.org/officeDocument/2006/relationships/image" Target="../media/image15.jpeg"/><Relationship Id="rId23" Type="http://schemas.openxmlformats.org/officeDocument/2006/relationships/hyperlink" Target="https://www.linkedin.com/in/brooke-degraan" TargetMode="External"/><Relationship Id="rId28" Type="http://schemas.openxmlformats.org/officeDocument/2006/relationships/hyperlink" Target="mailto:loder_olivia@yahoo.com" TargetMode="External"/><Relationship Id="rId10" Type="http://schemas.openxmlformats.org/officeDocument/2006/relationships/image" Target="../media/image10.jpeg"/><Relationship Id="rId19" Type="http://schemas.openxmlformats.org/officeDocument/2006/relationships/image" Target="../media/image18.png"/><Relationship Id="rId31" Type="http://schemas.openxmlformats.org/officeDocument/2006/relationships/hyperlink" Target="https://www.linkedin.com/in/jason-vu-325295251/" TargetMode="External"/><Relationship Id="rId4" Type="http://schemas.openxmlformats.org/officeDocument/2006/relationships/image" Target="../media/image8.png"/><Relationship Id="rId9" Type="http://schemas.openxmlformats.org/officeDocument/2006/relationships/image" Target="../media/image6.svg"/><Relationship Id="rId14" Type="http://schemas.openxmlformats.org/officeDocument/2006/relationships/image" Target="../media/image14.jpeg"/><Relationship Id="rId22" Type="http://schemas.openxmlformats.org/officeDocument/2006/relationships/hyperlink" Target="mailto:brooke.degraan@gmail.com" TargetMode="External"/><Relationship Id="rId27" Type="http://schemas.openxmlformats.org/officeDocument/2006/relationships/hyperlink" Target="https://www.linkedin.com/in/kennedy-willig" TargetMode="External"/><Relationship Id="rId30" Type="http://schemas.openxmlformats.org/officeDocument/2006/relationships/hyperlink" Target="mailto:Jasonlong.vu0919@gmail.com" TargetMode="External"/><Relationship Id="rId8"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1.jpeg"/><Relationship Id="rId18" Type="http://schemas.openxmlformats.org/officeDocument/2006/relationships/diagramColors" Target="../diagrams/colors11.xml"/><Relationship Id="rId3" Type="http://schemas.microsoft.com/office/2007/relationships/hdphoto" Target="../media/hdphoto1.wdp"/><Relationship Id="rId21" Type="http://schemas.openxmlformats.org/officeDocument/2006/relationships/image" Target="../media/image6.sv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diagramQuickStyle" Target="../diagrams/quickStyle11.xml"/><Relationship Id="rId2" Type="http://schemas.openxmlformats.org/officeDocument/2006/relationships/image" Target="../media/image40.png"/><Relationship Id="rId16" Type="http://schemas.openxmlformats.org/officeDocument/2006/relationships/diagramLayout" Target="../diagrams/layout11.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21.png"/><Relationship Id="rId5" Type="http://schemas.openxmlformats.org/officeDocument/2006/relationships/image" Target="../media/image42.png"/><Relationship Id="rId15" Type="http://schemas.openxmlformats.org/officeDocument/2006/relationships/diagramData" Target="../diagrams/data11.xml"/><Relationship Id="rId23" Type="http://schemas.openxmlformats.org/officeDocument/2006/relationships/image" Target="../media/image4.svg"/><Relationship Id="rId10" Type="http://schemas.openxmlformats.org/officeDocument/2006/relationships/image" Target="../media/image47.svg"/><Relationship Id="rId19" Type="http://schemas.microsoft.com/office/2007/relationships/diagramDrawing" Target="../diagrams/drawing11.xml"/><Relationship Id="rId4" Type="http://schemas.openxmlformats.org/officeDocument/2006/relationships/image" Target="../media/image41.jpeg"/><Relationship Id="rId9" Type="http://schemas.openxmlformats.org/officeDocument/2006/relationships/image" Target="../media/image46.png"/><Relationship Id="rId14" Type="http://schemas.openxmlformats.org/officeDocument/2006/relationships/image" Target="../media/image50.jpeg"/><Relationship Id="rId22"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1.jpeg"/><Relationship Id="rId18" Type="http://schemas.openxmlformats.org/officeDocument/2006/relationships/image" Target="../media/image19.jpeg"/><Relationship Id="rId3" Type="http://schemas.microsoft.com/office/2007/relationships/hdphoto" Target="../media/hdphoto1.wdp"/><Relationship Id="rId21" Type="http://schemas.openxmlformats.org/officeDocument/2006/relationships/image" Target="../media/image6.sv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18.png"/><Relationship Id="rId25" Type="http://schemas.openxmlformats.org/officeDocument/2006/relationships/image" Target="../media/image9.png"/><Relationship Id="rId2" Type="http://schemas.openxmlformats.org/officeDocument/2006/relationships/image" Target="../media/image40.png"/><Relationship Id="rId16" Type="http://schemas.openxmlformats.org/officeDocument/2006/relationships/image" Target="../media/image17.jpe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21.png"/><Relationship Id="rId5" Type="http://schemas.openxmlformats.org/officeDocument/2006/relationships/image" Target="../media/image42.png"/><Relationship Id="rId15" Type="http://schemas.openxmlformats.org/officeDocument/2006/relationships/image" Target="../media/image51.jpeg"/><Relationship Id="rId23" Type="http://schemas.openxmlformats.org/officeDocument/2006/relationships/image" Target="../media/image4.svg"/><Relationship Id="rId10" Type="http://schemas.openxmlformats.org/officeDocument/2006/relationships/image" Target="../media/image47.svg"/><Relationship Id="rId19" Type="http://schemas.openxmlformats.org/officeDocument/2006/relationships/image" Target="../media/image20.png"/><Relationship Id="rId4" Type="http://schemas.openxmlformats.org/officeDocument/2006/relationships/image" Target="../media/image41.jpeg"/><Relationship Id="rId9" Type="http://schemas.openxmlformats.org/officeDocument/2006/relationships/image" Target="../media/image46.png"/><Relationship Id="rId14" Type="http://schemas.openxmlformats.org/officeDocument/2006/relationships/image" Target="../media/image50.jpeg"/><Relationship Id="rId22"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hyperlink" Target="https://www.canva.com/design/DAFSBnw1XW8/wBuSOCdDgfMwYgL1gtxN0A/edit?utm_content=DAFSBnw1XW8&amp;utm_campaign=designshare&amp;utm_medium=link2&amp;utm_source=sharebutt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diagramLayout" Target="../diagrams/layout2.xml"/><Relationship Id="rId18" Type="http://schemas.openxmlformats.org/officeDocument/2006/relationships/image" Target="../media/image6.svg"/><Relationship Id="rId3" Type="http://schemas.microsoft.com/office/2018/10/relationships/comments" Target="../comments/modernComment_111_B559E697.xml"/><Relationship Id="rId7" Type="http://schemas.openxmlformats.org/officeDocument/2006/relationships/image" Target="../media/image18.png"/><Relationship Id="rId12" Type="http://schemas.openxmlformats.org/officeDocument/2006/relationships/diagramData" Target="../diagrams/data2.xml"/><Relationship Id="rId17" Type="http://schemas.openxmlformats.org/officeDocument/2006/relationships/image" Target="../media/image5.png"/><Relationship Id="rId2" Type="http://schemas.openxmlformats.org/officeDocument/2006/relationships/notesSlide" Target="../notesSlides/notesSlide2.xml"/><Relationship Id="rId16" Type="http://schemas.microsoft.com/office/2007/relationships/diagramDrawing" Target="../diagrams/drawing2.xml"/><Relationship Id="rId20" Type="http://schemas.openxmlformats.org/officeDocument/2006/relationships/image" Target="../media/image4.sv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eg"/><Relationship Id="rId15" Type="http://schemas.openxmlformats.org/officeDocument/2006/relationships/diagramColors" Target="../diagrams/colors2.xml"/><Relationship Id="rId10" Type="http://schemas.openxmlformats.org/officeDocument/2006/relationships/image" Target="../media/image9.png"/><Relationship Id="rId19"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20.png"/><Relationship Id="rId1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6.svg"/><Relationship Id="rId3" Type="http://schemas.microsoft.com/office/2018/10/relationships/comments" Target="../comments/modernComment_131_C69DE12E.xml"/><Relationship Id="rId7" Type="http://schemas.openxmlformats.org/officeDocument/2006/relationships/diagramLayout" Target="../diagrams/layout3.xml"/><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3.xml"/><Relationship Id="rId11" Type="http://schemas.openxmlformats.org/officeDocument/2006/relationships/image" Target="../media/image9.png"/><Relationship Id="rId5" Type="http://schemas.openxmlformats.org/officeDocument/2006/relationships/image" Target="../media/image21.png"/><Relationship Id="rId15" Type="http://schemas.openxmlformats.org/officeDocument/2006/relationships/image" Target="../media/image4.svg"/><Relationship Id="rId10" Type="http://schemas.microsoft.com/office/2007/relationships/diagramDrawing" Target="../diagrams/drawing3.xml"/><Relationship Id="rId4" Type="http://schemas.openxmlformats.org/officeDocument/2006/relationships/image" Target="../media/image22.png"/><Relationship Id="rId9" Type="http://schemas.openxmlformats.org/officeDocument/2006/relationships/diagramColors" Target="../diagrams/colors3.xml"/><Relationship Id="rId1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8/10/relationships/comments" Target="../comments/modernComment_12A_CE4DDCDF.xm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4.svg"/><Relationship Id="rId5" Type="http://schemas.openxmlformats.org/officeDocument/2006/relationships/image" Target="../media/image22.png"/><Relationship Id="rId10"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png"/><Relationship Id="rId7" Type="http://schemas.openxmlformats.org/officeDocument/2006/relationships/image" Target="../media/image6.svg"/><Relationship Id="rId2" Type="http://schemas.microsoft.com/office/2018/10/relationships/comments" Target="../comments/modernComment_112_14D37EB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3.png"/><Relationship Id="rId7" Type="http://schemas.openxmlformats.org/officeDocument/2006/relationships/image" Target="../media/image4.svg"/><Relationship Id="rId2" Type="http://schemas.microsoft.com/office/2018/10/relationships/comments" Target="../comments/modernComment_114_19FF220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png"/><Relationship Id="rId7" Type="http://schemas.openxmlformats.org/officeDocument/2006/relationships/image" Target="../media/image21.png"/><Relationship Id="rId2" Type="http://schemas.microsoft.com/office/2018/10/relationships/comments" Target="../comments/modernComment_115_7AA73746.xml"/><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4.sv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mpanylogo" descr="A picture containing shape&#10;&#10;Description automatically generated">
            <a:extLst>
              <a:ext uri="{FF2B5EF4-FFF2-40B4-BE49-F238E27FC236}">
                <a16:creationId xmlns:a16="http://schemas.microsoft.com/office/drawing/2014/main" id="{E4593DF7-E1CE-DDED-3E83-EA24EDC2B9B0}"/>
              </a:ext>
            </a:extLst>
          </p:cNvPr>
          <p:cNvPicPr>
            <a:picLocks noChangeAspect="1"/>
          </p:cNvPicPr>
          <p:nvPr/>
        </p:nvPicPr>
        <p:blipFill rotWithShape="1">
          <a:blip r:embed="rId3"/>
          <a:srcRect l="17480" t="15336" r="12533" b="17734"/>
          <a:stretch/>
        </p:blipFill>
        <p:spPr>
          <a:xfrm>
            <a:off x="0" y="10"/>
            <a:ext cx="6489865"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pic>
        <p:nvPicPr>
          <p:cNvPr id="2" name="Picture 1">
            <a:extLst>
              <a:ext uri="{FF2B5EF4-FFF2-40B4-BE49-F238E27FC236}">
                <a16:creationId xmlns:a16="http://schemas.microsoft.com/office/drawing/2014/main" id="{78ED1377-13BB-F3BE-485B-AC39A9FA76CC}"/>
              </a:ext>
            </a:extLst>
          </p:cNvPr>
          <p:cNvPicPr>
            <a:picLocks noChangeAspect="1"/>
          </p:cNvPicPr>
          <p:nvPr/>
        </p:nvPicPr>
        <p:blipFill>
          <a:blip r:embed="rId4"/>
          <a:stretch>
            <a:fillRect/>
          </a:stretch>
        </p:blipFill>
        <p:spPr>
          <a:xfrm>
            <a:off x="6684354" y="2656837"/>
            <a:ext cx="5086269" cy="1317806"/>
          </a:xfrm>
          <a:prstGeom prst="rect">
            <a:avLst/>
          </a:prstGeom>
        </p:spPr>
      </p:pic>
      <p:pic>
        <p:nvPicPr>
          <p:cNvPr id="18" name="Graphic 17" descr="Single gear with solid fill">
            <a:extLst>
              <a:ext uri="{FF2B5EF4-FFF2-40B4-BE49-F238E27FC236}">
                <a16:creationId xmlns:a16="http://schemas.microsoft.com/office/drawing/2014/main" id="{13362C0A-3470-B636-3C52-40C865C648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47244" y="-530098"/>
            <a:ext cx="2276621" cy="2276621"/>
          </a:xfrm>
          <a:prstGeom prst="rect">
            <a:avLst/>
          </a:prstGeom>
        </p:spPr>
      </p:pic>
      <p:pic>
        <p:nvPicPr>
          <p:cNvPr id="19" name="Graphic 18" descr="Single gear with solid fill">
            <a:extLst>
              <a:ext uri="{FF2B5EF4-FFF2-40B4-BE49-F238E27FC236}">
                <a16:creationId xmlns:a16="http://schemas.microsoft.com/office/drawing/2014/main" id="{6CDBAE7C-8A59-DDE8-E38B-A874371B09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31852" y="-5001548"/>
            <a:ext cx="3575538" cy="3575538"/>
          </a:xfrm>
          <a:prstGeom prst="rect">
            <a:avLst/>
          </a:prstGeom>
        </p:spPr>
      </p:pic>
      <p:pic>
        <p:nvPicPr>
          <p:cNvPr id="20" name="Graphic 19" descr="Single gear with solid fill">
            <a:extLst>
              <a:ext uri="{FF2B5EF4-FFF2-40B4-BE49-F238E27FC236}">
                <a16:creationId xmlns:a16="http://schemas.microsoft.com/office/drawing/2014/main" id="{311B9D36-9248-4840-B652-E5A9E3204A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62490" y="-2462267"/>
            <a:ext cx="1898169" cy="1898169"/>
          </a:xfrm>
          <a:prstGeom prst="rect">
            <a:avLst/>
          </a:prstGeom>
        </p:spPr>
      </p:pic>
      <p:pic>
        <p:nvPicPr>
          <p:cNvPr id="3" name="Picture 2" descr="Icon&#10;&#10;Description automatically generated">
            <a:extLst>
              <a:ext uri="{FF2B5EF4-FFF2-40B4-BE49-F238E27FC236}">
                <a16:creationId xmlns:a16="http://schemas.microsoft.com/office/drawing/2014/main" id="{F2E3F1EE-0A67-994A-B75C-0694A25E4C53}"/>
              </a:ext>
            </a:extLst>
          </p:cNvPr>
          <p:cNvPicPr>
            <a:picLocks noChangeAspect="1"/>
          </p:cNvPicPr>
          <p:nvPr/>
        </p:nvPicPr>
        <p:blipFill rotWithShape="1">
          <a:blip r:embed="rId9"/>
          <a:srcRect l="53725" t="56790" r="32769" b="17524"/>
          <a:stretch/>
        </p:blipFill>
        <p:spPr>
          <a:xfrm>
            <a:off x="10478023" y="11755328"/>
            <a:ext cx="1233551" cy="1759504"/>
          </a:xfrm>
          <a:prstGeom prst="rect">
            <a:avLst/>
          </a:prstGeom>
          <a:blipFill dpi="0" rotWithShape="1">
            <a:blip r:embed="rId10">
              <a:alphaModFix amt="43599"/>
            </a:blip>
            <a:srcRect/>
            <a:tile tx="0" ty="0" sx="100000" sy="100000" flip="none" algn="tl"/>
          </a:blipFill>
        </p:spPr>
      </p:pic>
      <p:sp>
        <p:nvSpPr>
          <p:cNvPr id="21" name="TextBox 20">
            <a:extLst>
              <a:ext uri="{FF2B5EF4-FFF2-40B4-BE49-F238E27FC236}">
                <a16:creationId xmlns:a16="http://schemas.microsoft.com/office/drawing/2014/main" id="{CB78E2B8-CE85-4F3F-51A1-B1C4E529A063}"/>
              </a:ext>
            </a:extLst>
          </p:cNvPr>
          <p:cNvSpPr txBox="1"/>
          <p:nvPr/>
        </p:nvSpPr>
        <p:spPr>
          <a:xfrm>
            <a:off x="4877083" y="-1426010"/>
            <a:ext cx="3225563" cy="923330"/>
          </a:xfrm>
          <a:prstGeom prst="rect">
            <a:avLst/>
          </a:prstGeom>
          <a:solidFill>
            <a:srgbClr val="F5EFD7"/>
          </a:solidFill>
          <a:ln w="19050">
            <a:solidFill>
              <a:srgbClr val="9D7457"/>
            </a:solidFill>
          </a:ln>
        </p:spPr>
        <p:txBody>
          <a:bodyPr wrap="square" rtlCol="0">
            <a:spAutoFit/>
          </a:bodyPr>
          <a:lstStyle/>
          <a:p>
            <a:r>
              <a:rPr lang="en-US" sz="5400" b="1">
                <a:latin typeface="Aldhabi" pitchFamily="2" charset="-78"/>
                <a:cs typeface="Aldhabi" pitchFamily="2" charset="-78"/>
              </a:rPr>
              <a:t>Our Consultants</a:t>
            </a:r>
          </a:p>
        </p:txBody>
      </p:sp>
      <p:cxnSp>
        <p:nvCxnSpPr>
          <p:cNvPr id="22" name="Straight Connector 21">
            <a:extLst>
              <a:ext uri="{FF2B5EF4-FFF2-40B4-BE49-F238E27FC236}">
                <a16:creationId xmlns:a16="http://schemas.microsoft.com/office/drawing/2014/main" id="{1A86D9A0-1A49-1ACC-D1E0-0CB2E6F22572}"/>
              </a:ext>
            </a:extLst>
          </p:cNvPr>
          <p:cNvCxnSpPr>
            <a:cxnSpLocks/>
            <a:endCxn id="21" idx="0"/>
          </p:cNvCxnSpPr>
          <p:nvPr/>
        </p:nvCxnSpPr>
        <p:spPr>
          <a:xfrm>
            <a:off x="6489865" y="-2336337"/>
            <a:ext cx="0" cy="91032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27" name="Picture 26" descr="A picture containing decorated, dining table&#10;&#10;Description automatically generated">
            <a:extLst>
              <a:ext uri="{FF2B5EF4-FFF2-40B4-BE49-F238E27FC236}">
                <a16:creationId xmlns:a16="http://schemas.microsoft.com/office/drawing/2014/main" id="{A6F89417-F787-71E9-FB4D-35FF43DA52EC}"/>
              </a:ext>
            </a:extLst>
          </p:cNvPr>
          <p:cNvPicPr>
            <a:picLocks noChangeAspect="1"/>
          </p:cNvPicPr>
          <p:nvPr/>
        </p:nvPicPr>
        <p:blipFill rotWithShape="1">
          <a:blip r:embed="rId11"/>
          <a:srcRect l="32703" t="8007" r="56808" b="56665"/>
          <a:stretch/>
        </p:blipFill>
        <p:spPr>
          <a:xfrm rot="2314155">
            <a:off x="12409605" y="6402204"/>
            <a:ext cx="1961576" cy="2925561"/>
          </a:xfrm>
          <a:prstGeom prst="rect">
            <a:avLst/>
          </a:prstGeom>
        </p:spPr>
      </p:pic>
      <p:pic>
        <p:nvPicPr>
          <p:cNvPr id="16" name="Picture 15" descr="A person wearing a suit and tie&#10;&#10;Description automatically generated with medium confidence">
            <a:extLst>
              <a:ext uri="{FF2B5EF4-FFF2-40B4-BE49-F238E27FC236}">
                <a16:creationId xmlns:a16="http://schemas.microsoft.com/office/drawing/2014/main" id="{B938F53C-94D3-E3C1-9548-920E4FF4563C}"/>
              </a:ext>
            </a:extLst>
          </p:cNvPr>
          <p:cNvPicPr>
            <a:picLocks noChangeAspect="1"/>
          </p:cNvPicPr>
          <p:nvPr/>
        </p:nvPicPr>
        <p:blipFill>
          <a:blip r:embed="rId12"/>
          <a:stretch>
            <a:fillRect/>
          </a:stretch>
        </p:blipFill>
        <p:spPr>
          <a:xfrm flipH="1">
            <a:off x="14379437" y="4164957"/>
            <a:ext cx="1267968" cy="1901952"/>
          </a:xfrm>
          <a:prstGeom prst="rect">
            <a:avLst/>
          </a:prstGeom>
        </p:spPr>
      </p:pic>
      <p:pic>
        <p:nvPicPr>
          <p:cNvPr id="23" name="Picture 22" descr="A person with long hair smiling&#10;&#10;Description automatically generated with low confidence">
            <a:extLst>
              <a:ext uri="{FF2B5EF4-FFF2-40B4-BE49-F238E27FC236}">
                <a16:creationId xmlns:a16="http://schemas.microsoft.com/office/drawing/2014/main" id="{1A3DB58F-5B3C-1300-2007-F8767B9939EC}"/>
              </a:ext>
            </a:extLst>
          </p:cNvPr>
          <p:cNvPicPr>
            <a:picLocks noChangeAspect="1"/>
          </p:cNvPicPr>
          <p:nvPr/>
        </p:nvPicPr>
        <p:blipFill>
          <a:blip r:embed="rId13"/>
          <a:stretch>
            <a:fillRect/>
          </a:stretch>
        </p:blipFill>
        <p:spPr>
          <a:xfrm>
            <a:off x="16024627" y="1746523"/>
            <a:ext cx="1270000" cy="1905000"/>
          </a:xfrm>
          <a:prstGeom prst="rect">
            <a:avLst/>
          </a:prstGeom>
        </p:spPr>
      </p:pic>
      <p:pic>
        <p:nvPicPr>
          <p:cNvPr id="24" name="Picture 23" descr="A person with long hair&#10;&#10;Description automatically generated with low confidence">
            <a:extLst>
              <a:ext uri="{FF2B5EF4-FFF2-40B4-BE49-F238E27FC236}">
                <a16:creationId xmlns:a16="http://schemas.microsoft.com/office/drawing/2014/main" id="{E2848F26-F7D7-C665-7249-FE3E2F1C81FB}"/>
              </a:ext>
            </a:extLst>
          </p:cNvPr>
          <p:cNvPicPr>
            <a:picLocks noChangeAspect="1"/>
          </p:cNvPicPr>
          <p:nvPr/>
        </p:nvPicPr>
        <p:blipFill>
          <a:blip r:embed="rId14"/>
          <a:stretch>
            <a:fillRect/>
          </a:stretch>
        </p:blipFill>
        <p:spPr>
          <a:xfrm flipH="1">
            <a:off x="12660659" y="1757981"/>
            <a:ext cx="1270001" cy="1905001"/>
          </a:xfrm>
          <a:prstGeom prst="rect">
            <a:avLst/>
          </a:prstGeom>
        </p:spPr>
      </p:pic>
      <p:pic>
        <p:nvPicPr>
          <p:cNvPr id="25" name="Picture 24" descr="A person with long hair&#10;&#10;Description automatically generated with low confidence">
            <a:extLst>
              <a:ext uri="{FF2B5EF4-FFF2-40B4-BE49-F238E27FC236}">
                <a16:creationId xmlns:a16="http://schemas.microsoft.com/office/drawing/2014/main" id="{67CCBFB1-49CD-0BF7-203E-08495E11B286}"/>
              </a:ext>
            </a:extLst>
          </p:cNvPr>
          <p:cNvPicPr>
            <a:picLocks noChangeAspect="1"/>
          </p:cNvPicPr>
          <p:nvPr/>
        </p:nvPicPr>
        <p:blipFill>
          <a:blip r:embed="rId15"/>
          <a:stretch>
            <a:fillRect/>
          </a:stretch>
        </p:blipFill>
        <p:spPr>
          <a:xfrm>
            <a:off x="16042335" y="4166794"/>
            <a:ext cx="1276218" cy="1914327"/>
          </a:xfrm>
          <a:prstGeom prst="rect">
            <a:avLst/>
          </a:prstGeom>
        </p:spPr>
      </p:pic>
      <p:sp>
        <p:nvSpPr>
          <p:cNvPr id="26" name="TextBox 25">
            <a:extLst>
              <a:ext uri="{FF2B5EF4-FFF2-40B4-BE49-F238E27FC236}">
                <a16:creationId xmlns:a16="http://schemas.microsoft.com/office/drawing/2014/main" id="{8973A53E-673E-2902-C4EA-E5C101571904}"/>
              </a:ext>
            </a:extLst>
          </p:cNvPr>
          <p:cNvSpPr txBox="1"/>
          <p:nvPr/>
        </p:nvSpPr>
        <p:spPr>
          <a:xfrm>
            <a:off x="15921378" y="6179578"/>
            <a:ext cx="1579920" cy="369332"/>
          </a:xfrm>
          <a:prstGeom prst="rect">
            <a:avLst/>
          </a:prstGeom>
          <a:noFill/>
        </p:spPr>
        <p:txBody>
          <a:bodyPr wrap="none" rtlCol="0">
            <a:spAutoFit/>
          </a:bodyPr>
          <a:lstStyle/>
          <a:p>
            <a:r>
              <a:rPr lang="en-US"/>
              <a:t>Kennedy Willig</a:t>
            </a:r>
          </a:p>
        </p:txBody>
      </p:sp>
      <p:sp>
        <p:nvSpPr>
          <p:cNvPr id="28" name="TextBox 27">
            <a:extLst>
              <a:ext uri="{FF2B5EF4-FFF2-40B4-BE49-F238E27FC236}">
                <a16:creationId xmlns:a16="http://schemas.microsoft.com/office/drawing/2014/main" id="{CD2CBADA-7837-C8E1-96D6-D4530481F442}"/>
              </a:ext>
            </a:extLst>
          </p:cNvPr>
          <p:cNvSpPr txBox="1"/>
          <p:nvPr/>
        </p:nvSpPr>
        <p:spPr>
          <a:xfrm>
            <a:off x="14512954" y="6179783"/>
            <a:ext cx="1002967" cy="369332"/>
          </a:xfrm>
          <a:prstGeom prst="rect">
            <a:avLst/>
          </a:prstGeom>
          <a:noFill/>
        </p:spPr>
        <p:txBody>
          <a:bodyPr wrap="none" rtlCol="0">
            <a:spAutoFit/>
          </a:bodyPr>
          <a:lstStyle/>
          <a:p>
            <a:r>
              <a:rPr lang="en-US"/>
              <a:t>Jason Vu</a:t>
            </a:r>
          </a:p>
        </p:txBody>
      </p:sp>
      <p:sp>
        <p:nvSpPr>
          <p:cNvPr id="29" name="TextBox 28">
            <a:extLst>
              <a:ext uri="{FF2B5EF4-FFF2-40B4-BE49-F238E27FC236}">
                <a16:creationId xmlns:a16="http://schemas.microsoft.com/office/drawing/2014/main" id="{6779B7C2-B2C8-9968-F974-9050EF64D7D6}"/>
              </a:ext>
            </a:extLst>
          </p:cNvPr>
          <p:cNvSpPr txBox="1"/>
          <p:nvPr/>
        </p:nvSpPr>
        <p:spPr>
          <a:xfrm>
            <a:off x="12457620" y="3687868"/>
            <a:ext cx="1717265" cy="369332"/>
          </a:xfrm>
          <a:prstGeom prst="rect">
            <a:avLst/>
          </a:prstGeom>
          <a:noFill/>
        </p:spPr>
        <p:txBody>
          <a:bodyPr wrap="none" rtlCol="0">
            <a:spAutoFit/>
          </a:bodyPr>
          <a:lstStyle/>
          <a:p>
            <a:r>
              <a:rPr lang="en-US"/>
              <a:t>Brooke </a:t>
            </a:r>
            <a:r>
              <a:rPr lang="en-US" err="1"/>
              <a:t>DeGraan</a:t>
            </a:r>
            <a:endParaRPr lang="en-US"/>
          </a:p>
        </p:txBody>
      </p:sp>
      <p:sp>
        <p:nvSpPr>
          <p:cNvPr id="30" name="TextBox 29">
            <a:extLst>
              <a:ext uri="{FF2B5EF4-FFF2-40B4-BE49-F238E27FC236}">
                <a16:creationId xmlns:a16="http://schemas.microsoft.com/office/drawing/2014/main" id="{BFFFBE71-1E0C-A6CB-3128-6356CEC2B4AB}"/>
              </a:ext>
            </a:extLst>
          </p:cNvPr>
          <p:cNvSpPr txBox="1"/>
          <p:nvPr/>
        </p:nvSpPr>
        <p:spPr>
          <a:xfrm>
            <a:off x="16019745" y="3673342"/>
            <a:ext cx="1300356" cy="369332"/>
          </a:xfrm>
          <a:prstGeom prst="rect">
            <a:avLst/>
          </a:prstGeom>
          <a:noFill/>
        </p:spPr>
        <p:txBody>
          <a:bodyPr wrap="none" rtlCol="0">
            <a:spAutoFit/>
          </a:bodyPr>
          <a:lstStyle/>
          <a:p>
            <a:r>
              <a:rPr lang="en-US"/>
              <a:t>Olivia Loder</a:t>
            </a:r>
          </a:p>
        </p:txBody>
      </p:sp>
      <p:pic>
        <p:nvPicPr>
          <p:cNvPr id="31" name="Picture 30" descr="A person wearing a suit and tie&#10;&#10;Description automatically generated with medium confidence">
            <a:extLst>
              <a:ext uri="{FF2B5EF4-FFF2-40B4-BE49-F238E27FC236}">
                <a16:creationId xmlns:a16="http://schemas.microsoft.com/office/drawing/2014/main" id="{1AFDB957-312B-6BE3-A95E-D70B16C3631F}"/>
              </a:ext>
            </a:extLst>
          </p:cNvPr>
          <p:cNvPicPr>
            <a:picLocks noChangeAspect="1"/>
          </p:cNvPicPr>
          <p:nvPr/>
        </p:nvPicPr>
        <p:blipFill rotWithShape="1">
          <a:blip r:embed="rId16"/>
          <a:srcRect t="-1" b="16439"/>
          <a:stretch/>
        </p:blipFill>
        <p:spPr>
          <a:xfrm>
            <a:off x="12627223" y="4163320"/>
            <a:ext cx="1306070" cy="1905000"/>
          </a:xfrm>
          <a:prstGeom prst="rect">
            <a:avLst/>
          </a:prstGeom>
        </p:spPr>
      </p:pic>
      <p:sp>
        <p:nvSpPr>
          <p:cNvPr id="32" name="TextBox 31">
            <a:extLst>
              <a:ext uri="{FF2B5EF4-FFF2-40B4-BE49-F238E27FC236}">
                <a16:creationId xmlns:a16="http://schemas.microsoft.com/office/drawing/2014/main" id="{2383FE7F-7D91-0150-F59B-C2ED3E7792F4}"/>
              </a:ext>
            </a:extLst>
          </p:cNvPr>
          <p:cNvSpPr txBox="1"/>
          <p:nvPr/>
        </p:nvSpPr>
        <p:spPr>
          <a:xfrm>
            <a:off x="12586035" y="6171812"/>
            <a:ext cx="1392817" cy="369332"/>
          </a:xfrm>
          <a:prstGeom prst="rect">
            <a:avLst/>
          </a:prstGeom>
          <a:noFill/>
        </p:spPr>
        <p:txBody>
          <a:bodyPr wrap="none" rtlCol="0">
            <a:spAutoFit/>
          </a:bodyPr>
          <a:lstStyle/>
          <a:p>
            <a:r>
              <a:rPr lang="en-US"/>
              <a:t>Ryan Markus</a:t>
            </a:r>
          </a:p>
        </p:txBody>
      </p:sp>
      <p:pic>
        <p:nvPicPr>
          <p:cNvPr id="33" name="Picture 32" descr="A picture containing person, necktie, person, suit&#10;&#10;Description automatically generated">
            <a:extLst>
              <a:ext uri="{FF2B5EF4-FFF2-40B4-BE49-F238E27FC236}">
                <a16:creationId xmlns:a16="http://schemas.microsoft.com/office/drawing/2014/main" id="{E5B94D60-DB3C-A596-995D-872DBC916AA6}"/>
              </a:ext>
            </a:extLst>
          </p:cNvPr>
          <p:cNvPicPr>
            <a:picLocks noChangeAspect="1"/>
          </p:cNvPicPr>
          <p:nvPr/>
        </p:nvPicPr>
        <p:blipFill>
          <a:blip r:embed="rId17"/>
          <a:stretch>
            <a:fillRect/>
          </a:stretch>
        </p:blipFill>
        <p:spPr>
          <a:xfrm>
            <a:off x="14406615" y="1746523"/>
            <a:ext cx="1270000" cy="1905000"/>
          </a:xfrm>
          <a:prstGeom prst="rect">
            <a:avLst/>
          </a:prstGeom>
        </p:spPr>
      </p:pic>
      <p:sp>
        <p:nvSpPr>
          <p:cNvPr id="34" name="TextBox 33">
            <a:extLst>
              <a:ext uri="{FF2B5EF4-FFF2-40B4-BE49-F238E27FC236}">
                <a16:creationId xmlns:a16="http://schemas.microsoft.com/office/drawing/2014/main" id="{9DD88530-998A-3900-68AC-158DC73469D6}"/>
              </a:ext>
            </a:extLst>
          </p:cNvPr>
          <p:cNvSpPr txBox="1"/>
          <p:nvPr/>
        </p:nvSpPr>
        <p:spPr>
          <a:xfrm>
            <a:off x="14256496" y="3651523"/>
            <a:ext cx="1570238" cy="369332"/>
          </a:xfrm>
          <a:prstGeom prst="rect">
            <a:avLst/>
          </a:prstGeom>
          <a:noFill/>
        </p:spPr>
        <p:txBody>
          <a:bodyPr wrap="none" rtlCol="0">
            <a:spAutoFit/>
          </a:bodyPr>
          <a:lstStyle/>
          <a:p>
            <a:r>
              <a:rPr lang="en-US"/>
              <a:t>Max Aronheim</a:t>
            </a:r>
          </a:p>
        </p:txBody>
      </p:sp>
    </p:spTree>
    <p:extLst>
      <p:ext uri="{BB962C8B-B14F-4D97-AF65-F5344CB8AC3E}">
        <p14:creationId xmlns:p14="http://schemas.microsoft.com/office/powerpoint/2010/main" val="3322500187"/>
      </p:ext>
    </p:extLst>
  </p:cSld>
  <p:clrMapOvr>
    <a:masterClrMapping/>
  </p:clrMapOvr>
  <mc:AlternateContent xmlns:mc="http://schemas.openxmlformats.org/markup-compatibility/2006" xmlns:p159="http://schemas.microsoft.com/office/powerpoint/2015/09/main">
    <mc:Choice Requires="p159">
      <p:transition spd="slow" advTm="0">
        <p159:morph option="byWord"/>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Young Stick">
            <a:extLst>
              <a:ext uri="{FF2B5EF4-FFF2-40B4-BE49-F238E27FC236}">
                <a16:creationId xmlns:a16="http://schemas.microsoft.com/office/drawing/2014/main" id="{7F1A1044-FCC7-95C8-514F-53792ECA76AF}"/>
              </a:ext>
            </a:extLst>
          </p:cNvPr>
          <p:cNvCxnSpPr>
            <a:cxnSpLocks/>
          </p:cNvCxnSpPr>
          <p:nvPr/>
        </p:nvCxnSpPr>
        <p:spPr>
          <a:xfrm>
            <a:off x="21832172" y="-692501"/>
            <a:ext cx="16599" cy="253106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12" name="!!Capitalize Stick">
            <a:extLst>
              <a:ext uri="{FF2B5EF4-FFF2-40B4-BE49-F238E27FC236}">
                <a16:creationId xmlns:a16="http://schemas.microsoft.com/office/drawing/2014/main" id="{66903400-2F11-5097-C2DB-F5F0DEC56580}"/>
              </a:ext>
            </a:extLst>
          </p:cNvPr>
          <p:cNvCxnSpPr>
            <a:cxnSpLocks/>
          </p:cNvCxnSpPr>
          <p:nvPr/>
        </p:nvCxnSpPr>
        <p:spPr>
          <a:xfrm>
            <a:off x="17213654" y="-1562157"/>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45" name="!!Capitalize">
            <a:extLst>
              <a:ext uri="{FF2B5EF4-FFF2-40B4-BE49-F238E27FC236}">
                <a16:creationId xmlns:a16="http://schemas.microsoft.com/office/drawing/2014/main" id="{20AC1FB2-51B1-1A66-5111-E5AB061AF87F}"/>
              </a:ext>
            </a:extLst>
          </p:cNvPr>
          <p:cNvSpPr>
            <a:spLocks noGrp="1"/>
          </p:cNvSpPr>
          <p:nvPr>
            <p:ph type="title"/>
          </p:nvPr>
        </p:nvSpPr>
        <p:spPr>
          <a:xfrm>
            <a:off x="12909163" y="253710"/>
            <a:ext cx="9072716" cy="1325563"/>
          </a:xfrm>
          <a:solidFill>
            <a:srgbClr val="F5EFD7"/>
          </a:solidFill>
          <a:ln w="25400">
            <a:solidFill>
              <a:srgbClr val="9D7457"/>
            </a:solidFill>
          </a:ln>
        </p:spPr>
        <p:txBody>
          <a:bodyPr>
            <a:noAutofit/>
          </a:bodyPr>
          <a:lstStyle/>
          <a:p>
            <a:r>
              <a:rPr lang="en-US" sz="6600" b="1">
                <a:latin typeface="Aldhabi" pitchFamily="2" charset="-78"/>
                <a:cs typeface="Aldhabi" pitchFamily="2" charset="-78"/>
              </a:rPr>
              <a:t>Capitalize off younger labor markets</a:t>
            </a:r>
          </a:p>
        </p:txBody>
      </p:sp>
      <p:sp>
        <p:nvSpPr>
          <p:cNvPr id="50" name="!!Labor Markets">
            <a:extLst>
              <a:ext uri="{FF2B5EF4-FFF2-40B4-BE49-F238E27FC236}">
                <a16:creationId xmlns:a16="http://schemas.microsoft.com/office/drawing/2014/main" id="{4CD4CD14-1E0B-A37C-B487-B78D30288DD7}"/>
              </a:ext>
            </a:extLst>
          </p:cNvPr>
          <p:cNvSpPr txBox="1">
            <a:spLocks/>
          </p:cNvSpPr>
          <p:nvPr/>
        </p:nvSpPr>
        <p:spPr>
          <a:xfrm>
            <a:off x="17295814" y="1813222"/>
            <a:ext cx="9072716" cy="3398120"/>
          </a:xfrm>
          <a:prstGeom prst="rect">
            <a:avLst/>
          </a:prstGeom>
          <a:noFill/>
          <a:ln w="25400">
            <a:solidFill>
              <a:srgbClr val="9D7457"/>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a:latin typeface="Aldhabi" pitchFamily="2" charset="-78"/>
                <a:cs typeface="Aldhabi" pitchFamily="2" charset="-78"/>
              </a:rPr>
              <a:t>They don’t have as many financial needs</a:t>
            </a:r>
          </a:p>
          <a:p>
            <a:pPr marL="0" indent="0">
              <a:buFont typeface="Arial" panose="020B0604020202020204" pitchFamily="34" charset="0"/>
              <a:buNone/>
            </a:pPr>
            <a:endParaRPr lang="en-US" sz="4000">
              <a:latin typeface="Aldhabi" pitchFamily="2" charset="-78"/>
              <a:cs typeface="Aldhabi" pitchFamily="2" charset="-78"/>
            </a:endParaRPr>
          </a:p>
          <a:p>
            <a:r>
              <a:rPr lang="en-US" sz="4000">
                <a:latin typeface="Aldhabi" pitchFamily="2" charset="-78"/>
                <a:cs typeface="Aldhabi" pitchFamily="2" charset="-78"/>
              </a:rPr>
              <a:t>5/6 of our interviewed management started at 17 or 19 years age</a:t>
            </a:r>
          </a:p>
          <a:p>
            <a:pPr marL="0" indent="0">
              <a:buFont typeface="Arial" panose="020B0604020202020204" pitchFamily="34" charset="0"/>
              <a:buNone/>
            </a:pPr>
            <a:endParaRPr lang="en-US" sz="4000">
              <a:latin typeface="Aldhabi" pitchFamily="2" charset="-78"/>
              <a:cs typeface="Aldhabi" pitchFamily="2" charset="-78"/>
            </a:endParaRPr>
          </a:p>
          <a:p>
            <a:r>
              <a:rPr lang="en-US" sz="4000">
                <a:latin typeface="Aldhabi" pitchFamily="2" charset="-78"/>
                <a:cs typeface="Aldhabi" pitchFamily="2" charset="-78"/>
              </a:rPr>
              <a:t>They swing more with your busy seasons</a:t>
            </a:r>
          </a:p>
        </p:txBody>
      </p:sp>
      <p:pic>
        <p:nvPicPr>
          <p:cNvPr id="60" name="!!Pot2" descr="A picture containing decorated, dining table&#10;&#10;Description automatically generated">
            <a:extLst>
              <a:ext uri="{FF2B5EF4-FFF2-40B4-BE49-F238E27FC236}">
                <a16:creationId xmlns:a16="http://schemas.microsoft.com/office/drawing/2014/main" id="{8FB3BF5E-FA3E-B1A5-B1FE-5A4AEC2DE792}"/>
              </a:ext>
            </a:extLst>
          </p:cNvPr>
          <p:cNvPicPr>
            <a:picLocks noChangeAspect="1"/>
          </p:cNvPicPr>
          <p:nvPr/>
        </p:nvPicPr>
        <p:blipFill rotWithShape="1">
          <a:blip r:embed="rId3"/>
          <a:srcRect l="40034" t="39183" r="48655" b="11178"/>
          <a:stretch/>
        </p:blipFill>
        <p:spPr>
          <a:xfrm>
            <a:off x="10798462" y="7200731"/>
            <a:ext cx="1560101" cy="3031075"/>
          </a:xfrm>
          <a:prstGeom prst="rect">
            <a:avLst/>
          </a:prstGeom>
        </p:spPr>
      </p:pic>
      <p:pic>
        <p:nvPicPr>
          <p:cNvPr id="61" name="!!Pot1" descr="A picture containing decorated, dining table&#10;&#10;Description automatically generated">
            <a:extLst>
              <a:ext uri="{FF2B5EF4-FFF2-40B4-BE49-F238E27FC236}">
                <a16:creationId xmlns:a16="http://schemas.microsoft.com/office/drawing/2014/main" id="{57CE5781-178D-9793-158C-E46007AE98E8}"/>
              </a:ext>
            </a:extLst>
          </p:cNvPr>
          <p:cNvPicPr>
            <a:picLocks noChangeAspect="1"/>
          </p:cNvPicPr>
          <p:nvPr/>
        </p:nvPicPr>
        <p:blipFill rotWithShape="1">
          <a:blip r:embed="rId3"/>
          <a:srcRect l="40034" t="39183" r="48655" b="11178"/>
          <a:stretch/>
        </p:blipFill>
        <p:spPr>
          <a:xfrm>
            <a:off x="0" y="7200730"/>
            <a:ext cx="1560101" cy="3031075"/>
          </a:xfrm>
          <a:prstGeom prst="rect">
            <a:avLst/>
          </a:prstGeom>
        </p:spPr>
      </p:pic>
      <p:pic>
        <p:nvPicPr>
          <p:cNvPr id="40" name="Picture 39" descr="A group of people talking&#10;&#10;Description automatically generated with low confidence">
            <a:extLst>
              <a:ext uri="{FF2B5EF4-FFF2-40B4-BE49-F238E27FC236}">
                <a16:creationId xmlns:a16="http://schemas.microsoft.com/office/drawing/2014/main" id="{BAE6EEF2-5B9E-51D0-FE67-7370A99965D1}"/>
              </a:ext>
            </a:extLst>
          </p:cNvPr>
          <p:cNvPicPr>
            <a:picLocks noChangeAspect="1"/>
          </p:cNvPicPr>
          <p:nvPr/>
        </p:nvPicPr>
        <p:blipFill rotWithShape="1">
          <a:blip r:embed="rId4"/>
          <a:srcRect l="7621" t="12527"/>
          <a:stretch/>
        </p:blipFill>
        <p:spPr>
          <a:xfrm>
            <a:off x="5753246" y="355495"/>
            <a:ext cx="5593090" cy="3530677"/>
          </a:xfrm>
          <a:prstGeom prst="rect">
            <a:avLst/>
          </a:prstGeom>
          <a:ln w="25400">
            <a:solidFill>
              <a:srgbClr val="9D7457"/>
            </a:solidFill>
          </a:ln>
        </p:spPr>
      </p:pic>
      <p:cxnSp>
        <p:nvCxnSpPr>
          <p:cNvPr id="24" name="!!Stick Tech">
            <a:extLst>
              <a:ext uri="{FF2B5EF4-FFF2-40B4-BE49-F238E27FC236}">
                <a16:creationId xmlns:a16="http://schemas.microsoft.com/office/drawing/2014/main" id="{7B3B5C6F-2F78-D6FF-F83A-38DC35A81E8A}"/>
              </a:ext>
            </a:extLst>
          </p:cNvPr>
          <p:cNvCxnSpPr>
            <a:cxnSpLocks/>
          </p:cNvCxnSpPr>
          <p:nvPr/>
        </p:nvCxnSpPr>
        <p:spPr>
          <a:xfrm>
            <a:off x="4442997" y="-338829"/>
            <a:ext cx="0" cy="462587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25" name="!!Plant Seeds">
            <a:extLst>
              <a:ext uri="{FF2B5EF4-FFF2-40B4-BE49-F238E27FC236}">
                <a16:creationId xmlns:a16="http://schemas.microsoft.com/office/drawing/2014/main" id="{9E1DE1A7-484C-7214-2229-9BDEEA5A5DD4}"/>
              </a:ext>
            </a:extLst>
          </p:cNvPr>
          <p:cNvSpPr txBox="1">
            <a:spLocks/>
          </p:cNvSpPr>
          <p:nvPr/>
        </p:nvSpPr>
        <p:spPr>
          <a:xfrm>
            <a:off x="606295" y="2302943"/>
            <a:ext cx="4661071" cy="1058301"/>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a:latin typeface="Aldhabi" pitchFamily="2" charset="-78"/>
                <a:cs typeface="Aldhabi" pitchFamily="2" charset="-78"/>
              </a:rPr>
              <a:t>Plant the Seeds</a:t>
            </a:r>
          </a:p>
        </p:txBody>
      </p:sp>
      <p:sp>
        <p:nvSpPr>
          <p:cNvPr id="26" name="Title 1">
            <a:extLst>
              <a:ext uri="{FF2B5EF4-FFF2-40B4-BE49-F238E27FC236}">
                <a16:creationId xmlns:a16="http://schemas.microsoft.com/office/drawing/2014/main" id="{C62005A3-1F29-3C8A-FE27-E73D59DBEED7}"/>
              </a:ext>
            </a:extLst>
          </p:cNvPr>
          <p:cNvSpPr txBox="1">
            <a:spLocks/>
          </p:cNvSpPr>
          <p:nvPr/>
        </p:nvSpPr>
        <p:spPr>
          <a:xfrm>
            <a:off x="1360353" y="4199972"/>
            <a:ext cx="6000508" cy="1185321"/>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a:latin typeface="Aldhabi"/>
                <a:cs typeface="Aldhabi"/>
              </a:rPr>
              <a:t>Doing More than Indeed</a:t>
            </a:r>
          </a:p>
        </p:txBody>
      </p:sp>
      <p:cxnSp>
        <p:nvCxnSpPr>
          <p:cNvPr id="27" name="!!Stick Plant">
            <a:extLst>
              <a:ext uri="{FF2B5EF4-FFF2-40B4-BE49-F238E27FC236}">
                <a16:creationId xmlns:a16="http://schemas.microsoft.com/office/drawing/2014/main" id="{C2CCF60B-6C8A-9370-766E-322DCE3FE558}"/>
              </a:ext>
            </a:extLst>
          </p:cNvPr>
          <p:cNvCxnSpPr>
            <a:cxnSpLocks/>
          </p:cNvCxnSpPr>
          <p:nvPr/>
        </p:nvCxnSpPr>
        <p:spPr>
          <a:xfrm>
            <a:off x="2936830" y="-338829"/>
            <a:ext cx="16599" cy="264177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4" name="!!Chals">
            <a:extLst>
              <a:ext uri="{FF2B5EF4-FFF2-40B4-BE49-F238E27FC236}">
                <a16:creationId xmlns:a16="http://schemas.microsoft.com/office/drawing/2014/main" id="{45DECEED-2883-E84B-0DA9-1000F94ADA5A}"/>
              </a:ext>
            </a:extLst>
          </p:cNvPr>
          <p:cNvCxnSpPr>
            <a:cxnSpLocks/>
          </p:cNvCxnSpPr>
          <p:nvPr/>
        </p:nvCxnSpPr>
        <p:spPr>
          <a:xfrm>
            <a:off x="8667781" y="-145999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6D46077C-68CD-347B-0401-1C376456F1FD}"/>
              </a:ext>
            </a:extLst>
          </p:cNvPr>
          <p:cNvGraphicFramePr/>
          <p:nvPr>
            <p:extLst>
              <p:ext uri="{D42A27DB-BD31-4B8C-83A1-F6EECF244321}">
                <p14:modId xmlns:p14="http://schemas.microsoft.com/office/powerpoint/2010/main" val="1445563698"/>
              </p:ext>
            </p:extLst>
          </p:nvPr>
        </p:nvGraphicFramePr>
        <p:xfrm>
          <a:off x="-8515201" y="2450791"/>
          <a:ext cx="8128000" cy="33654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6" name="!!Recruit">
            <a:extLst>
              <a:ext uri="{FF2B5EF4-FFF2-40B4-BE49-F238E27FC236}">
                <a16:creationId xmlns:a16="http://schemas.microsoft.com/office/drawing/2014/main" id="{7B2E7004-8EDB-2E44-CCF2-0B3DC32E2B59}"/>
              </a:ext>
            </a:extLst>
          </p:cNvPr>
          <p:cNvCxnSpPr>
            <a:cxnSpLocks/>
          </p:cNvCxnSpPr>
          <p:nvPr/>
        </p:nvCxnSpPr>
        <p:spPr>
          <a:xfrm>
            <a:off x="6095999" y="-4132978"/>
            <a:ext cx="16599" cy="253106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8" name="!!Help">
            <a:extLst>
              <a:ext uri="{FF2B5EF4-FFF2-40B4-BE49-F238E27FC236}">
                <a16:creationId xmlns:a16="http://schemas.microsoft.com/office/drawing/2014/main" id="{D899B345-DA1D-1B6D-9D1C-6EA5D201FE03}"/>
              </a:ext>
            </a:extLst>
          </p:cNvPr>
          <p:cNvSpPr>
            <a:spLocks noGrp="1"/>
          </p:cNvSpPr>
          <p:nvPr>
            <p:ph idx="1"/>
          </p:nvPr>
        </p:nvSpPr>
        <p:spPr>
          <a:xfrm>
            <a:off x="1677884" y="-1601916"/>
            <a:ext cx="8836231" cy="644443"/>
          </a:xfrm>
          <a:solidFill>
            <a:srgbClr val="F5EFD7"/>
          </a:solidFill>
          <a:ln w="25400">
            <a:solidFill>
              <a:srgbClr val="9D7457"/>
            </a:solidFill>
          </a:ln>
        </p:spPr>
        <p:txBody>
          <a:bodyPr>
            <a:noAutofit/>
          </a:bodyPr>
          <a:lstStyle/>
          <a:p>
            <a:pPr marL="0" indent="0" algn="ctr">
              <a:buNone/>
            </a:pPr>
            <a:r>
              <a:rPr lang="en-US" sz="4400">
                <a:latin typeface="Aldhabi" pitchFamily="2" charset="-78"/>
                <a:cs typeface="Aldhabi" pitchFamily="2" charset="-78"/>
              </a:rPr>
              <a:t>They help recruit, they receive commission-based rewards</a:t>
            </a:r>
          </a:p>
        </p:txBody>
      </p:sp>
      <p:pic>
        <p:nvPicPr>
          <p:cNvPr id="11" name="Picture 10" descr="A picture containing decorated, dining table&#10;&#10;Description automatically generated">
            <a:extLst>
              <a:ext uri="{FF2B5EF4-FFF2-40B4-BE49-F238E27FC236}">
                <a16:creationId xmlns:a16="http://schemas.microsoft.com/office/drawing/2014/main" id="{23EEA177-5E5F-30D5-FF58-13BE236978A7}"/>
              </a:ext>
            </a:extLst>
          </p:cNvPr>
          <p:cNvPicPr>
            <a:picLocks noChangeAspect="1"/>
          </p:cNvPicPr>
          <p:nvPr/>
        </p:nvPicPr>
        <p:blipFill rotWithShape="1">
          <a:blip r:embed="rId3"/>
          <a:srcRect l="4613" t="30857" r="87139" b="39457"/>
          <a:stretch/>
        </p:blipFill>
        <p:spPr>
          <a:xfrm rot="19650685">
            <a:off x="-1936620" y="5893611"/>
            <a:ext cx="1549419" cy="2468988"/>
          </a:xfrm>
          <a:prstGeom prst="rect">
            <a:avLst/>
          </a:prstGeom>
        </p:spPr>
      </p:pic>
      <p:pic>
        <p:nvPicPr>
          <p:cNvPr id="13" name="!!Stem" descr="A picture containing decorated, dining table&#10;&#10;Description automatically generated">
            <a:extLst>
              <a:ext uri="{FF2B5EF4-FFF2-40B4-BE49-F238E27FC236}">
                <a16:creationId xmlns:a16="http://schemas.microsoft.com/office/drawing/2014/main" id="{5F11D403-D7BA-2C36-F465-D9CDC8A442F9}"/>
              </a:ext>
            </a:extLst>
          </p:cNvPr>
          <p:cNvPicPr>
            <a:picLocks noChangeAspect="1"/>
          </p:cNvPicPr>
          <p:nvPr/>
        </p:nvPicPr>
        <p:blipFill rotWithShape="1">
          <a:blip r:embed="rId3"/>
          <a:srcRect l="4613" t="30857" r="87139" b="39457"/>
          <a:stretch/>
        </p:blipFill>
        <p:spPr>
          <a:xfrm rot="2242610">
            <a:off x="12294078" y="6033036"/>
            <a:ext cx="1549419" cy="2468988"/>
          </a:xfrm>
          <a:prstGeom prst="rect">
            <a:avLst/>
          </a:prstGeom>
        </p:spPr>
      </p:pic>
      <p:sp>
        <p:nvSpPr>
          <p:cNvPr id="20" name="!!Setup">
            <a:extLst>
              <a:ext uri="{FF2B5EF4-FFF2-40B4-BE49-F238E27FC236}">
                <a16:creationId xmlns:a16="http://schemas.microsoft.com/office/drawing/2014/main" id="{071C604B-D1D2-68C8-2C53-990A81124780}"/>
              </a:ext>
            </a:extLst>
          </p:cNvPr>
          <p:cNvSpPr txBox="1">
            <a:spLocks/>
          </p:cNvSpPr>
          <p:nvPr/>
        </p:nvSpPr>
        <p:spPr>
          <a:xfrm>
            <a:off x="838200" y="-4585430"/>
            <a:ext cx="5526974" cy="1059914"/>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The Ambassador Setup</a:t>
            </a:r>
          </a:p>
        </p:txBody>
      </p:sp>
      <p:cxnSp>
        <p:nvCxnSpPr>
          <p:cNvPr id="21" name="!!Ambassador">
            <a:extLst>
              <a:ext uri="{FF2B5EF4-FFF2-40B4-BE49-F238E27FC236}">
                <a16:creationId xmlns:a16="http://schemas.microsoft.com/office/drawing/2014/main" id="{BA8B484E-6D46-6ED4-FFE7-4C505FB6A242}"/>
              </a:ext>
            </a:extLst>
          </p:cNvPr>
          <p:cNvCxnSpPr>
            <a:cxnSpLocks/>
          </p:cNvCxnSpPr>
          <p:nvPr/>
        </p:nvCxnSpPr>
        <p:spPr>
          <a:xfrm>
            <a:off x="3605135" y="-6400917"/>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22" name="Graphic 21" descr="Single gear with solid fill">
            <a:extLst>
              <a:ext uri="{FF2B5EF4-FFF2-40B4-BE49-F238E27FC236}">
                <a16:creationId xmlns:a16="http://schemas.microsoft.com/office/drawing/2014/main" id="{A9DEF8EA-0A52-3116-AC14-EC815FA7DA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715992">
            <a:off x="1959954" y="4965638"/>
            <a:ext cx="3575538" cy="3575538"/>
          </a:xfrm>
          <a:prstGeom prst="rect">
            <a:avLst/>
          </a:prstGeom>
        </p:spPr>
      </p:pic>
      <p:pic>
        <p:nvPicPr>
          <p:cNvPr id="23" name="Graphic 22" descr="Single gear with solid fill">
            <a:extLst>
              <a:ext uri="{FF2B5EF4-FFF2-40B4-BE49-F238E27FC236}">
                <a16:creationId xmlns:a16="http://schemas.microsoft.com/office/drawing/2014/main" id="{2AA72CD8-8770-3C3A-17C4-2F15A80E34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49836">
            <a:off x="4614936" y="5684262"/>
            <a:ext cx="2276621" cy="2276621"/>
          </a:xfrm>
          <a:prstGeom prst="rect">
            <a:avLst/>
          </a:prstGeom>
        </p:spPr>
      </p:pic>
      <p:pic>
        <p:nvPicPr>
          <p:cNvPr id="28" name="Graphic 27" descr="Single gear with solid fill">
            <a:extLst>
              <a:ext uri="{FF2B5EF4-FFF2-40B4-BE49-F238E27FC236}">
                <a16:creationId xmlns:a16="http://schemas.microsoft.com/office/drawing/2014/main" id="{3D5E50DF-0455-7F3F-6BCA-7E0012D2D9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78101">
            <a:off x="5977639" y="5033235"/>
            <a:ext cx="3575538" cy="3575538"/>
          </a:xfrm>
          <a:prstGeom prst="rect">
            <a:avLst/>
          </a:prstGeom>
        </p:spPr>
      </p:pic>
      <p:pic>
        <p:nvPicPr>
          <p:cNvPr id="29" name="Graphic 28" descr="Single gear with solid fill">
            <a:extLst>
              <a:ext uri="{FF2B5EF4-FFF2-40B4-BE49-F238E27FC236}">
                <a16:creationId xmlns:a16="http://schemas.microsoft.com/office/drawing/2014/main" id="{519AB303-B06B-E4C6-EF5D-E894D934A4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949836">
            <a:off x="8764909" y="6056470"/>
            <a:ext cx="1532206" cy="1532206"/>
          </a:xfrm>
          <a:prstGeom prst="rect">
            <a:avLst/>
          </a:prstGeom>
        </p:spPr>
      </p:pic>
    </p:spTree>
    <p:extLst>
      <p:ext uri="{BB962C8B-B14F-4D97-AF65-F5344CB8AC3E}">
        <p14:creationId xmlns:p14="http://schemas.microsoft.com/office/powerpoint/2010/main" val="139419696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Recruit">
            <a:extLst>
              <a:ext uri="{FF2B5EF4-FFF2-40B4-BE49-F238E27FC236}">
                <a16:creationId xmlns:a16="http://schemas.microsoft.com/office/drawing/2014/main" id="{AE4F2F57-B693-AE67-F87D-40D912E15762}"/>
              </a:ext>
            </a:extLst>
          </p:cNvPr>
          <p:cNvCxnSpPr>
            <a:cxnSpLocks/>
          </p:cNvCxnSpPr>
          <p:nvPr/>
        </p:nvCxnSpPr>
        <p:spPr>
          <a:xfrm>
            <a:off x="6095999" y="-708365"/>
            <a:ext cx="16599" cy="253106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2" name="!!Setup">
            <a:extLst>
              <a:ext uri="{FF2B5EF4-FFF2-40B4-BE49-F238E27FC236}">
                <a16:creationId xmlns:a16="http://schemas.microsoft.com/office/drawing/2014/main" id="{F22B05F2-2F7C-CED8-A2C6-7B81FAB81296}"/>
              </a:ext>
            </a:extLst>
          </p:cNvPr>
          <p:cNvSpPr>
            <a:spLocks noGrp="1"/>
          </p:cNvSpPr>
          <p:nvPr>
            <p:ph type="title"/>
          </p:nvPr>
        </p:nvSpPr>
        <p:spPr>
          <a:xfrm>
            <a:off x="838200" y="365126"/>
            <a:ext cx="5526974" cy="1059914"/>
          </a:xfrm>
          <a:solidFill>
            <a:srgbClr val="F5EFD7"/>
          </a:solidFill>
          <a:ln w="25400">
            <a:solidFill>
              <a:srgbClr val="9D7457"/>
            </a:solidFill>
          </a:ln>
        </p:spPr>
        <p:txBody>
          <a:bodyPr/>
          <a:lstStyle/>
          <a:p>
            <a:r>
              <a:rPr lang="en-US"/>
              <a:t>The Ambassador Setup</a:t>
            </a:r>
          </a:p>
        </p:txBody>
      </p:sp>
      <p:sp>
        <p:nvSpPr>
          <p:cNvPr id="3" name="!!Help">
            <a:extLst>
              <a:ext uri="{FF2B5EF4-FFF2-40B4-BE49-F238E27FC236}">
                <a16:creationId xmlns:a16="http://schemas.microsoft.com/office/drawing/2014/main" id="{8B90CCFB-D390-1B6F-DDC5-11737115F202}"/>
              </a:ext>
            </a:extLst>
          </p:cNvPr>
          <p:cNvSpPr>
            <a:spLocks noGrp="1"/>
          </p:cNvSpPr>
          <p:nvPr>
            <p:ph idx="1"/>
          </p:nvPr>
        </p:nvSpPr>
        <p:spPr>
          <a:xfrm>
            <a:off x="1677884" y="1822697"/>
            <a:ext cx="8836231" cy="644443"/>
          </a:xfrm>
          <a:solidFill>
            <a:srgbClr val="F5EFD7"/>
          </a:solidFill>
          <a:ln w="25400">
            <a:solidFill>
              <a:srgbClr val="9D7457"/>
            </a:solidFill>
          </a:ln>
        </p:spPr>
        <p:txBody>
          <a:bodyPr>
            <a:noAutofit/>
          </a:bodyPr>
          <a:lstStyle/>
          <a:p>
            <a:pPr marL="0" indent="0" algn="ctr">
              <a:buNone/>
            </a:pPr>
            <a:r>
              <a:rPr lang="en-US" sz="4400">
                <a:latin typeface="Aldhabi" pitchFamily="2" charset="-78"/>
                <a:cs typeface="Aldhabi" pitchFamily="2" charset="-78"/>
              </a:rPr>
              <a:t>They help recruit, they receive commission-based rewards</a:t>
            </a:r>
          </a:p>
        </p:txBody>
      </p:sp>
      <p:graphicFrame>
        <p:nvGraphicFramePr>
          <p:cNvPr id="5" name="Diagram 4">
            <a:extLst>
              <a:ext uri="{FF2B5EF4-FFF2-40B4-BE49-F238E27FC236}">
                <a16:creationId xmlns:a16="http://schemas.microsoft.com/office/drawing/2014/main" id="{A847A5D3-41CE-A245-2CB4-0B0581838393}"/>
              </a:ext>
            </a:extLst>
          </p:cNvPr>
          <p:cNvGraphicFramePr/>
          <p:nvPr>
            <p:extLst>
              <p:ext uri="{D42A27DB-BD31-4B8C-83A1-F6EECF244321}">
                <p14:modId xmlns:p14="http://schemas.microsoft.com/office/powerpoint/2010/main" val="1747470984"/>
              </p:ext>
            </p:extLst>
          </p:nvPr>
        </p:nvGraphicFramePr>
        <p:xfrm>
          <a:off x="2032000" y="2450791"/>
          <a:ext cx="8128000" cy="33654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Ambassador">
            <a:extLst>
              <a:ext uri="{FF2B5EF4-FFF2-40B4-BE49-F238E27FC236}">
                <a16:creationId xmlns:a16="http://schemas.microsoft.com/office/drawing/2014/main" id="{7A660D0C-7111-12E7-CE3E-75F60A20F6D4}"/>
              </a:ext>
            </a:extLst>
          </p:cNvPr>
          <p:cNvCxnSpPr>
            <a:cxnSpLocks/>
          </p:cNvCxnSpPr>
          <p:nvPr/>
        </p:nvCxnSpPr>
        <p:spPr>
          <a:xfrm>
            <a:off x="3605135" y="-145036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845AC5B-DC71-E02A-70B7-DF3FAC1E6CB5}"/>
              </a:ext>
            </a:extLst>
          </p:cNvPr>
          <p:cNvSpPr txBox="1"/>
          <p:nvPr/>
        </p:nvSpPr>
        <p:spPr>
          <a:xfrm>
            <a:off x="1458186" y="-1850625"/>
            <a:ext cx="2873821" cy="1107996"/>
          </a:xfrm>
          <a:prstGeom prst="rect">
            <a:avLst/>
          </a:prstGeom>
          <a:solidFill>
            <a:srgbClr val="F5EFD7"/>
          </a:solidFill>
          <a:ln w="25400">
            <a:solidFill>
              <a:srgbClr val="9D7457"/>
            </a:solidFill>
          </a:ln>
        </p:spPr>
        <p:txBody>
          <a:bodyPr wrap="square" rtlCol="0">
            <a:spAutoFit/>
          </a:bodyPr>
          <a:lstStyle/>
          <a:p>
            <a:pPr algn="ctr"/>
            <a:r>
              <a:rPr lang="en-US" sz="6600" b="1">
                <a:latin typeface="Aldhabi" pitchFamily="2" charset="-78"/>
                <a:cs typeface="Aldhabi" pitchFamily="2" charset="-78"/>
              </a:rPr>
              <a:t>Costs</a:t>
            </a:r>
          </a:p>
        </p:txBody>
      </p:sp>
      <p:pic>
        <p:nvPicPr>
          <p:cNvPr id="46" name="Picture 45" descr="A picture containing decorated, dining table&#10;&#10;Description automatically generated">
            <a:extLst>
              <a:ext uri="{FF2B5EF4-FFF2-40B4-BE49-F238E27FC236}">
                <a16:creationId xmlns:a16="http://schemas.microsoft.com/office/drawing/2014/main" id="{E37A3831-ACA0-F6B5-710F-1B5CA49CE974}"/>
              </a:ext>
            </a:extLst>
          </p:cNvPr>
          <p:cNvPicPr>
            <a:picLocks noChangeAspect="1"/>
          </p:cNvPicPr>
          <p:nvPr/>
        </p:nvPicPr>
        <p:blipFill rotWithShape="1">
          <a:blip r:embed="rId8"/>
          <a:srcRect l="4613" t="30857" r="87139" b="39457"/>
          <a:stretch/>
        </p:blipFill>
        <p:spPr>
          <a:xfrm>
            <a:off x="0" y="4402566"/>
            <a:ext cx="1549419" cy="2468988"/>
          </a:xfrm>
          <a:prstGeom prst="rect">
            <a:avLst/>
          </a:prstGeom>
        </p:spPr>
      </p:pic>
      <p:pic>
        <p:nvPicPr>
          <p:cNvPr id="47" name="!!Stem" descr="A picture containing decorated, dining table&#10;&#10;Description automatically generated">
            <a:extLst>
              <a:ext uri="{FF2B5EF4-FFF2-40B4-BE49-F238E27FC236}">
                <a16:creationId xmlns:a16="http://schemas.microsoft.com/office/drawing/2014/main" id="{17D79778-36BC-D634-21D9-B31E549F081C}"/>
              </a:ext>
            </a:extLst>
          </p:cNvPr>
          <p:cNvPicPr>
            <a:picLocks noChangeAspect="1"/>
          </p:cNvPicPr>
          <p:nvPr/>
        </p:nvPicPr>
        <p:blipFill rotWithShape="1">
          <a:blip r:embed="rId8"/>
          <a:srcRect l="4613" t="30857" r="87139" b="39457"/>
          <a:stretch/>
        </p:blipFill>
        <p:spPr>
          <a:xfrm>
            <a:off x="10660774" y="4402085"/>
            <a:ext cx="1549419" cy="2468988"/>
          </a:xfrm>
          <a:prstGeom prst="rect">
            <a:avLst/>
          </a:prstGeom>
        </p:spPr>
      </p:pic>
      <p:pic>
        <p:nvPicPr>
          <p:cNvPr id="4" name="Picture 3" descr="A group of people talking&#10;&#10;Description automatically generated with low confidence">
            <a:extLst>
              <a:ext uri="{FF2B5EF4-FFF2-40B4-BE49-F238E27FC236}">
                <a16:creationId xmlns:a16="http://schemas.microsoft.com/office/drawing/2014/main" id="{2862A7D4-E25C-03BB-9BF2-E877AF82679C}"/>
              </a:ext>
            </a:extLst>
          </p:cNvPr>
          <p:cNvPicPr>
            <a:picLocks noChangeAspect="1"/>
          </p:cNvPicPr>
          <p:nvPr/>
        </p:nvPicPr>
        <p:blipFill rotWithShape="1">
          <a:blip r:embed="rId9"/>
          <a:srcRect l="7621" t="12527"/>
          <a:stretch/>
        </p:blipFill>
        <p:spPr>
          <a:xfrm>
            <a:off x="5753246" y="-6864540"/>
            <a:ext cx="5593090" cy="3530677"/>
          </a:xfrm>
          <a:prstGeom prst="rect">
            <a:avLst/>
          </a:prstGeom>
          <a:ln w="25400">
            <a:solidFill>
              <a:srgbClr val="9D7457"/>
            </a:solidFill>
          </a:ln>
        </p:spPr>
      </p:pic>
      <p:cxnSp>
        <p:nvCxnSpPr>
          <p:cNvPr id="6" name="!!Stick Tech">
            <a:extLst>
              <a:ext uri="{FF2B5EF4-FFF2-40B4-BE49-F238E27FC236}">
                <a16:creationId xmlns:a16="http://schemas.microsoft.com/office/drawing/2014/main" id="{F4B450DE-64B9-E666-5216-1214B2CE3E70}"/>
              </a:ext>
            </a:extLst>
          </p:cNvPr>
          <p:cNvCxnSpPr>
            <a:cxnSpLocks/>
          </p:cNvCxnSpPr>
          <p:nvPr/>
        </p:nvCxnSpPr>
        <p:spPr>
          <a:xfrm>
            <a:off x="4442997" y="-6500588"/>
            <a:ext cx="0" cy="462587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7" name="!!Plant Seeds">
            <a:extLst>
              <a:ext uri="{FF2B5EF4-FFF2-40B4-BE49-F238E27FC236}">
                <a16:creationId xmlns:a16="http://schemas.microsoft.com/office/drawing/2014/main" id="{64C7E447-6850-F1C2-401B-1A63F2A8D515}"/>
              </a:ext>
            </a:extLst>
          </p:cNvPr>
          <p:cNvSpPr txBox="1">
            <a:spLocks/>
          </p:cNvSpPr>
          <p:nvPr/>
        </p:nvSpPr>
        <p:spPr>
          <a:xfrm>
            <a:off x="606295" y="-3858816"/>
            <a:ext cx="4661071" cy="1058301"/>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a:latin typeface="Aldhabi" pitchFamily="2" charset="-78"/>
                <a:cs typeface="Aldhabi" pitchFamily="2" charset="-78"/>
              </a:rPr>
              <a:t>Plant the Seeds</a:t>
            </a:r>
          </a:p>
        </p:txBody>
      </p:sp>
      <p:sp>
        <p:nvSpPr>
          <p:cNvPr id="8" name="Title 1">
            <a:extLst>
              <a:ext uri="{FF2B5EF4-FFF2-40B4-BE49-F238E27FC236}">
                <a16:creationId xmlns:a16="http://schemas.microsoft.com/office/drawing/2014/main" id="{C78863B6-7DE3-13ED-584A-CD9C25F38A09}"/>
              </a:ext>
            </a:extLst>
          </p:cNvPr>
          <p:cNvSpPr txBox="1">
            <a:spLocks/>
          </p:cNvSpPr>
          <p:nvPr/>
        </p:nvSpPr>
        <p:spPr>
          <a:xfrm>
            <a:off x="1360353" y="-1961787"/>
            <a:ext cx="6000508" cy="1185321"/>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a:latin typeface="Aldhabi"/>
                <a:cs typeface="Aldhabi"/>
              </a:rPr>
              <a:t>Doing More than Indeed</a:t>
            </a:r>
          </a:p>
        </p:txBody>
      </p:sp>
      <p:cxnSp>
        <p:nvCxnSpPr>
          <p:cNvPr id="11" name="!!Stick Plant">
            <a:extLst>
              <a:ext uri="{FF2B5EF4-FFF2-40B4-BE49-F238E27FC236}">
                <a16:creationId xmlns:a16="http://schemas.microsoft.com/office/drawing/2014/main" id="{0CAA30CC-0EBF-1C86-FCED-3AEA12EDECE6}"/>
              </a:ext>
            </a:extLst>
          </p:cNvPr>
          <p:cNvCxnSpPr>
            <a:cxnSpLocks/>
          </p:cNvCxnSpPr>
          <p:nvPr/>
        </p:nvCxnSpPr>
        <p:spPr>
          <a:xfrm>
            <a:off x="2936830" y="-6500588"/>
            <a:ext cx="16599" cy="264177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12" name="!!Chals">
            <a:extLst>
              <a:ext uri="{FF2B5EF4-FFF2-40B4-BE49-F238E27FC236}">
                <a16:creationId xmlns:a16="http://schemas.microsoft.com/office/drawing/2014/main" id="{F2EAB838-F4E5-E4D9-BB5A-74E519BBCF26}"/>
              </a:ext>
            </a:extLst>
          </p:cNvPr>
          <p:cNvCxnSpPr>
            <a:cxnSpLocks/>
          </p:cNvCxnSpPr>
          <p:nvPr/>
        </p:nvCxnSpPr>
        <p:spPr>
          <a:xfrm>
            <a:off x="8667781" y="-8680027"/>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20" name="Graphic 19" descr="Single gear with solid fill">
            <a:extLst>
              <a:ext uri="{FF2B5EF4-FFF2-40B4-BE49-F238E27FC236}">
                <a16:creationId xmlns:a16="http://schemas.microsoft.com/office/drawing/2014/main" id="{82E8E74B-0CAF-CE09-BEC2-F52F3582B1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7038400">
            <a:off x="1959954" y="4965638"/>
            <a:ext cx="3575538" cy="3575538"/>
          </a:xfrm>
          <a:prstGeom prst="rect">
            <a:avLst/>
          </a:prstGeom>
        </p:spPr>
      </p:pic>
      <p:pic>
        <p:nvPicPr>
          <p:cNvPr id="22" name="Graphic 21" descr="Single gear with solid fill">
            <a:extLst>
              <a:ext uri="{FF2B5EF4-FFF2-40B4-BE49-F238E27FC236}">
                <a16:creationId xmlns:a16="http://schemas.microsoft.com/office/drawing/2014/main" id="{1EA0F1D1-E345-9A7F-E55D-71FF5924DC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672244">
            <a:off x="4614936" y="5684262"/>
            <a:ext cx="2276621" cy="2276621"/>
          </a:xfrm>
          <a:prstGeom prst="rect">
            <a:avLst/>
          </a:prstGeom>
        </p:spPr>
      </p:pic>
      <p:pic>
        <p:nvPicPr>
          <p:cNvPr id="23" name="Graphic 22" descr="Single gear with solid fill">
            <a:extLst>
              <a:ext uri="{FF2B5EF4-FFF2-40B4-BE49-F238E27FC236}">
                <a16:creationId xmlns:a16="http://schemas.microsoft.com/office/drawing/2014/main" id="{ED659C04-28F3-6F6F-7D8B-0350D99318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7000509">
            <a:off x="5977639" y="5033235"/>
            <a:ext cx="3575538" cy="3575538"/>
          </a:xfrm>
          <a:prstGeom prst="rect">
            <a:avLst/>
          </a:prstGeom>
        </p:spPr>
      </p:pic>
      <p:pic>
        <p:nvPicPr>
          <p:cNvPr id="24" name="Graphic 23" descr="Single gear with solid fill">
            <a:extLst>
              <a:ext uri="{FF2B5EF4-FFF2-40B4-BE49-F238E27FC236}">
                <a16:creationId xmlns:a16="http://schemas.microsoft.com/office/drawing/2014/main" id="{E429B825-37CD-3300-0AA8-5BEFC3DE85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672244">
            <a:off x="8764909" y="6056470"/>
            <a:ext cx="1532206" cy="1532206"/>
          </a:xfrm>
          <a:prstGeom prst="rect">
            <a:avLst/>
          </a:prstGeom>
        </p:spPr>
      </p:pic>
      <p:pic>
        <p:nvPicPr>
          <p:cNvPr id="26" name="!!Leafstand2" descr="A picture containing decorated, dining table&#10;&#10;Description automatically generated">
            <a:extLst>
              <a:ext uri="{FF2B5EF4-FFF2-40B4-BE49-F238E27FC236}">
                <a16:creationId xmlns:a16="http://schemas.microsoft.com/office/drawing/2014/main" id="{0CB27A01-9687-478D-8808-9197C593A058}"/>
              </a:ext>
            </a:extLst>
          </p:cNvPr>
          <p:cNvPicPr>
            <a:picLocks noChangeAspect="1"/>
          </p:cNvPicPr>
          <p:nvPr/>
        </p:nvPicPr>
        <p:blipFill rotWithShape="1">
          <a:blip r:embed="rId8"/>
          <a:srcRect l="22736" t="51748" r="65686" b="10746"/>
          <a:stretch/>
        </p:blipFill>
        <p:spPr>
          <a:xfrm rot="19347444">
            <a:off x="-2900165" y="4975969"/>
            <a:ext cx="2553021" cy="3661725"/>
          </a:xfrm>
          <a:prstGeom prst="rect">
            <a:avLst/>
          </a:prstGeom>
        </p:spPr>
      </p:pic>
      <p:pic>
        <p:nvPicPr>
          <p:cNvPr id="28" name="!!Leafstand1" descr="A picture containing decorated, dining table&#10;&#10;Description automatically generated">
            <a:extLst>
              <a:ext uri="{FF2B5EF4-FFF2-40B4-BE49-F238E27FC236}">
                <a16:creationId xmlns:a16="http://schemas.microsoft.com/office/drawing/2014/main" id="{00F6E075-7B23-9B75-0ABC-3FCC7A859B82}"/>
              </a:ext>
            </a:extLst>
          </p:cNvPr>
          <p:cNvPicPr>
            <a:picLocks noChangeAspect="1"/>
          </p:cNvPicPr>
          <p:nvPr/>
        </p:nvPicPr>
        <p:blipFill rotWithShape="1">
          <a:blip r:embed="rId8"/>
          <a:srcRect l="22736" t="51748" r="65686" b="10746"/>
          <a:stretch/>
        </p:blipFill>
        <p:spPr>
          <a:xfrm rot="2281056">
            <a:off x="12555801" y="4990142"/>
            <a:ext cx="2553021" cy="3661725"/>
          </a:xfrm>
          <a:prstGeom prst="rect">
            <a:avLst/>
          </a:prstGeom>
        </p:spPr>
      </p:pic>
      <p:pic>
        <p:nvPicPr>
          <p:cNvPr id="33" name="Picture 4">
            <a:extLst>
              <a:ext uri="{FF2B5EF4-FFF2-40B4-BE49-F238E27FC236}">
                <a16:creationId xmlns:a16="http://schemas.microsoft.com/office/drawing/2014/main" id="{44AC249B-F309-A3AF-BFD8-A0CFB381452C}"/>
              </a:ext>
            </a:extLst>
          </p:cNvPr>
          <p:cNvPicPr>
            <a:picLocks noChangeAspect="1"/>
          </p:cNvPicPr>
          <p:nvPr/>
        </p:nvPicPr>
        <p:blipFill>
          <a:blip r:embed="rId14"/>
          <a:stretch>
            <a:fillRect/>
          </a:stretch>
        </p:blipFill>
        <p:spPr>
          <a:xfrm>
            <a:off x="-1357457" y="-6859766"/>
            <a:ext cx="13941398" cy="6843796"/>
          </a:xfrm>
          <a:prstGeom prst="rect">
            <a:avLst/>
          </a:prstGeom>
          <a:blipFill dpi="0" rotWithShape="1">
            <a:blip r:embed="rId15">
              <a:alphaModFix amt="51000"/>
            </a:blip>
            <a:srcRect/>
            <a:tile tx="0" ty="0" sx="100000" sy="100000" flip="none" algn="tl"/>
          </a:blipFill>
        </p:spPr>
      </p:pic>
    </p:spTree>
    <p:extLst>
      <p:ext uri="{BB962C8B-B14F-4D97-AF65-F5344CB8AC3E}">
        <p14:creationId xmlns:p14="http://schemas.microsoft.com/office/powerpoint/2010/main" val="368386088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bject, web&#10;&#10;Description automatically generated">
            <a:extLst>
              <a:ext uri="{FF2B5EF4-FFF2-40B4-BE49-F238E27FC236}">
                <a16:creationId xmlns:a16="http://schemas.microsoft.com/office/drawing/2014/main" id="{3FBEDAD9-772A-6780-7729-0B2C5728F8E1}"/>
              </a:ext>
            </a:extLst>
          </p:cNvPr>
          <p:cNvPicPr>
            <a:picLocks noChangeAspect="1"/>
          </p:cNvPicPr>
          <p:nvPr/>
        </p:nvPicPr>
        <p:blipFill>
          <a:blip r:embed="rId2"/>
          <a:stretch>
            <a:fillRect/>
          </a:stretch>
        </p:blipFill>
        <p:spPr>
          <a:xfrm>
            <a:off x="-212697" y="-7206962"/>
            <a:ext cx="12548420" cy="7907224"/>
          </a:xfrm>
          <a:prstGeom prst="rect">
            <a:avLst/>
          </a:prstGeom>
        </p:spPr>
      </p:pic>
      <p:pic>
        <p:nvPicPr>
          <p:cNvPr id="6" name="Picture 20" descr="Graphical user interface, text, application, chat or text message&#10;&#10;Description automatically generated">
            <a:extLst>
              <a:ext uri="{FF2B5EF4-FFF2-40B4-BE49-F238E27FC236}">
                <a16:creationId xmlns:a16="http://schemas.microsoft.com/office/drawing/2014/main" id="{01FD0EAD-79AB-68B2-F6F1-C96743C97FF6}"/>
              </a:ext>
            </a:extLst>
          </p:cNvPr>
          <p:cNvPicPr>
            <a:picLocks noChangeAspect="1"/>
          </p:cNvPicPr>
          <p:nvPr/>
        </p:nvPicPr>
        <p:blipFill>
          <a:blip r:embed="rId3"/>
          <a:stretch>
            <a:fillRect/>
          </a:stretch>
        </p:blipFill>
        <p:spPr>
          <a:xfrm>
            <a:off x="4267553" y="-7379378"/>
            <a:ext cx="4290383" cy="6971885"/>
          </a:xfrm>
          <a:prstGeom prst="rect">
            <a:avLst/>
          </a:prstGeom>
        </p:spPr>
      </p:pic>
      <p:graphicFrame>
        <p:nvGraphicFramePr>
          <p:cNvPr id="7" name="Diagram 6">
            <a:extLst>
              <a:ext uri="{FF2B5EF4-FFF2-40B4-BE49-F238E27FC236}">
                <a16:creationId xmlns:a16="http://schemas.microsoft.com/office/drawing/2014/main" id="{8E3B3EA9-9FE1-236B-112D-D70298C945D3}"/>
              </a:ext>
            </a:extLst>
          </p:cNvPr>
          <p:cNvGraphicFramePr/>
          <p:nvPr>
            <p:extLst>
              <p:ext uri="{D42A27DB-BD31-4B8C-83A1-F6EECF244321}">
                <p14:modId xmlns:p14="http://schemas.microsoft.com/office/powerpoint/2010/main" val="2201046352"/>
              </p:ext>
            </p:extLst>
          </p:nvPr>
        </p:nvGraphicFramePr>
        <p:xfrm>
          <a:off x="12540952" y="2622234"/>
          <a:ext cx="8128000" cy="33654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Setup">
            <a:extLst>
              <a:ext uri="{FF2B5EF4-FFF2-40B4-BE49-F238E27FC236}">
                <a16:creationId xmlns:a16="http://schemas.microsoft.com/office/drawing/2014/main" id="{B635E27D-479B-E593-3470-64997193FE9D}"/>
              </a:ext>
            </a:extLst>
          </p:cNvPr>
          <p:cNvSpPr txBox="1">
            <a:spLocks/>
          </p:cNvSpPr>
          <p:nvPr/>
        </p:nvSpPr>
        <p:spPr>
          <a:xfrm>
            <a:off x="1193356" y="-3737815"/>
            <a:ext cx="5526974" cy="1059914"/>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The Ambassador Setup</a:t>
            </a:r>
          </a:p>
        </p:txBody>
      </p:sp>
      <p:sp>
        <p:nvSpPr>
          <p:cNvPr id="9" name="!!Help">
            <a:extLst>
              <a:ext uri="{FF2B5EF4-FFF2-40B4-BE49-F238E27FC236}">
                <a16:creationId xmlns:a16="http://schemas.microsoft.com/office/drawing/2014/main" id="{92A3C2D1-4CAC-ABD9-B1F7-FA9FABA93DC7}"/>
              </a:ext>
            </a:extLst>
          </p:cNvPr>
          <p:cNvSpPr txBox="1">
            <a:spLocks/>
          </p:cNvSpPr>
          <p:nvPr/>
        </p:nvSpPr>
        <p:spPr>
          <a:xfrm>
            <a:off x="1788379" y="-1201968"/>
            <a:ext cx="8836231" cy="644443"/>
          </a:xfrm>
          <a:prstGeom prst="rect">
            <a:avLst/>
          </a:prstGeom>
          <a:solidFill>
            <a:srgbClr val="F5EFD7"/>
          </a:solidFill>
          <a:ln w="25400">
            <a:solidFill>
              <a:srgbClr val="9D7457"/>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a:latin typeface="Aldhabi" pitchFamily="2" charset="-78"/>
                <a:cs typeface="Aldhabi" pitchFamily="2" charset="-78"/>
              </a:rPr>
              <a:t>They help recruit, they receive commission-based rewards</a:t>
            </a:r>
          </a:p>
        </p:txBody>
      </p:sp>
      <p:cxnSp>
        <p:nvCxnSpPr>
          <p:cNvPr id="10" name="!!Ambassador">
            <a:extLst>
              <a:ext uri="{FF2B5EF4-FFF2-40B4-BE49-F238E27FC236}">
                <a16:creationId xmlns:a16="http://schemas.microsoft.com/office/drawing/2014/main" id="{A55F7057-B2EF-6080-0F11-3D2CFBA9EF6D}"/>
              </a:ext>
            </a:extLst>
          </p:cNvPr>
          <p:cNvCxnSpPr>
            <a:cxnSpLocks/>
          </p:cNvCxnSpPr>
          <p:nvPr/>
        </p:nvCxnSpPr>
        <p:spPr>
          <a:xfrm>
            <a:off x="3960291" y="-555330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11" name="!!Recruit">
            <a:extLst>
              <a:ext uri="{FF2B5EF4-FFF2-40B4-BE49-F238E27FC236}">
                <a16:creationId xmlns:a16="http://schemas.microsoft.com/office/drawing/2014/main" id="{E3ECBA8E-B7F7-9AEA-ABBA-B9EE22DC635F}"/>
              </a:ext>
            </a:extLst>
          </p:cNvPr>
          <p:cNvCxnSpPr>
            <a:cxnSpLocks/>
          </p:cNvCxnSpPr>
          <p:nvPr/>
        </p:nvCxnSpPr>
        <p:spPr>
          <a:xfrm>
            <a:off x="6165212" y="-3694706"/>
            <a:ext cx="16599" cy="253106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6" name="Picture 4">
            <a:extLst>
              <a:ext uri="{FF2B5EF4-FFF2-40B4-BE49-F238E27FC236}">
                <a16:creationId xmlns:a16="http://schemas.microsoft.com/office/drawing/2014/main" id="{CAD291F9-95D9-4AB9-7D09-6BB6DB066207}"/>
              </a:ext>
            </a:extLst>
          </p:cNvPr>
          <p:cNvPicPr>
            <a:picLocks noGrp="1" noChangeAspect="1"/>
          </p:cNvPicPr>
          <p:nvPr>
            <p:ph idx="1"/>
          </p:nvPr>
        </p:nvPicPr>
        <p:blipFill>
          <a:blip r:embed="rId9"/>
          <a:stretch>
            <a:fillRect/>
          </a:stretch>
        </p:blipFill>
        <p:spPr>
          <a:xfrm>
            <a:off x="-1357457" y="1527"/>
            <a:ext cx="13941398" cy="6843796"/>
          </a:xfrm>
        </p:spPr>
      </p:pic>
      <p:pic>
        <p:nvPicPr>
          <p:cNvPr id="17" name="Picture 16" descr="A picture containing decorated, dining table&#10;&#10;Description automatically generated">
            <a:extLst>
              <a:ext uri="{FF2B5EF4-FFF2-40B4-BE49-F238E27FC236}">
                <a16:creationId xmlns:a16="http://schemas.microsoft.com/office/drawing/2014/main" id="{F4176F62-6FD3-8C9A-78A1-31DB24A51252}"/>
              </a:ext>
            </a:extLst>
          </p:cNvPr>
          <p:cNvPicPr>
            <a:picLocks noChangeAspect="1"/>
          </p:cNvPicPr>
          <p:nvPr/>
        </p:nvPicPr>
        <p:blipFill rotWithShape="1">
          <a:blip r:embed="rId10"/>
          <a:srcRect l="4613" t="30857" r="87139" b="39457"/>
          <a:stretch/>
        </p:blipFill>
        <p:spPr>
          <a:xfrm>
            <a:off x="-44877" y="6977975"/>
            <a:ext cx="1549419" cy="2468988"/>
          </a:xfrm>
          <a:prstGeom prst="rect">
            <a:avLst/>
          </a:prstGeom>
        </p:spPr>
      </p:pic>
      <p:pic>
        <p:nvPicPr>
          <p:cNvPr id="18" name="!!Stem" descr="A picture containing decorated, dining table&#10;&#10;Description automatically generated">
            <a:extLst>
              <a:ext uri="{FF2B5EF4-FFF2-40B4-BE49-F238E27FC236}">
                <a16:creationId xmlns:a16="http://schemas.microsoft.com/office/drawing/2014/main" id="{34D919AF-AE34-6AB8-E975-16BB0EAA24B9}"/>
              </a:ext>
            </a:extLst>
          </p:cNvPr>
          <p:cNvPicPr>
            <a:picLocks noChangeAspect="1"/>
          </p:cNvPicPr>
          <p:nvPr/>
        </p:nvPicPr>
        <p:blipFill rotWithShape="1">
          <a:blip r:embed="rId10"/>
          <a:srcRect l="4613" t="30857" r="87139" b="39457"/>
          <a:stretch/>
        </p:blipFill>
        <p:spPr>
          <a:xfrm>
            <a:off x="10615897" y="6977494"/>
            <a:ext cx="1549419" cy="2468988"/>
          </a:xfrm>
          <a:prstGeom prst="rect">
            <a:avLst/>
          </a:prstGeom>
        </p:spPr>
      </p:pic>
    </p:spTree>
    <p:extLst>
      <p:ext uri="{BB962C8B-B14F-4D97-AF65-F5344CB8AC3E}">
        <p14:creationId xmlns:p14="http://schemas.microsoft.com/office/powerpoint/2010/main" val="2717561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Leafstand2" descr="A picture containing decorated, dining table&#10;&#10;Description automatically generated">
            <a:extLst>
              <a:ext uri="{FF2B5EF4-FFF2-40B4-BE49-F238E27FC236}">
                <a16:creationId xmlns:a16="http://schemas.microsoft.com/office/drawing/2014/main" id="{AB69C9F6-D2B1-E538-00A1-7553254227B5}"/>
              </a:ext>
            </a:extLst>
          </p:cNvPr>
          <p:cNvPicPr>
            <a:picLocks noChangeAspect="1"/>
          </p:cNvPicPr>
          <p:nvPr/>
        </p:nvPicPr>
        <p:blipFill rotWithShape="1">
          <a:blip r:embed="rId3"/>
          <a:srcRect l="22736" t="51748" r="65686" b="10746"/>
          <a:stretch/>
        </p:blipFill>
        <p:spPr>
          <a:xfrm>
            <a:off x="194727" y="3141784"/>
            <a:ext cx="2553021" cy="3661725"/>
          </a:xfrm>
          <a:prstGeom prst="rect">
            <a:avLst/>
          </a:prstGeom>
        </p:spPr>
      </p:pic>
      <p:pic>
        <p:nvPicPr>
          <p:cNvPr id="51" name="Picture 50" descr="A picture containing outdoor object, web&#10;&#10;Description automatically generated">
            <a:extLst>
              <a:ext uri="{FF2B5EF4-FFF2-40B4-BE49-F238E27FC236}">
                <a16:creationId xmlns:a16="http://schemas.microsoft.com/office/drawing/2014/main" id="{E02DAB7F-0F5C-7766-0D9A-6DE9B918D419}"/>
              </a:ext>
            </a:extLst>
          </p:cNvPr>
          <p:cNvPicPr>
            <a:picLocks noChangeAspect="1"/>
          </p:cNvPicPr>
          <p:nvPr/>
        </p:nvPicPr>
        <p:blipFill>
          <a:blip r:embed="rId4"/>
          <a:stretch>
            <a:fillRect/>
          </a:stretch>
        </p:blipFill>
        <p:spPr>
          <a:xfrm>
            <a:off x="-108998" y="-6001"/>
            <a:ext cx="12548420" cy="7907224"/>
          </a:xfrm>
          <a:prstGeom prst="rect">
            <a:avLst/>
          </a:prstGeom>
        </p:spPr>
      </p:pic>
      <p:pic>
        <p:nvPicPr>
          <p:cNvPr id="4" name="Graphic 3" descr="Single gear with solid fill">
            <a:extLst>
              <a:ext uri="{FF2B5EF4-FFF2-40B4-BE49-F238E27FC236}">
                <a16:creationId xmlns:a16="http://schemas.microsoft.com/office/drawing/2014/main" id="{1B57C496-4C06-4B4E-2034-B1FCB4EF40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233779">
            <a:off x="1959955" y="6975200"/>
            <a:ext cx="3575538" cy="3575538"/>
          </a:xfrm>
          <a:prstGeom prst="rect">
            <a:avLst/>
          </a:prstGeom>
        </p:spPr>
      </p:pic>
      <p:pic>
        <p:nvPicPr>
          <p:cNvPr id="5" name="Graphic 4" descr="Single gear with solid fill">
            <a:extLst>
              <a:ext uri="{FF2B5EF4-FFF2-40B4-BE49-F238E27FC236}">
                <a16:creationId xmlns:a16="http://schemas.microsoft.com/office/drawing/2014/main" id="{10B3C575-30E6-18FE-51B5-D0FD1167D3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867623">
            <a:off x="4504552" y="8775971"/>
            <a:ext cx="2276621" cy="2276621"/>
          </a:xfrm>
          <a:prstGeom prst="rect">
            <a:avLst/>
          </a:prstGeom>
        </p:spPr>
      </p:pic>
      <p:pic>
        <p:nvPicPr>
          <p:cNvPr id="6" name="Graphic 5" descr="Single gear with solid fill">
            <a:extLst>
              <a:ext uri="{FF2B5EF4-FFF2-40B4-BE49-F238E27FC236}">
                <a16:creationId xmlns:a16="http://schemas.microsoft.com/office/drawing/2014/main" id="{C1862E7F-905E-C04C-24EC-2C5BD081CD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195888">
            <a:off x="5999461" y="8865572"/>
            <a:ext cx="3575538" cy="3575538"/>
          </a:xfrm>
          <a:prstGeom prst="rect">
            <a:avLst/>
          </a:prstGeom>
        </p:spPr>
      </p:pic>
      <p:pic>
        <p:nvPicPr>
          <p:cNvPr id="7" name="Graphic 6" descr="Single gear with solid fill">
            <a:extLst>
              <a:ext uri="{FF2B5EF4-FFF2-40B4-BE49-F238E27FC236}">
                <a16:creationId xmlns:a16="http://schemas.microsoft.com/office/drawing/2014/main" id="{B4757D5C-083B-61C4-03AC-E19EBCD69C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867623">
            <a:off x="9063888" y="9989722"/>
            <a:ext cx="1532206" cy="1532206"/>
          </a:xfrm>
          <a:prstGeom prst="rect">
            <a:avLst/>
          </a:prstGeom>
        </p:spPr>
      </p:pic>
      <p:pic>
        <p:nvPicPr>
          <p:cNvPr id="12" name="!!Leafstand1" descr="A picture containing decorated, dining table&#10;&#10;Description automatically generated">
            <a:extLst>
              <a:ext uri="{FF2B5EF4-FFF2-40B4-BE49-F238E27FC236}">
                <a16:creationId xmlns:a16="http://schemas.microsoft.com/office/drawing/2014/main" id="{F537EDB2-AE44-D03A-0B6D-3948BB33FD02}"/>
              </a:ext>
            </a:extLst>
          </p:cNvPr>
          <p:cNvPicPr>
            <a:picLocks noChangeAspect="1"/>
          </p:cNvPicPr>
          <p:nvPr/>
        </p:nvPicPr>
        <p:blipFill rotWithShape="1">
          <a:blip r:embed="rId3"/>
          <a:srcRect l="51527" t="7197" r="38928" b="48303"/>
          <a:stretch/>
        </p:blipFill>
        <p:spPr>
          <a:xfrm rot="19318943">
            <a:off x="-1884129" y="5880875"/>
            <a:ext cx="1305082" cy="2694001"/>
          </a:xfrm>
          <a:prstGeom prst="rect">
            <a:avLst/>
          </a:prstGeom>
        </p:spPr>
      </p:pic>
      <p:pic>
        <p:nvPicPr>
          <p:cNvPr id="13" name="!!Leafstand2" descr="A picture containing decorated, dining table&#10;&#10;Description automatically generated">
            <a:extLst>
              <a:ext uri="{FF2B5EF4-FFF2-40B4-BE49-F238E27FC236}">
                <a16:creationId xmlns:a16="http://schemas.microsoft.com/office/drawing/2014/main" id="{02427DD6-8690-3641-E5E3-CEDCD2B30D90}"/>
              </a:ext>
            </a:extLst>
          </p:cNvPr>
          <p:cNvPicPr>
            <a:picLocks noChangeAspect="1"/>
          </p:cNvPicPr>
          <p:nvPr/>
        </p:nvPicPr>
        <p:blipFill rotWithShape="1">
          <a:blip r:embed="rId3"/>
          <a:srcRect l="51527" t="7197" r="38928" b="48303"/>
          <a:stretch/>
        </p:blipFill>
        <p:spPr>
          <a:xfrm rot="2743005">
            <a:off x="12706554" y="5825412"/>
            <a:ext cx="1305082" cy="2694001"/>
          </a:xfrm>
          <a:prstGeom prst="rect">
            <a:avLst/>
          </a:prstGeom>
        </p:spPr>
      </p:pic>
      <p:graphicFrame>
        <p:nvGraphicFramePr>
          <p:cNvPr id="20" name="Diagram 19">
            <a:extLst>
              <a:ext uri="{FF2B5EF4-FFF2-40B4-BE49-F238E27FC236}">
                <a16:creationId xmlns:a16="http://schemas.microsoft.com/office/drawing/2014/main" id="{BF751717-C151-F377-261B-6225C79F1B7D}"/>
              </a:ext>
            </a:extLst>
          </p:cNvPr>
          <p:cNvGraphicFramePr/>
          <p:nvPr>
            <p:extLst>
              <p:ext uri="{D42A27DB-BD31-4B8C-83A1-F6EECF244321}">
                <p14:modId xmlns:p14="http://schemas.microsoft.com/office/powerpoint/2010/main" val="866160031"/>
              </p:ext>
            </p:extLst>
          </p:nvPr>
        </p:nvGraphicFramePr>
        <p:xfrm>
          <a:off x="12540952" y="2622234"/>
          <a:ext cx="8128000" cy="33654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7" name="!!Ambassadort">
            <a:extLst>
              <a:ext uri="{FF2B5EF4-FFF2-40B4-BE49-F238E27FC236}">
                <a16:creationId xmlns:a16="http://schemas.microsoft.com/office/drawing/2014/main" id="{FF0999B3-3BA5-1390-CB23-FEE0FDDD66A5}"/>
              </a:ext>
            </a:extLst>
          </p:cNvPr>
          <p:cNvSpPr txBox="1">
            <a:spLocks/>
          </p:cNvSpPr>
          <p:nvPr/>
        </p:nvSpPr>
        <p:spPr>
          <a:xfrm>
            <a:off x="838200" y="-1691489"/>
            <a:ext cx="6524860" cy="1325563"/>
          </a:xfrm>
          <a:prstGeom prst="rect">
            <a:avLst/>
          </a:prstGeom>
          <a:solidFill>
            <a:srgbClr val="F5EFD7"/>
          </a:solidFill>
          <a:ln w="25400">
            <a:solidFill>
              <a:srgbClr val="A88A66"/>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latin typeface="Aldhabi" pitchFamily="2" charset="-78"/>
                <a:cs typeface="Aldhabi" pitchFamily="2" charset="-78"/>
              </a:rPr>
              <a:t>Ambassador’s Models</a:t>
            </a:r>
          </a:p>
        </p:txBody>
      </p:sp>
      <p:cxnSp>
        <p:nvCxnSpPr>
          <p:cNvPr id="38" name="!!Models">
            <a:extLst>
              <a:ext uri="{FF2B5EF4-FFF2-40B4-BE49-F238E27FC236}">
                <a16:creationId xmlns:a16="http://schemas.microsoft.com/office/drawing/2014/main" id="{5CCEF714-EB6A-B76E-4F95-7A66C4F5F742}"/>
              </a:ext>
            </a:extLst>
          </p:cNvPr>
          <p:cNvCxnSpPr>
            <a:cxnSpLocks/>
          </p:cNvCxnSpPr>
          <p:nvPr/>
        </p:nvCxnSpPr>
        <p:spPr>
          <a:xfrm>
            <a:off x="4100630" y="-3506976"/>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0" name="Picture 20" descr="Graphical user interface, text, application, chat or text message&#10;&#10;Description automatically generated">
            <a:extLst>
              <a:ext uri="{FF2B5EF4-FFF2-40B4-BE49-F238E27FC236}">
                <a16:creationId xmlns:a16="http://schemas.microsoft.com/office/drawing/2014/main" id="{32C41C3D-BC24-3AA5-23D2-8440774C0DBE}"/>
              </a:ext>
            </a:extLst>
          </p:cNvPr>
          <p:cNvPicPr>
            <a:picLocks noChangeAspect="1"/>
          </p:cNvPicPr>
          <p:nvPr/>
        </p:nvPicPr>
        <p:blipFill>
          <a:blip r:embed="rId14"/>
          <a:stretch>
            <a:fillRect/>
          </a:stretch>
        </p:blipFill>
        <p:spPr>
          <a:xfrm>
            <a:off x="4267553" y="-68004"/>
            <a:ext cx="4290383" cy="6971885"/>
          </a:xfrm>
          <a:prstGeom prst="rect">
            <a:avLst/>
          </a:prstGeom>
        </p:spPr>
      </p:pic>
      <p:grpSp>
        <p:nvGrpSpPr>
          <p:cNvPr id="21" name="Group 20">
            <a:extLst>
              <a:ext uri="{FF2B5EF4-FFF2-40B4-BE49-F238E27FC236}">
                <a16:creationId xmlns:a16="http://schemas.microsoft.com/office/drawing/2014/main" id="{EF5525C8-1B94-B8DF-40FE-5D6F8932CEF4}"/>
              </a:ext>
            </a:extLst>
          </p:cNvPr>
          <p:cNvGrpSpPr/>
          <p:nvPr/>
        </p:nvGrpSpPr>
        <p:grpSpPr>
          <a:xfrm>
            <a:off x="-7532186" y="2135496"/>
            <a:ext cx="3291503" cy="3845174"/>
            <a:chOff x="853440" y="2270761"/>
            <a:chExt cx="3291503" cy="4222114"/>
          </a:xfrm>
        </p:grpSpPr>
        <p:grpSp>
          <p:nvGrpSpPr>
            <p:cNvPr id="39" name="Group 38">
              <a:extLst>
                <a:ext uri="{FF2B5EF4-FFF2-40B4-BE49-F238E27FC236}">
                  <a16:creationId xmlns:a16="http://schemas.microsoft.com/office/drawing/2014/main" id="{054E6673-0F7D-32D9-697E-4F818CABB374}"/>
                </a:ext>
              </a:extLst>
            </p:cNvPr>
            <p:cNvGrpSpPr/>
            <p:nvPr/>
          </p:nvGrpSpPr>
          <p:grpSpPr>
            <a:xfrm>
              <a:off x="853440" y="2270761"/>
              <a:ext cx="3291503" cy="4222114"/>
              <a:chOff x="1386840" y="2270760"/>
              <a:chExt cx="4434840" cy="4222114"/>
            </a:xfrm>
          </p:grpSpPr>
          <p:sp>
            <p:nvSpPr>
              <p:cNvPr id="41" name="Rectangle 40">
                <a:extLst>
                  <a:ext uri="{FF2B5EF4-FFF2-40B4-BE49-F238E27FC236}">
                    <a16:creationId xmlns:a16="http://schemas.microsoft.com/office/drawing/2014/main" id="{762224D3-B8F8-6CC7-0A7C-4E98E1DE0B2F}"/>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err="1">
                    <a:latin typeface="Aldhabi"/>
                    <a:cs typeface="Aldhabi"/>
                  </a:rPr>
                  <a:t>RedBull</a:t>
                </a:r>
                <a:endParaRPr lang="en-US" sz="5400" err="1">
                  <a:latin typeface="Aldhabi" pitchFamily="2" charset="-78"/>
                  <a:cs typeface="Aldhabi" pitchFamily="2" charset="-78"/>
                </a:endParaRPr>
              </a:p>
            </p:txBody>
          </p:sp>
          <p:sp>
            <p:nvSpPr>
              <p:cNvPr id="42" name="Rectangle 41">
                <a:extLst>
                  <a:ext uri="{FF2B5EF4-FFF2-40B4-BE49-F238E27FC236}">
                    <a16:creationId xmlns:a16="http://schemas.microsoft.com/office/drawing/2014/main" id="{6D5879FE-BF34-09DF-4112-7D90516B4E32}"/>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0F28E2E9-4FCA-0B63-EDAB-B43AB8BC6932}"/>
                </a:ext>
              </a:extLst>
            </p:cNvPr>
            <p:cNvSpPr txBox="1"/>
            <p:nvPr/>
          </p:nvSpPr>
          <p:spPr>
            <a:xfrm>
              <a:off x="853440" y="3063240"/>
              <a:ext cx="3263789" cy="1317997"/>
            </a:xfrm>
            <a:prstGeom prst="rect">
              <a:avLst/>
            </a:prstGeom>
            <a:noFill/>
          </p:spPr>
          <p:txBody>
            <a:bodyPr wrap="square" lIns="91440" tIns="45720" rIns="91440" bIns="45720" rtlCol="0" anchor="t">
              <a:spAutoFit/>
            </a:bodyPr>
            <a:lstStyle/>
            <a:p>
              <a:r>
                <a:rPr lang="en-US" sz="3600">
                  <a:latin typeface="Aldhabi"/>
                  <a:cs typeface="Aldhabi"/>
                </a:rPr>
                <a:t>Increase of 2B cans sold in 2020 </a:t>
              </a:r>
            </a:p>
          </p:txBody>
        </p:sp>
      </p:grpSp>
      <p:grpSp>
        <p:nvGrpSpPr>
          <p:cNvPr id="43" name="Group 42">
            <a:extLst>
              <a:ext uri="{FF2B5EF4-FFF2-40B4-BE49-F238E27FC236}">
                <a16:creationId xmlns:a16="http://schemas.microsoft.com/office/drawing/2014/main" id="{42BD6AB3-1B17-0AC3-3CBF-B8E014F06DC0}"/>
              </a:ext>
            </a:extLst>
          </p:cNvPr>
          <p:cNvGrpSpPr/>
          <p:nvPr/>
        </p:nvGrpSpPr>
        <p:grpSpPr>
          <a:xfrm>
            <a:off x="-3897278" y="2122181"/>
            <a:ext cx="3291503" cy="3845174"/>
            <a:chOff x="853440" y="2270761"/>
            <a:chExt cx="3291503" cy="4222114"/>
          </a:xfrm>
        </p:grpSpPr>
        <p:grpSp>
          <p:nvGrpSpPr>
            <p:cNvPr id="44" name="Group 43">
              <a:extLst>
                <a:ext uri="{FF2B5EF4-FFF2-40B4-BE49-F238E27FC236}">
                  <a16:creationId xmlns:a16="http://schemas.microsoft.com/office/drawing/2014/main" id="{B3501B94-E466-1AF5-933B-64C6218AC4BF}"/>
                </a:ext>
              </a:extLst>
            </p:cNvPr>
            <p:cNvGrpSpPr/>
            <p:nvPr/>
          </p:nvGrpSpPr>
          <p:grpSpPr>
            <a:xfrm>
              <a:off x="853440" y="2270761"/>
              <a:ext cx="3291503" cy="4222114"/>
              <a:chOff x="1386840" y="2270760"/>
              <a:chExt cx="4434840" cy="4222114"/>
            </a:xfrm>
          </p:grpSpPr>
          <p:sp>
            <p:nvSpPr>
              <p:cNvPr id="46" name="Rectangle 45">
                <a:extLst>
                  <a:ext uri="{FF2B5EF4-FFF2-40B4-BE49-F238E27FC236}">
                    <a16:creationId xmlns:a16="http://schemas.microsoft.com/office/drawing/2014/main" id="{DA167B53-A343-07D2-B5E3-A3B330E5AE52}"/>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Aldhabi"/>
                    <a:cs typeface="Aldhabi"/>
                  </a:rPr>
                  <a:t>Harley-Davidson</a:t>
                </a:r>
                <a:endParaRPr lang="en-US" sz="5400">
                  <a:latin typeface="Aldhabi" pitchFamily="2" charset="-78"/>
                  <a:cs typeface="Aldhabi" pitchFamily="2" charset="-78"/>
                </a:endParaRPr>
              </a:p>
            </p:txBody>
          </p:sp>
          <p:sp>
            <p:nvSpPr>
              <p:cNvPr id="47" name="Rectangle 46">
                <a:extLst>
                  <a:ext uri="{FF2B5EF4-FFF2-40B4-BE49-F238E27FC236}">
                    <a16:creationId xmlns:a16="http://schemas.microsoft.com/office/drawing/2014/main" id="{B52DC342-E18D-1628-C824-583C4DB68925}"/>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670B4300-5D91-E5AD-2F8B-D1E94FA13C72}"/>
                </a:ext>
              </a:extLst>
            </p:cNvPr>
            <p:cNvSpPr txBox="1"/>
            <p:nvPr/>
          </p:nvSpPr>
          <p:spPr>
            <a:xfrm>
              <a:off x="853440" y="3063240"/>
              <a:ext cx="3263789" cy="1317997"/>
            </a:xfrm>
            <a:prstGeom prst="rect">
              <a:avLst/>
            </a:prstGeom>
            <a:noFill/>
          </p:spPr>
          <p:txBody>
            <a:bodyPr wrap="square" rtlCol="0">
              <a:spAutoFit/>
            </a:bodyPr>
            <a:lstStyle/>
            <a:p>
              <a:r>
                <a:rPr lang="en-US" sz="3600">
                  <a:latin typeface="Aldhabi" pitchFamily="2" charset="-78"/>
                  <a:cs typeface="Aldhabi" pitchFamily="2" charset="-78"/>
                </a:rPr>
                <a:t>Boasting 325,000 ambassadors with perks</a:t>
              </a:r>
            </a:p>
          </p:txBody>
        </p:sp>
      </p:grpSp>
      <p:pic>
        <p:nvPicPr>
          <p:cNvPr id="48" name="Picture 14" descr="Logo&#10;&#10;Description automatically generated">
            <a:extLst>
              <a:ext uri="{FF2B5EF4-FFF2-40B4-BE49-F238E27FC236}">
                <a16:creationId xmlns:a16="http://schemas.microsoft.com/office/drawing/2014/main" id="{ABC40FB4-9F29-648E-48A0-3581801D1A77}"/>
              </a:ext>
            </a:extLst>
          </p:cNvPr>
          <p:cNvPicPr>
            <a:picLocks noChangeAspect="1"/>
          </p:cNvPicPr>
          <p:nvPr/>
        </p:nvPicPr>
        <p:blipFill>
          <a:blip r:embed="rId15"/>
          <a:stretch>
            <a:fillRect/>
          </a:stretch>
        </p:blipFill>
        <p:spPr>
          <a:xfrm>
            <a:off x="-7015477" y="4213881"/>
            <a:ext cx="2133600" cy="1197610"/>
          </a:xfrm>
          <a:prstGeom prst="rect">
            <a:avLst/>
          </a:prstGeom>
        </p:spPr>
      </p:pic>
      <p:pic>
        <p:nvPicPr>
          <p:cNvPr id="49" name="Picture 15" descr="Logo, company name&#10;&#10;Description automatically generated">
            <a:extLst>
              <a:ext uri="{FF2B5EF4-FFF2-40B4-BE49-F238E27FC236}">
                <a16:creationId xmlns:a16="http://schemas.microsoft.com/office/drawing/2014/main" id="{F49E5411-23CC-63D6-4102-D688DF7F0174}"/>
              </a:ext>
            </a:extLst>
          </p:cNvPr>
          <p:cNvPicPr>
            <a:picLocks noChangeAspect="1"/>
          </p:cNvPicPr>
          <p:nvPr/>
        </p:nvPicPr>
        <p:blipFill>
          <a:blip r:embed="rId16"/>
          <a:stretch>
            <a:fillRect/>
          </a:stretch>
        </p:blipFill>
        <p:spPr>
          <a:xfrm>
            <a:off x="-3448941" y="3965557"/>
            <a:ext cx="2367113" cy="1852266"/>
          </a:xfrm>
          <a:prstGeom prst="rect">
            <a:avLst/>
          </a:prstGeom>
        </p:spPr>
      </p:pic>
      <p:pic>
        <p:nvPicPr>
          <p:cNvPr id="50" name="Picture 49" descr="Logo, company name&#10;&#10;Description automatically generated">
            <a:extLst>
              <a:ext uri="{FF2B5EF4-FFF2-40B4-BE49-F238E27FC236}">
                <a16:creationId xmlns:a16="http://schemas.microsoft.com/office/drawing/2014/main" id="{F6345894-1C87-E048-5C0F-8AE2489E46A9}"/>
              </a:ext>
            </a:extLst>
          </p:cNvPr>
          <p:cNvPicPr>
            <a:picLocks noChangeAspect="1"/>
          </p:cNvPicPr>
          <p:nvPr/>
        </p:nvPicPr>
        <p:blipFill>
          <a:blip r:embed="rId17"/>
          <a:stretch>
            <a:fillRect/>
          </a:stretch>
        </p:blipFill>
        <p:spPr>
          <a:xfrm>
            <a:off x="-10314165" y="4191161"/>
            <a:ext cx="1422400" cy="1422400"/>
          </a:xfrm>
          <a:prstGeom prst="rect">
            <a:avLst/>
          </a:prstGeom>
        </p:spPr>
      </p:pic>
      <p:pic>
        <p:nvPicPr>
          <p:cNvPr id="55" name="!!Leafstand1" descr="A picture containing decorated, dining table&#10;&#10;Description automatically generated">
            <a:extLst>
              <a:ext uri="{FF2B5EF4-FFF2-40B4-BE49-F238E27FC236}">
                <a16:creationId xmlns:a16="http://schemas.microsoft.com/office/drawing/2014/main" id="{13119865-8148-7D86-E5F4-32225E393D9F}"/>
              </a:ext>
            </a:extLst>
          </p:cNvPr>
          <p:cNvPicPr>
            <a:picLocks noChangeAspect="1"/>
          </p:cNvPicPr>
          <p:nvPr/>
        </p:nvPicPr>
        <p:blipFill rotWithShape="1">
          <a:blip r:embed="rId3"/>
          <a:srcRect l="22736" t="51748" r="65686" b="10746"/>
          <a:stretch/>
        </p:blipFill>
        <p:spPr>
          <a:xfrm>
            <a:off x="9612295" y="3175768"/>
            <a:ext cx="2553021" cy="3661725"/>
          </a:xfrm>
          <a:prstGeom prst="rect">
            <a:avLst/>
          </a:prstGeom>
        </p:spPr>
      </p:pic>
      <p:pic>
        <p:nvPicPr>
          <p:cNvPr id="56" name="Picture 4">
            <a:extLst>
              <a:ext uri="{FF2B5EF4-FFF2-40B4-BE49-F238E27FC236}">
                <a16:creationId xmlns:a16="http://schemas.microsoft.com/office/drawing/2014/main" id="{7EE469F7-E09C-CE07-673A-DF6185394555}"/>
              </a:ext>
            </a:extLst>
          </p:cNvPr>
          <p:cNvPicPr>
            <a:picLocks noChangeAspect="1"/>
          </p:cNvPicPr>
          <p:nvPr/>
        </p:nvPicPr>
        <p:blipFill>
          <a:blip r:embed="rId18"/>
          <a:stretch>
            <a:fillRect/>
          </a:stretch>
        </p:blipFill>
        <p:spPr>
          <a:xfrm>
            <a:off x="-1357457" y="-6859766"/>
            <a:ext cx="13941398" cy="6843796"/>
          </a:xfrm>
          <a:prstGeom prst="rect">
            <a:avLst/>
          </a:prstGeom>
          <a:blipFill dpi="0" rotWithShape="1">
            <a:blip r:embed="rId19">
              <a:alphaModFix amt="51000"/>
            </a:blip>
            <a:srcRect/>
            <a:tile tx="0" ty="0" sx="100000" sy="100000" flip="none" algn="tl"/>
          </a:blipFill>
        </p:spPr>
      </p:pic>
      <p:grpSp>
        <p:nvGrpSpPr>
          <p:cNvPr id="57" name="Group 56">
            <a:extLst>
              <a:ext uri="{FF2B5EF4-FFF2-40B4-BE49-F238E27FC236}">
                <a16:creationId xmlns:a16="http://schemas.microsoft.com/office/drawing/2014/main" id="{7220323E-8510-6315-5EA0-3638E20B08D4}"/>
              </a:ext>
            </a:extLst>
          </p:cNvPr>
          <p:cNvGrpSpPr/>
          <p:nvPr/>
        </p:nvGrpSpPr>
        <p:grpSpPr>
          <a:xfrm>
            <a:off x="-11248717" y="2135496"/>
            <a:ext cx="3291503" cy="3845174"/>
            <a:chOff x="853440" y="2270761"/>
            <a:chExt cx="3291503" cy="4222114"/>
          </a:xfrm>
        </p:grpSpPr>
        <p:grpSp>
          <p:nvGrpSpPr>
            <p:cNvPr id="58" name="Group 57">
              <a:extLst>
                <a:ext uri="{FF2B5EF4-FFF2-40B4-BE49-F238E27FC236}">
                  <a16:creationId xmlns:a16="http://schemas.microsoft.com/office/drawing/2014/main" id="{34FF974B-337D-FB56-1E4A-148BA442DB52}"/>
                </a:ext>
              </a:extLst>
            </p:cNvPr>
            <p:cNvGrpSpPr/>
            <p:nvPr/>
          </p:nvGrpSpPr>
          <p:grpSpPr>
            <a:xfrm>
              <a:off x="853440" y="2270761"/>
              <a:ext cx="3291503" cy="4222114"/>
              <a:chOff x="1386840" y="2270760"/>
              <a:chExt cx="4434840" cy="4222114"/>
            </a:xfrm>
          </p:grpSpPr>
          <p:sp>
            <p:nvSpPr>
              <p:cNvPr id="60" name="Rectangle 59">
                <a:extLst>
                  <a:ext uri="{FF2B5EF4-FFF2-40B4-BE49-F238E27FC236}">
                    <a16:creationId xmlns:a16="http://schemas.microsoft.com/office/drawing/2014/main" id="{69BC373F-4CFC-1810-20F0-5C5C0393052F}"/>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latin typeface="Aldhabi" pitchFamily="2" charset="-78"/>
                    <a:cs typeface="Aldhabi" pitchFamily="2" charset="-78"/>
                  </a:rPr>
                  <a:t>Lululemon</a:t>
                </a:r>
              </a:p>
            </p:txBody>
          </p:sp>
          <p:sp>
            <p:nvSpPr>
              <p:cNvPr id="61" name="Rectangle 60">
                <a:extLst>
                  <a:ext uri="{FF2B5EF4-FFF2-40B4-BE49-F238E27FC236}">
                    <a16:creationId xmlns:a16="http://schemas.microsoft.com/office/drawing/2014/main" id="{A9D7B353-1457-7666-547C-07320921D5F2}"/>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a:extLst>
                <a:ext uri="{FF2B5EF4-FFF2-40B4-BE49-F238E27FC236}">
                  <a16:creationId xmlns:a16="http://schemas.microsoft.com/office/drawing/2014/main" id="{478D22EC-D049-B5B0-4363-AD1AC9BA3445}"/>
                </a:ext>
              </a:extLst>
            </p:cNvPr>
            <p:cNvSpPr txBox="1"/>
            <p:nvPr/>
          </p:nvSpPr>
          <p:spPr>
            <a:xfrm>
              <a:off x="853440" y="3063240"/>
              <a:ext cx="3263789" cy="1317997"/>
            </a:xfrm>
            <a:prstGeom prst="rect">
              <a:avLst/>
            </a:prstGeom>
            <a:noFill/>
          </p:spPr>
          <p:txBody>
            <a:bodyPr wrap="square" lIns="91440" tIns="45720" rIns="91440" bIns="45720" rtlCol="0" anchor="t">
              <a:spAutoFit/>
            </a:bodyPr>
            <a:lstStyle/>
            <a:p>
              <a:r>
                <a:rPr lang="en-US" sz="3600">
                  <a:latin typeface="Aldhabi"/>
                  <a:cs typeface="Aldhabi"/>
                </a:rPr>
                <a:t>Revenue soared to $2.64B in 2017, 500M increase</a:t>
              </a:r>
            </a:p>
          </p:txBody>
        </p:sp>
      </p:grpSp>
    </p:spTree>
    <p:extLst>
      <p:ext uri="{BB962C8B-B14F-4D97-AF65-F5344CB8AC3E}">
        <p14:creationId xmlns:p14="http://schemas.microsoft.com/office/powerpoint/2010/main" val="355428597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mbassadort">
            <a:extLst>
              <a:ext uri="{FF2B5EF4-FFF2-40B4-BE49-F238E27FC236}">
                <a16:creationId xmlns:a16="http://schemas.microsoft.com/office/drawing/2014/main" id="{642EC900-C108-F272-C7D8-ECE3134B5B6F}"/>
              </a:ext>
            </a:extLst>
          </p:cNvPr>
          <p:cNvSpPr>
            <a:spLocks noGrp="1"/>
          </p:cNvSpPr>
          <p:nvPr>
            <p:ph type="title"/>
          </p:nvPr>
        </p:nvSpPr>
        <p:spPr>
          <a:xfrm>
            <a:off x="838199" y="365125"/>
            <a:ext cx="6898697" cy="1325563"/>
          </a:xfrm>
          <a:solidFill>
            <a:srgbClr val="F5EFD7"/>
          </a:solidFill>
          <a:ln w="25400">
            <a:solidFill>
              <a:srgbClr val="A88A66"/>
            </a:solidFill>
          </a:ln>
        </p:spPr>
        <p:txBody>
          <a:bodyPr>
            <a:noAutofit/>
          </a:bodyPr>
          <a:lstStyle/>
          <a:p>
            <a:r>
              <a:rPr lang="en-US" sz="8000" b="1">
                <a:latin typeface="Aldhabi" pitchFamily="2" charset="-78"/>
                <a:cs typeface="Aldhabi" pitchFamily="2" charset="-78"/>
              </a:rPr>
              <a:t>Ambassadors’ Successes</a:t>
            </a:r>
          </a:p>
        </p:txBody>
      </p:sp>
      <p:cxnSp>
        <p:nvCxnSpPr>
          <p:cNvPr id="5" name="!!Models">
            <a:extLst>
              <a:ext uri="{FF2B5EF4-FFF2-40B4-BE49-F238E27FC236}">
                <a16:creationId xmlns:a16="http://schemas.microsoft.com/office/drawing/2014/main" id="{CCDAA708-49AA-BADD-7FB6-A7822E81DF1C}"/>
              </a:ext>
            </a:extLst>
          </p:cNvPr>
          <p:cNvCxnSpPr>
            <a:cxnSpLocks/>
          </p:cNvCxnSpPr>
          <p:nvPr/>
        </p:nvCxnSpPr>
        <p:spPr>
          <a:xfrm>
            <a:off x="4100630" y="-145036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FA292F3-37C2-C835-C9AE-15C2A5C09CEA}"/>
              </a:ext>
            </a:extLst>
          </p:cNvPr>
          <p:cNvGrpSpPr/>
          <p:nvPr/>
        </p:nvGrpSpPr>
        <p:grpSpPr>
          <a:xfrm>
            <a:off x="838200" y="2135496"/>
            <a:ext cx="3291503" cy="3845174"/>
            <a:chOff x="853440" y="2270761"/>
            <a:chExt cx="3291503" cy="4222114"/>
          </a:xfrm>
        </p:grpSpPr>
        <p:grpSp>
          <p:nvGrpSpPr>
            <p:cNvPr id="9" name="Group 8">
              <a:extLst>
                <a:ext uri="{FF2B5EF4-FFF2-40B4-BE49-F238E27FC236}">
                  <a16:creationId xmlns:a16="http://schemas.microsoft.com/office/drawing/2014/main" id="{E16600C2-98B1-BC30-883D-1C28679ACAEF}"/>
                </a:ext>
              </a:extLst>
            </p:cNvPr>
            <p:cNvGrpSpPr/>
            <p:nvPr/>
          </p:nvGrpSpPr>
          <p:grpSpPr>
            <a:xfrm>
              <a:off x="853440" y="2270761"/>
              <a:ext cx="3291503" cy="4222114"/>
              <a:chOff x="1386840" y="2270760"/>
              <a:chExt cx="4434840" cy="4222114"/>
            </a:xfrm>
          </p:grpSpPr>
          <p:sp>
            <p:nvSpPr>
              <p:cNvPr id="7" name="Rectangle 6">
                <a:extLst>
                  <a:ext uri="{FF2B5EF4-FFF2-40B4-BE49-F238E27FC236}">
                    <a16:creationId xmlns:a16="http://schemas.microsoft.com/office/drawing/2014/main" id="{13A55DF8-299B-DF64-70FD-638A766B454D}"/>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latin typeface="Aldhabi" pitchFamily="2" charset="-78"/>
                    <a:cs typeface="Aldhabi" pitchFamily="2" charset="-78"/>
                  </a:rPr>
                  <a:t>Lululemon</a:t>
                </a:r>
              </a:p>
            </p:txBody>
          </p:sp>
          <p:sp>
            <p:nvSpPr>
              <p:cNvPr id="8" name="Rectangle 7">
                <a:extLst>
                  <a:ext uri="{FF2B5EF4-FFF2-40B4-BE49-F238E27FC236}">
                    <a16:creationId xmlns:a16="http://schemas.microsoft.com/office/drawing/2014/main" id="{82C7DE23-6FDE-24F7-872A-906F7D4C6146}"/>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0ACA858-25E5-167E-0E18-35916901ABE5}"/>
                </a:ext>
              </a:extLst>
            </p:cNvPr>
            <p:cNvSpPr txBox="1"/>
            <p:nvPr/>
          </p:nvSpPr>
          <p:spPr>
            <a:xfrm>
              <a:off x="853440" y="3063240"/>
              <a:ext cx="3263789" cy="1317997"/>
            </a:xfrm>
            <a:prstGeom prst="rect">
              <a:avLst/>
            </a:prstGeom>
            <a:noFill/>
          </p:spPr>
          <p:txBody>
            <a:bodyPr wrap="square" lIns="91440" tIns="45720" rIns="91440" bIns="45720" rtlCol="0" anchor="t">
              <a:spAutoFit/>
            </a:bodyPr>
            <a:lstStyle/>
            <a:p>
              <a:r>
                <a:rPr lang="en-US" sz="3600">
                  <a:latin typeface="Aldhabi"/>
                  <a:cs typeface="Aldhabi"/>
                </a:rPr>
                <a:t>Revenue soared to $2.64B in 2017, 500M increase</a:t>
              </a:r>
            </a:p>
          </p:txBody>
        </p:sp>
      </p:grpSp>
      <p:grpSp>
        <p:nvGrpSpPr>
          <p:cNvPr id="31" name="Group 30">
            <a:extLst>
              <a:ext uri="{FF2B5EF4-FFF2-40B4-BE49-F238E27FC236}">
                <a16:creationId xmlns:a16="http://schemas.microsoft.com/office/drawing/2014/main" id="{0BA464A8-7993-16EB-24C8-8E9F74620EDC}"/>
              </a:ext>
            </a:extLst>
          </p:cNvPr>
          <p:cNvGrpSpPr/>
          <p:nvPr/>
        </p:nvGrpSpPr>
        <p:grpSpPr>
          <a:xfrm>
            <a:off x="4473108" y="2135496"/>
            <a:ext cx="3291503" cy="3845174"/>
            <a:chOff x="853440" y="2270761"/>
            <a:chExt cx="3291503" cy="4222114"/>
          </a:xfrm>
        </p:grpSpPr>
        <p:grpSp>
          <p:nvGrpSpPr>
            <p:cNvPr id="32" name="Group 31">
              <a:extLst>
                <a:ext uri="{FF2B5EF4-FFF2-40B4-BE49-F238E27FC236}">
                  <a16:creationId xmlns:a16="http://schemas.microsoft.com/office/drawing/2014/main" id="{5D33F4D0-2812-B89D-AA2A-A7529C01C824}"/>
                </a:ext>
              </a:extLst>
            </p:cNvPr>
            <p:cNvGrpSpPr/>
            <p:nvPr/>
          </p:nvGrpSpPr>
          <p:grpSpPr>
            <a:xfrm>
              <a:off x="853440" y="2270761"/>
              <a:ext cx="3291503" cy="4222114"/>
              <a:chOff x="1386840" y="2270760"/>
              <a:chExt cx="4434840" cy="4222114"/>
            </a:xfrm>
          </p:grpSpPr>
          <p:sp>
            <p:nvSpPr>
              <p:cNvPr id="34" name="Rectangle 33">
                <a:extLst>
                  <a:ext uri="{FF2B5EF4-FFF2-40B4-BE49-F238E27FC236}">
                    <a16:creationId xmlns:a16="http://schemas.microsoft.com/office/drawing/2014/main" id="{9F1B4688-D8AD-449C-1A80-09AB12B6A2B8}"/>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err="1">
                    <a:latin typeface="Aldhabi"/>
                    <a:cs typeface="Aldhabi"/>
                  </a:rPr>
                  <a:t>RedBull</a:t>
                </a:r>
                <a:endParaRPr lang="en-US" sz="5400" err="1">
                  <a:latin typeface="Aldhabi" pitchFamily="2" charset="-78"/>
                  <a:cs typeface="Aldhabi" pitchFamily="2" charset="-78"/>
                </a:endParaRPr>
              </a:p>
            </p:txBody>
          </p:sp>
          <p:sp>
            <p:nvSpPr>
              <p:cNvPr id="35" name="Rectangle 34">
                <a:extLst>
                  <a:ext uri="{FF2B5EF4-FFF2-40B4-BE49-F238E27FC236}">
                    <a16:creationId xmlns:a16="http://schemas.microsoft.com/office/drawing/2014/main" id="{1EA8933F-7BA8-4F38-4BF6-32D432B726FE}"/>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E52A4E2B-4D22-530D-6B08-6DBBFD8A1130}"/>
                </a:ext>
              </a:extLst>
            </p:cNvPr>
            <p:cNvSpPr txBox="1"/>
            <p:nvPr/>
          </p:nvSpPr>
          <p:spPr>
            <a:xfrm>
              <a:off x="853440" y="3063240"/>
              <a:ext cx="3263789" cy="1317997"/>
            </a:xfrm>
            <a:prstGeom prst="rect">
              <a:avLst/>
            </a:prstGeom>
            <a:noFill/>
          </p:spPr>
          <p:txBody>
            <a:bodyPr wrap="square" lIns="91440" tIns="45720" rIns="91440" bIns="45720" rtlCol="0" anchor="t">
              <a:spAutoFit/>
            </a:bodyPr>
            <a:lstStyle/>
            <a:p>
              <a:r>
                <a:rPr lang="en-US" sz="3600">
                  <a:latin typeface="Aldhabi"/>
                  <a:cs typeface="Aldhabi"/>
                </a:rPr>
                <a:t>Increase of 2B cans sold in 2020 </a:t>
              </a:r>
            </a:p>
          </p:txBody>
        </p:sp>
      </p:grpSp>
      <p:grpSp>
        <p:nvGrpSpPr>
          <p:cNvPr id="36" name="Group 35">
            <a:extLst>
              <a:ext uri="{FF2B5EF4-FFF2-40B4-BE49-F238E27FC236}">
                <a16:creationId xmlns:a16="http://schemas.microsoft.com/office/drawing/2014/main" id="{4A3909E2-2664-1F26-09EE-4653D547C335}"/>
              </a:ext>
            </a:extLst>
          </p:cNvPr>
          <p:cNvGrpSpPr/>
          <p:nvPr/>
        </p:nvGrpSpPr>
        <p:grpSpPr>
          <a:xfrm>
            <a:off x="8108016" y="2122181"/>
            <a:ext cx="3291503" cy="3845174"/>
            <a:chOff x="853440" y="2270761"/>
            <a:chExt cx="3291503" cy="4222114"/>
          </a:xfrm>
        </p:grpSpPr>
        <p:grpSp>
          <p:nvGrpSpPr>
            <p:cNvPr id="37" name="Group 36">
              <a:extLst>
                <a:ext uri="{FF2B5EF4-FFF2-40B4-BE49-F238E27FC236}">
                  <a16:creationId xmlns:a16="http://schemas.microsoft.com/office/drawing/2014/main" id="{5B7142A8-7308-C198-F3F5-08A02EFA8B23}"/>
                </a:ext>
              </a:extLst>
            </p:cNvPr>
            <p:cNvGrpSpPr/>
            <p:nvPr/>
          </p:nvGrpSpPr>
          <p:grpSpPr>
            <a:xfrm>
              <a:off x="853440" y="2270761"/>
              <a:ext cx="3291503" cy="4222114"/>
              <a:chOff x="1386840" y="2270760"/>
              <a:chExt cx="4434840" cy="4222114"/>
            </a:xfrm>
          </p:grpSpPr>
          <p:sp>
            <p:nvSpPr>
              <p:cNvPr id="39" name="Rectangle 38">
                <a:extLst>
                  <a:ext uri="{FF2B5EF4-FFF2-40B4-BE49-F238E27FC236}">
                    <a16:creationId xmlns:a16="http://schemas.microsoft.com/office/drawing/2014/main" id="{ABCED965-0ED2-C2EE-528B-6C1CB4617E2D}"/>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Aldhabi"/>
                    <a:cs typeface="Aldhabi"/>
                  </a:rPr>
                  <a:t>Harley-Davidson</a:t>
                </a:r>
                <a:endParaRPr lang="en-US" sz="5400">
                  <a:latin typeface="Aldhabi" pitchFamily="2" charset="-78"/>
                  <a:cs typeface="Aldhabi" pitchFamily="2" charset="-78"/>
                </a:endParaRPr>
              </a:p>
            </p:txBody>
          </p:sp>
          <p:sp>
            <p:nvSpPr>
              <p:cNvPr id="40" name="Rectangle 39">
                <a:extLst>
                  <a:ext uri="{FF2B5EF4-FFF2-40B4-BE49-F238E27FC236}">
                    <a16:creationId xmlns:a16="http://schemas.microsoft.com/office/drawing/2014/main" id="{56F832D8-C067-720C-7BE6-C426141EA625}"/>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9FD1391A-388D-F8FD-213F-8BFB55E3EA19}"/>
                </a:ext>
              </a:extLst>
            </p:cNvPr>
            <p:cNvSpPr txBox="1"/>
            <p:nvPr/>
          </p:nvSpPr>
          <p:spPr>
            <a:xfrm>
              <a:off x="853440" y="3063240"/>
              <a:ext cx="3263789" cy="1317997"/>
            </a:xfrm>
            <a:prstGeom prst="rect">
              <a:avLst/>
            </a:prstGeom>
            <a:noFill/>
          </p:spPr>
          <p:txBody>
            <a:bodyPr wrap="square" rtlCol="0">
              <a:spAutoFit/>
            </a:bodyPr>
            <a:lstStyle/>
            <a:p>
              <a:r>
                <a:rPr lang="en-US" sz="3600">
                  <a:latin typeface="Aldhabi" pitchFamily="2" charset="-78"/>
                  <a:cs typeface="Aldhabi" pitchFamily="2" charset="-78"/>
                </a:rPr>
                <a:t>Boasting 325,000 ambassadors with perks</a:t>
              </a:r>
            </a:p>
          </p:txBody>
        </p:sp>
      </p:grpSp>
      <p:pic>
        <p:nvPicPr>
          <p:cNvPr id="41" name="Graphic 40" descr="Single gear with solid fill">
            <a:extLst>
              <a:ext uri="{FF2B5EF4-FFF2-40B4-BE49-F238E27FC236}">
                <a16:creationId xmlns:a16="http://schemas.microsoft.com/office/drawing/2014/main" id="{6637C0E1-F2BE-45C2-924D-003A6AA5F5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473327">
            <a:off x="1959954" y="4965638"/>
            <a:ext cx="3575538" cy="3575538"/>
          </a:xfrm>
          <a:prstGeom prst="rect">
            <a:avLst/>
          </a:prstGeom>
        </p:spPr>
      </p:pic>
      <p:pic>
        <p:nvPicPr>
          <p:cNvPr id="42" name="Graphic 41" descr="Single gear with solid fill">
            <a:extLst>
              <a:ext uri="{FF2B5EF4-FFF2-40B4-BE49-F238E27FC236}">
                <a16:creationId xmlns:a16="http://schemas.microsoft.com/office/drawing/2014/main" id="{7A608AD4-9DEE-9064-9CD6-DC8E0C98F5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107171">
            <a:off x="4614936" y="5684262"/>
            <a:ext cx="2276621" cy="2276621"/>
          </a:xfrm>
          <a:prstGeom prst="rect">
            <a:avLst/>
          </a:prstGeom>
        </p:spPr>
      </p:pic>
      <p:pic>
        <p:nvPicPr>
          <p:cNvPr id="43" name="Graphic 42" descr="Single gear with solid fill">
            <a:extLst>
              <a:ext uri="{FF2B5EF4-FFF2-40B4-BE49-F238E27FC236}">
                <a16:creationId xmlns:a16="http://schemas.microsoft.com/office/drawing/2014/main" id="{E0EA2386-1016-DEAB-0B35-E3B5B7A2A2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435436">
            <a:off x="5977639" y="5033235"/>
            <a:ext cx="3575538" cy="3575538"/>
          </a:xfrm>
          <a:prstGeom prst="rect">
            <a:avLst/>
          </a:prstGeom>
        </p:spPr>
      </p:pic>
      <p:pic>
        <p:nvPicPr>
          <p:cNvPr id="44" name="Graphic 43" descr="Single gear with solid fill">
            <a:extLst>
              <a:ext uri="{FF2B5EF4-FFF2-40B4-BE49-F238E27FC236}">
                <a16:creationId xmlns:a16="http://schemas.microsoft.com/office/drawing/2014/main" id="{42777A79-5A05-01C1-744A-B086BA672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107171">
            <a:off x="8764909" y="6056470"/>
            <a:ext cx="1532206" cy="1532206"/>
          </a:xfrm>
          <a:prstGeom prst="rect">
            <a:avLst/>
          </a:prstGeom>
        </p:spPr>
      </p:pic>
      <p:pic>
        <p:nvPicPr>
          <p:cNvPr id="2" name="!!Leafstand1" descr="A picture containing decorated, dining table&#10;&#10;Description automatically generated">
            <a:extLst>
              <a:ext uri="{FF2B5EF4-FFF2-40B4-BE49-F238E27FC236}">
                <a16:creationId xmlns:a16="http://schemas.microsoft.com/office/drawing/2014/main" id="{BBA752E5-D622-0DC0-2537-B741E3B967D2}"/>
              </a:ext>
            </a:extLst>
          </p:cNvPr>
          <p:cNvPicPr>
            <a:picLocks noChangeAspect="1"/>
          </p:cNvPicPr>
          <p:nvPr/>
        </p:nvPicPr>
        <p:blipFill rotWithShape="1">
          <a:blip r:embed="rId7"/>
          <a:srcRect l="51527" t="7197" r="38928" b="48303"/>
          <a:stretch/>
        </p:blipFill>
        <p:spPr>
          <a:xfrm>
            <a:off x="1" y="4177552"/>
            <a:ext cx="1305082" cy="2694001"/>
          </a:xfrm>
          <a:prstGeom prst="rect">
            <a:avLst/>
          </a:prstGeom>
        </p:spPr>
      </p:pic>
      <p:pic>
        <p:nvPicPr>
          <p:cNvPr id="6" name="!!Leafstand2" descr="A picture containing decorated, dining table&#10;&#10;Description automatically generated">
            <a:extLst>
              <a:ext uri="{FF2B5EF4-FFF2-40B4-BE49-F238E27FC236}">
                <a16:creationId xmlns:a16="http://schemas.microsoft.com/office/drawing/2014/main" id="{FB442F05-EBBD-00B6-B27A-21AEFBEAAEF1}"/>
              </a:ext>
            </a:extLst>
          </p:cNvPr>
          <p:cNvPicPr>
            <a:picLocks noChangeAspect="1"/>
          </p:cNvPicPr>
          <p:nvPr/>
        </p:nvPicPr>
        <p:blipFill rotWithShape="1">
          <a:blip r:embed="rId7"/>
          <a:srcRect l="51527" t="7197" r="38928" b="48303"/>
          <a:stretch/>
        </p:blipFill>
        <p:spPr>
          <a:xfrm>
            <a:off x="10945649" y="4194876"/>
            <a:ext cx="1305082" cy="2694001"/>
          </a:xfrm>
          <a:prstGeom prst="rect">
            <a:avLst/>
          </a:prstGeom>
        </p:spPr>
      </p:pic>
      <p:sp>
        <p:nvSpPr>
          <p:cNvPr id="10" name="TextBox 9">
            <a:extLst>
              <a:ext uri="{FF2B5EF4-FFF2-40B4-BE49-F238E27FC236}">
                <a16:creationId xmlns:a16="http://schemas.microsoft.com/office/drawing/2014/main" id="{C9A949D2-4CCC-31F2-B88F-B1D506651405}"/>
              </a:ext>
            </a:extLst>
          </p:cNvPr>
          <p:cNvSpPr txBox="1"/>
          <p:nvPr/>
        </p:nvSpPr>
        <p:spPr>
          <a:xfrm>
            <a:off x="1599287" y="-1794435"/>
            <a:ext cx="2873821" cy="1107996"/>
          </a:xfrm>
          <a:prstGeom prst="rect">
            <a:avLst/>
          </a:prstGeom>
          <a:solidFill>
            <a:srgbClr val="F5EFD7"/>
          </a:solidFill>
          <a:ln w="25400">
            <a:solidFill>
              <a:srgbClr val="9D7457"/>
            </a:solidFill>
          </a:ln>
        </p:spPr>
        <p:txBody>
          <a:bodyPr wrap="square" rtlCol="0">
            <a:spAutoFit/>
          </a:bodyPr>
          <a:lstStyle/>
          <a:p>
            <a:pPr algn="ctr"/>
            <a:r>
              <a:rPr lang="en-US" sz="6600" b="1">
                <a:latin typeface="Aldhabi" pitchFamily="2" charset="-78"/>
                <a:cs typeface="Aldhabi" pitchFamily="2" charset="-78"/>
              </a:rPr>
              <a:t>Costs</a:t>
            </a:r>
          </a:p>
        </p:txBody>
      </p:sp>
      <p:cxnSp>
        <p:nvCxnSpPr>
          <p:cNvPr id="13" name="!!Costs">
            <a:extLst>
              <a:ext uri="{FF2B5EF4-FFF2-40B4-BE49-F238E27FC236}">
                <a16:creationId xmlns:a16="http://schemas.microsoft.com/office/drawing/2014/main" id="{1417E542-21CA-2397-B6E5-A3EFAE4287AA}"/>
              </a:ext>
            </a:extLst>
          </p:cNvPr>
          <p:cNvCxnSpPr>
            <a:cxnSpLocks/>
          </p:cNvCxnSpPr>
          <p:nvPr/>
        </p:nvCxnSpPr>
        <p:spPr>
          <a:xfrm>
            <a:off x="3113529" y="-3259429"/>
            <a:ext cx="0" cy="1464994"/>
          </a:xfrm>
          <a:prstGeom prst="line">
            <a:avLst/>
          </a:prstGeom>
          <a:ln w="34925">
            <a:solidFill>
              <a:srgbClr val="A88A66"/>
            </a:solidFill>
          </a:ln>
        </p:spPr>
        <p:style>
          <a:lnRef idx="1">
            <a:schemeClr val="accent1"/>
          </a:lnRef>
          <a:fillRef idx="0">
            <a:schemeClr val="accent1"/>
          </a:fillRef>
          <a:effectRef idx="0">
            <a:schemeClr val="accent1"/>
          </a:effectRef>
          <a:fontRef idx="minor">
            <a:schemeClr val="tx1"/>
          </a:fontRef>
        </p:style>
      </p:cxnSp>
      <p:pic>
        <p:nvPicPr>
          <p:cNvPr id="14" name="Picture 14" descr="Logo&#10;&#10;Description automatically generated">
            <a:extLst>
              <a:ext uri="{FF2B5EF4-FFF2-40B4-BE49-F238E27FC236}">
                <a16:creationId xmlns:a16="http://schemas.microsoft.com/office/drawing/2014/main" id="{0A92BBF8-46A6-A7C4-F4EC-0BB4BF0B8084}"/>
              </a:ext>
            </a:extLst>
          </p:cNvPr>
          <p:cNvPicPr>
            <a:picLocks noChangeAspect="1"/>
          </p:cNvPicPr>
          <p:nvPr/>
        </p:nvPicPr>
        <p:blipFill>
          <a:blip r:embed="rId8"/>
          <a:stretch>
            <a:fillRect/>
          </a:stretch>
        </p:blipFill>
        <p:spPr>
          <a:xfrm>
            <a:off x="4989817" y="4213881"/>
            <a:ext cx="2133600" cy="1197610"/>
          </a:xfrm>
          <a:prstGeom prst="rect">
            <a:avLst/>
          </a:prstGeom>
        </p:spPr>
      </p:pic>
      <p:pic>
        <p:nvPicPr>
          <p:cNvPr id="15" name="Picture 15" descr="Logo, company name&#10;&#10;Description automatically generated">
            <a:extLst>
              <a:ext uri="{FF2B5EF4-FFF2-40B4-BE49-F238E27FC236}">
                <a16:creationId xmlns:a16="http://schemas.microsoft.com/office/drawing/2014/main" id="{765F1205-BF0F-C8CE-31D8-46B57D73200D}"/>
              </a:ext>
            </a:extLst>
          </p:cNvPr>
          <p:cNvPicPr>
            <a:picLocks noChangeAspect="1"/>
          </p:cNvPicPr>
          <p:nvPr/>
        </p:nvPicPr>
        <p:blipFill>
          <a:blip r:embed="rId9"/>
          <a:stretch>
            <a:fillRect/>
          </a:stretch>
        </p:blipFill>
        <p:spPr>
          <a:xfrm>
            <a:off x="8556353" y="3965557"/>
            <a:ext cx="2367113" cy="1852266"/>
          </a:xfrm>
          <a:prstGeom prst="rect">
            <a:avLst/>
          </a:prstGeom>
        </p:spPr>
      </p:pic>
      <p:pic>
        <p:nvPicPr>
          <p:cNvPr id="17" name="Picture 16" descr="Logo, company name&#10;&#10;Description automatically generated">
            <a:extLst>
              <a:ext uri="{FF2B5EF4-FFF2-40B4-BE49-F238E27FC236}">
                <a16:creationId xmlns:a16="http://schemas.microsoft.com/office/drawing/2014/main" id="{9AFAE2CB-E42D-2914-6280-2FE293173D5F}"/>
              </a:ext>
            </a:extLst>
          </p:cNvPr>
          <p:cNvPicPr>
            <a:picLocks noChangeAspect="1"/>
          </p:cNvPicPr>
          <p:nvPr/>
        </p:nvPicPr>
        <p:blipFill>
          <a:blip r:embed="rId10"/>
          <a:stretch>
            <a:fillRect/>
          </a:stretch>
        </p:blipFill>
        <p:spPr>
          <a:xfrm>
            <a:off x="1691129" y="4216991"/>
            <a:ext cx="1422400" cy="1422400"/>
          </a:xfrm>
          <a:prstGeom prst="rect">
            <a:avLst/>
          </a:prstGeom>
        </p:spPr>
      </p:pic>
      <p:pic>
        <p:nvPicPr>
          <p:cNvPr id="53" name="Picture 52" descr="Diagram&#10;&#10;Description automatically generated">
            <a:extLst>
              <a:ext uri="{FF2B5EF4-FFF2-40B4-BE49-F238E27FC236}">
                <a16:creationId xmlns:a16="http://schemas.microsoft.com/office/drawing/2014/main" id="{81C75AB7-922E-C22B-9065-B86C13677067}"/>
              </a:ext>
            </a:extLst>
          </p:cNvPr>
          <p:cNvPicPr>
            <a:picLocks noChangeAspect="1"/>
          </p:cNvPicPr>
          <p:nvPr/>
        </p:nvPicPr>
        <p:blipFill rotWithShape="1">
          <a:blip r:embed="rId11"/>
          <a:srcRect l="1540" t="1707" r="1286" b="2500"/>
          <a:stretch/>
        </p:blipFill>
        <p:spPr>
          <a:xfrm>
            <a:off x="971052" y="-4616935"/>
            <a:ext cx="6806066" cy="4162236"/>
          </a:xfrm>
          <a:prstGeom prst="rect">
            <a:avLst/>
          </a:prstGeom>
          <a:ln w="25400">
            <a:solidFill>
              <a:srgbClr val="A88A66"/>
            </a:solidFill>
          </a:ln>
        </p:spPr>
      </p:pic>
      <p:cxnSp>
        <p:nvCxnSpPr>
          <p:cNvPr id="54" name="!!Unlike">
            <a:extLst>
              <a:ext uri="{FF2B5EF4-FFF2-40B4-BE49-F238E27FC236}">
                <a16:creationId xmlns:a16="http://schemas.microsoft.com/office/drawing/2014/main" id="{BB7E66C1-B0D0-6DB7-E0C2-E51EAB79A3CB}"/>
              </a:ext>
            </a:extLst>
          </p:cNvPr>
          <p:cNvCxnSpPr>
            <a:cxnSpLocks/>
          </p:cNvCxnSpPr>
          <p:nvPr/>
        </p:nvCxnSpPr>
        <p:spPr>
          <a:xfrm>
            <a:off x="4330982" y="-643242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D24B1AF-A218-F74E-0FC9-5EF802752AE8}"/>
              </a:ext>
            </a:extLst>
          </p:cNvPr>
          <p:cNvSpPr txBox="1"/>
          <p:nvPr/>
        </p:nvSpPr>
        <p:spPr>
          <a:xfrm>
            <a:off x="8586206" y="-6482474"/>
            <a:ext cx="2961927" cy="2554545"/>
          </a:xfrm>
          <a:prstGeom prst="rect">
            <a:avLst/>
          </a:prstGeom>
          <a:noFill/>
          <a:ln w="25400">
            <a:solidFill>
              <a:srgbClr val="A88A66"/>
            </a:solidFill>
          </a:ln>
        </p:spPr>
        <p:txBody>
          <a:bodyPr wrap="square" rtlCol="0">
            <a:spAutoFit/>
          </a:bodyPr>
          <a:lstStyle/>
          <a:p>
            <a:r>
              <a:rPr lang="en-US" sz="3200" b="1"/>
              <a:t>Perceived value: Omni Cost</a:t>
            </a:r>
          </a:p>
          <a:p>
            <a:endParaRPr lang="en-US" sz="3200" b="1"/>
          </a:p>
          <a:p>
            <a:pPr algn="ctr"/>
            <a:r>
              <a:rPr lang="en-US" sz="3200" b="1"/>
              <a:t>4:1</a:t>
            </a:r>
          </a:p>
          <a:p>
            <a:pPr algn="ctr"/>
            <a:endParaRPr lang="en-US" sz="3200" b="1"/>
          </a:p>
        </p:txBody>
      </p:sp>
      <p:pic>
        <p:nvPicPr>
          <p:cNvPr id="58" name="!!Circle1" descr="A picture containing decorated, dining table&#10;&#10;Description automatically generated">
            <a:extLst>
              <a:ext uri="{FF2B5EF4-FFF2-40B4-BE49-F238E27FC236}">
                <a16:creationId xmlns:a16="http://schemas.microsoft.com/office/drawing/2014/main" id="{7382A64F-FEC2-DA32-4348-4A83C49D863D}"/>
              </a:ext>
            </a:extLst>
          </p:cNvPr>
          <p:cNvPicPr>
            <a:picLocks noChangeAspect="1"/>
          </p:cNvPicPr>
          <p:nvPr/>
        </p:nvPicPr>
        <p:blipFill rotWithShape="1">
          <a:blip r:embed="rId7"/>
          <a:srcRect l="63786" t="58318" r="29516" b="11935"/>
          <a:stretch/>
        </p:blipFill>
        <p:spPr>
          <a:xfrm rot="19494320">
            <a:off x="-1416874" y="5916070"/>
            <a:ext cx="1130800" cy="2223622"/>
          </a:xfrm>
          <a:prstGeom prst="rect">
            <a:avLst/>
          </a:prstGeom>
        </p:spPr>
      </p:pic>
      <p:pic>
        <p:nvPicPr>
          <p:cNvPr id="59" name="!!Circle2" descr="A picture containing decorated, dining table&#10;&#10;Description automatically generated">
            <a:extLst>
              <a:ext uri="{FF2B5EF4-FFF2-40B4-BE49-F238E27FC236}">
                <a16:creationId xmlns:a16="http://schemas.microsoft.com/office/drawing/2014/main" id="{1533B169-9591-0F33-0BBC-43C59B9DA877}"/>
              </a:ext>
            </a:extLst>
          </p:cNvPr>
          <p:cNvPicPr>
            <a:picLocks noChangeAspect="1"/>
          </p:cNvPicPr>
          <p:nvPr/>
        </p:nvPicPr>
        <p:blipFill rotWithShape="1">
          <a:blip r:embed="rId7"/>
          <a:srcRect l="63786" t="58318" r="29516" b="11935"/>
          <a:stretch/>
        </p:blipFill>
        <p:spPr>
          <a:xfrm rot="2323704">
            <a:off x="12361903" y="5935017"/>
            <a:ext cx="1130800" cy="2223622"/>
          </a:xfrm>
          <a:prstGeom prst="rect">
            <a:avLst/>
          </a:prstGeom>
        </p:spPr>
      </p:pic>
      <p:pic>
        <p:nvPicPr>
          <p:cNvPr id="60" name="Picture 20" descr="Graphical user interface, text, application, chat or text message&#10;&#10;Description automatically generated">
            <a:extLst>
              <a:ext uri="{FF2B5EF4-FFF2-40B4-BE49-F238E27FC236}">
                <a16:creationId xmlns:a16="http://schemas.microsoft.com/office/drawing/2014/main" id="{28EB7606-DD00-C841-3474-0EC09BE0B895}"/>
              </a:ext>
            </a:extLst>
          </p:cNvPr>
          <p:cNvPicPr>
            <a:picLocks noChangeAspect="1"/>
          </p:cNvPicPr>
          <p:nvPr/>
        </p:nvPicPr>
        <p:blipFill>
          <a:blip r:embed="rId12"/>
          <a:stretch>
            <a:fillRect/>
          </a:stretch>
        </p:blipFill>
        <p:spPr>
          <a:xfrm>
            <a:off x="12641853" y="-68004"/>
            <a:ext cx="4290383" cy="6971885"/>
          </a:xfrm>
          <a:prstGeom prst="rect">
            <a:avLst/>
          </a:prstGeom>
        </p:spPr>
      </p:pic>
      <p:pic>
        <p:nvPicPr>
          <p:cNvPr id="61" name="!!Leafstand2" descr="A picture containing decorated, dining table&#10;&#10;Description automatically generated">
            <a:extLst>
              <a:ext uri="{FF2B5EF4-FFF2-40B4-BE49-F238E27FC236}">
                <a16:creationId xmlns:a16="http://schemas.microsoft.com/office/drawing/2014/main" id="{F0DBCE32-D9A2-BFD4-613C-53C6AECEBE85}"/>
              </a:ext>
            </a:extLst>
          </p:cNvPr>
          <p:cNvPicPr>
            <a:picLocks noChangeAspect="1"/>
          </p:cNvPicPr>
          <p:nvPr/>
        </p:nvPicPr>
        <p:blipFill rotWithShape="1">
          <a:blip r:embed="rId7"/>
          <a:srcRect l="22736" t="51748" r="65686" b="10746"/>
          <a:stretch/>
        </p:blipFill>
        <p:spPr>
          <a:xfrm>
            <a:off x="194727" y="6987864"/>
            <a:ext cx="2553021" cy="3661725"/>
          </a:xfrm>
          <a:prstGeom prst="rect">
            <a:avLst/>
          </a:prstGeom>
        </p:spPr>
      </p:pic>
      <p:pic>
        <p:nvPicPr>
          <p:cNvPr id="62" name="!!Leafstand1" descr="A picture containing decorated, dining table&#10;&#10;Description automatically generated">
            <a:extLst>
              <a:ext uri="{FF2B5EF4-FFF2-40B4-BE49-F238E27FC236}">
                <a16:creationId xmlns:a16="http://schemas.microsoft.com/office/drawing/2014/main" id="{CD199178-C53A-17EC-59AC-A1D838B6477C}"/>
              </a:ext>
            </a:extLst>
          </p:cNvPr>
          <p:cNvPicPr>
            <a:picLocks noChangeAspect="1"/>
          </p:cNvPicPr>
          <p:nvPr/>
        </p:nvPicPr>
        <p:blipFill rotWithShape="1">
          <a:blip r:embed="rId7"/>
          <a:srcRect l="22736" t="51748" r="65686" b="10746"/>
          <a:stretch/>
        </p:blipFill>
        <p:spPr>
          <a:xfrm>
            <a:off x="9612295" y="7021848"/>
            <a:ext cx="2553021" cy="3661725"/>
          </a:xfrm>
          <a:prstGeom prst="rect">
            <a:avLst/>
          </a:prstGeom>
        </p:spPr>
      </p:pic>
      <p:pic>
        <p:nvPicPr>
          <p:cNvPr id="63" name="Picture 62" descr="A picture containing outdoor object, web&#10;&#10;Description automatically generated">
            <a:extLst>
              <a:ext uri="{FF2B5EF4-FFF2-40B4-BE49-F238E27FC236}">
                <a16:creationId xmlns:a16="http://schemas.microsoft.com/office/drawing/2014/main" id="{0DD1F029-4B72-45E3-DD19-C81F7E0E4A6D}"/>
              </a:ext>
            </a:extLst>
          </p:cNvPr>
          <p:cNvPicPr>
            <a:picLocks noChangeAspect="1"/>
          </p:cNvPicPr>
          <p:nvPr/>
        </p:nvPicPr>
        <p:blipFill>
          <a:blip r:embed="rId13"/>
          <a:stretch>
            <a:fillRect/>
          </a:stretch>
        </p:blipFill>
        <p:spPr>
          <a:xfrm>
            <a:off x="-212697" y="-7206962"/>
            <a:ext cx="12548420" cy="7907224"/>
          </a:xfrm>
          <a:prstGeom prst="rect">
            <a:avLst/>
          </a:prstGeom>
        </p:spPr>
      </p:pic>
    </p:spTree>
    <p:extLst>
      <p:ext uri="{BB962C8B-B14F-4D97-AF65-F5344CB8AC3E}">
        <p14:creationId xmlns:p14="http://schemas.microsoft.com/office/powerpoint/2010/main" val="623540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mbassadort">
            <a:extLst>
              <a:ext uri="{FF2B5EF4-FFF2-40B4-BE49-F238E27FC236}">
                <a16:creationId xmlns:a16="http://schemas.microsoft.com/office/drawing/2014/main" id="{4835B7BC-98D4-A872-BEB2-75DB152DEE6B}"/>
              </a:ext>
            </a:extLst>
          </p:cNvPr>
          <p:cNvSpPr>
            <a:spLocks noGrp="1"/>
          </p:cNvSpPr>
          <p:nvPr>
            <p:ph type="title"/>
          </p:nvPr>
        </p:nvSpPr>
        <p:spPr>
          <a:xfrm>
            <a:off x="838199" y="-1922756"/>
            <a:ext cx="6898697" cy="1325563"/>
          </a:xfrm>
          <a:solidFill>
            <a:srgbClr val="F5EFD7"/>
          </a:solidFill>
          <a:ln w="25400">
            <a:solidFill>
              <a:srgbClr val="A88A66"/>
            </a:solidFill>
          </a:ln>
        </p:spPr>
        <p:txBody>
          <a:bodyPr>
            <a:noAutofit/>
          </a:bodyPr>
          <a:lstStyle/>
          <a:p>
            <a:r>
              <a:rPr lang="en-US" sz="8000" b="1">
                <a:latin typeface="Aldhabi" pitchFamily="2" charset="-78"/>
                <a:cs typeface="Aldhabi" pitchFamily="2" charset="-78"/>
              </a:rPr>
              <a:t>Ambassadors’ Successes</a:t>
            </a:r>
          </a:p>
        </p:txBody>
      </p:sp>
      <p:pic>
        <p:nvPicPr>
          <p:cNvPr id="65" name="!!Circle1" descr="A picture containing decorated, dining table&#10;&#10;Description automatically generated">
            <a:extLst>
              <a:ext uri="{FF2B5EF4-FFF2-40B4-BE49-F238E27FC236}">
                <a16:creationId xmlns:a16="http://schemas.microsoft.com/office/drawing/2014/main" id="{01683AAE-C69B-D2AE-E056-87DEDCC05AE3}"/>
              </a:ext>
            </a:extLst>
          </p:cNvPr>
          <p:cNvPicPr>
            <a:picLocks noChangeAspect="1"/>
          </p:cNvPicPr>
          <p:nvPr/>
        </p:nvPicPr>
        <p:blipFill rotWithShape="1">
          <a:blip r:embed="rId3"/>
          <a:srcRect l="63786" t="58318" r="29516" b="11935"/>
          <a:stretch/>
        </p:blipFill>
        <p:spPr>
          <a:xfrm>
            <a:off x="61660" y="4629623"/>
            <a:ext cx="1130800" cy="2223622"/>
          </a:xfrm>
          <a:prstGeom prst="rect">
            <a:avLst/>
          </a:prstGeom>
        </p:spPr>
      </p:pic>
      <p:pic>
        <p:nvPicPr>
          <p:cNvPr id="67" name="!!Circle2" descr="A picture containing decorated, dining table&#10;&#10;Description automatically generated">
            <a:extLst>
              <a:ext uri="{FF2B5EF4-FFF2-40B4-BE49-F238E27FC236}">
                <a16:creationId xmlns:a16="http://schemas.microsoft.com/office/drawing/2014/main" id="{D42FA228-65BE-529E-A410-30F8BB8BE2B1}"/>
              </a:ext>
            </a:extLst>
          </p:cNvPr>
          <p:cNvPicPr>
            <a:picLocks noChangeAspect="1"/>
          </p:cNvPicPr>
          <p:nvPr/>
        </p:nvPicPr>
        <p:blipFill rotWithShape="1">
          <a:blip r:embed="rId3"/>
          <a:srcRect l="63786" t="58318" r="29516" b="11935"/>
          <a:stretch/>
        </p:blipFill>
        <p:spPr>
          <a:xfrm>
            <a:off x="11060585" y="4701381"/>
            <a:ext cx="1130800" cy="2223622"/>
          </a:xfrm>
          <a:prstGeom prst="rect">
            <a:avLst/>
          </a:prstGeom>
        </p:spPr>
      </p:pic>
      <p:cxnSp>
        <p:nvCxnSpPr>
          <p:cNvPr id="14" name="!!Unlikes">
            <a:extLst>
              <a:ext uri="{FF2B5EF4-FFF2-40B4-BE49-F238E27FC236}">
                <a16:creationId xmlns:a16="http://schemas.microsoft.com/office/drawing/2014/main" id="{FC2B1181-B6F5-6B90-8C13-F9FD929A91C5}"/>
              </a:ext>
            </a:extLst>
          </p:cNvPr>
          <p:cNvCxnSpPr>
            <a:cxnSpLocks/>
          </p:cNvCxnSpPr>
          <p:nvPr/>
        </p:nvCxnSpPr>
        <p:spPr>
          <a:xfrm>
            <a:off x="4330982" y="-902140"/>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372D928-FC40-2641-5B0A-4E1D75EF8F64}"/>
              </a:ext>
            </a:extLst>
          </p:cNvPr>
          <p:cNvSpPr txBox="1"/>
          <p:nvPr/>
        </p:nvSpPr>
        <p:spPr>
          <a:xfrm>
            <a:off x="8367873" y="1717192"/>
            <a:ext cx="2961927" cy="3785652"/>
          </a:xfrm>
          <a:prstGeom prst="rect">
            <a:avLst/>
          </a:prstGeom>
          <a:noFill/>
          <a:ln w="25400">
            <a:solidFill>
              <a:srgbClr val="A88A66"/>
            </a:solidFill>
          </a:ln>
        </p:spPr>
        <p:txBody>
          <a:bodyPr wrap="square" lIns="91440" tIns="45720" rIns="91440" bIns="45720" rtlCol="0" anchor="t">
            <a:spAutoFit/>
          </a:bodyPr>
          <a:lstStyle/>
          <a:p>
            <a:r>
              <a:rPr lang="en-US" sz="4000" b="1">
                <a:latin typeface="Aldhabi"/>
                <a:cs typeface="Aldhabi"/>
              </a:rPr>
              <a:t>Avg. Var. Cost:</a:t>
            </a:r>
          </a:p>
          <a:p>
            <a:r>
              <a:rPr lang="en-US" sz="4000" b="1">
                <a:latin typeface="Aldhabi"/>
                <a:cs typeface="Aldhabi"/>
              </a:rPr>
              <a:t>$248/recruit</a:t>
            </a:r>
          </a:p>
          <a:p>
            <a:endParaRPr lang="en-US" sz="4000" b="1">
              <a:latin typeface="Aldhabi"/>
              <a:cs typeface="Aldhabi"/>
            </a:endParaRPr>
          </a:p>
          <a:p>
            <a:r>
              <a:rPr lang="en-US" sz="4000" b="1">
                <a:latin typeface="Aldhabi"/>
                <a:cs typeface="Aldhabi"/>
              </a:rPr>
              <a:t>Perceived value: Omni Cost</a:t>
            </a:r>
          </a:p>
          <a:p>
            <a:pPr algn="ctr"/>
            <a:r>
              <a:rPr lang="en-US" sz="4000" b="1">
                <a:latin typeface="Aldhabi"/>
                <a:cs typeface="Aldhabi"/>
              </a:rPr>
              <a:t>4:1</a:t>
            </a:r>
          </a:p>
        </p:txBody>
      </p:sp>
      <p:pic>
        <p:nvPicPr>
          <p:cNvPr id="17" name="!!Leafstand1" descr="A picture containing decorated, dining table&#10;&#10;Description automatically generated">
            <a:extLst>
              <a:ext uri="{FF2B5EF4-FFF2-40B4-BE49-F238E27FC236}">
                <a16:creationId xmlns:a16="http://schemas.microsoft.com/office/drawing/2014/main" id="{376843D7-124C-AF7C-FE94-EE3D1896F3B3}"/>
              </a:ext>
            </a:extLst>
          </p:cNvPr>
          <p:cNvPicPr>
            <a:picLocks noChangeAspect="1"/>
          </p:cNvPicPr>
          <p:nvPr/>
        </p:nvPicPr>
        <p:blipFill rotWithShape="1">
          <a:blip r:embed="rId3"/>
          <a:srcRect l="51527" t="7197" r="38928" b="48303"/>
          <a:stretch/>
        </p:blipFill>
        <p:spPr>
          <a:xfrm>
            <a:off x="1" y="6925003"/>
            <a:ext cx="1305082" cy="2694001"/>
          </a:xfrm>
          <a:prstGeom prst="rect">
            <a:avLst/>
          </a:prstGeom>
        </p:spPr>
      </p:pic>
      <p:pic>
        <p:nvPicPr>
          <p:cNvPr id="18" name="!!Leafstand2" descr="A picture containing decorated, dining table&#10;&#10;Description automatically generated">
            <a:extLst>
              <a:ext uri="{FF2B5EF4-FFF2-40B4-BE49-F238E27FC236}">
                <a16:creationId xmlns:a16="http://schemas.microsoft.com/office/drawing/2014/main" id="{1BA4641C-807E-544A-B91D-F8A540B2D174}"/>
              </a:ext>
            </a:extLst>
          </p:cNvPr>
          <p:cNvPicPr>
            <a:picLocks noChangeAspect="1"/>
          </p:cNvPicPr>
          <p:nvPr/>
        </p:nvPicPr>
        <p:blipFill rotWithShape="1">
          <a:blip r:embed="rId3"/>
          <a:srcRect l="51527" t="7197" r="38928" b="48303"/>
          <a:stretch/>
        </p:blipFill>
        <p:spPr>
          <a:xfrm>
            <a:off x="10945649" y="6942327"/>
            <a:ext cx="1305082" cy="2694001"/>
          </a:xfrm>
          <a:prstGeom prst="rect">
            <a:avLst/>
          </a:prstGeom>
        </p:spPr>
      </p:pic>
      <p:grpSp>
        <p:nvGrpSpPr>
          <p:cNvPr id="24" name="Group 23">
            <a:extLst>
              <a:ext uri="{FF2B5EF4-FFF2-40B4-BE49-F238E27FC236}">
                <a16:creationId xmlns:a16="http://schemas.microsoft.com/office/drawing/2014/main" id="{B9A58DF7-4B6D-98FC-419D-FAB7A2F673B7}"/>
              </a:ext>
            </a:extLst>
          </p:cNvPr>
          <p:cNvGrpSpPr/>
          <p:nvPr/>
        </p:nvGrpSpPr>
        <p:grpSpPr>
          <a:xfrm>
            <a:off x="16617374" y="2135496"/>
            <a:ext cx="3291503" cy="3845174"/>
            <a:chOff x="853440" y="2270761"/>
            <a:chExt cx="3291503" cy="4222114"/>
          </a:xfrm>
        </p:grpSpPr>
        <p:grpSp>
          <p:nvGrpSpPr>
            <p:cNvPr id="25" name="Group 24">
              <a:extLst>
                <a:ext uri="{FF2B5EF4-FFF2-40B4-BE49-F238E27FC236}">
                  <a16:creationId xmlns:a16="http://schemas.microsoft.com/office/drawing/2014/main" id="{72600E54-30AD-6B07-F563-6A186CC324A9}"/>
                </a:ext>
              </a:extLst>
            </p:cNvPr>
            <p:cNvGrpSpPr/>
            <p:nvPr/>
          </p:nvGrpSpPr>
          <p:grpSpPr>
            <a:xfrm>
              <a:off x="853440" y="2270761"/>
              <a:ext cx="3291503" cy="4222114"/>
              <a:chOff x="1386840" y="2270760"/>
              <a:chExt cx="4434840" cy="4222114"/>
            </a:xfrm>
          </p:grpSpPr>
          <p:sp>
            <p:nvSpPr>
              <p:cNvPr id="29" name="Rectangle 28">
                <a:extLst>
                  <a:ext uri="{FF2B5EF4-FFF2-40B4-BE49-F238E27FC236}">
                    <a16:creationId xmlns:a16="http://schemas.microsoft.com/office/drawing/2014/main" id="{8AB9D1F7-D7AF-8EE8-07D8-BED1DD80616E}"/>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err="1">
                    <a:latin typeface="Aldhabi"/>
                    <a:cs typeface="Aldhabi"/>
                  </a:rPr>
                  <a:t>RedBull</a:t>
                </a:r>
                <a:endParaRPr lang="en-US" sz="5400" err="1">
                  <a:latin typeface="Aldhabi" pitchFamily="2" charset="-78"/>
                  <a:cs typeface="Aldhabi" pitchFamily="2" charset="-78"/>
                </a:endParaRPr>
              </a:p>
            </p:txBody>
          </p:sp>
          <p:sp>
            <p:nvSpPr>
              <p:cNvPr id="30" name="Rectangle 29">
                <a:extLst>
                  <a:ext uri="{FF2B5EF4-FFF2-40B4-BE49-F238E27FC236}">
                    <a16:creationId xmlns:a16="http://schemas.microsoft.com/office/drawing/2014/main" id="{C7F98C48-F2AB-09DC-5756-097A0273FB39}"/>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536214D3-75F5-FB35-BFC0-3EF633A8D3F4}"/>
                </a:ext>
              </a:extLst>
            </p:cNvPr>
            <p:cNvSpPr txBox="1"/>
            <p:nvPr/>
          </p:nvSpPr>
          <p:spPr>
            <a:xfrm>
              <a:off x="853440" y="3063240"/>
              <a:ext cx="3263789" cy="1317997"/>
            </a:xfrm>
            <a:prstGeom prst="rect">
              <a:avLst/>
            </a:prstGeom>
            <a:noFill/>
          </p:spPr>
          <p:txBody>
            <a:bodyPr wrap="square" lIns="91440" tIns="45720" rIns="91440" bIns="45720" rtlCol="0" anchor="t">
              <a:spAutoFit/>
            </a:bodyPr>
            <a:lstStyle/>
            <a:p>
              <a:r>
                <a:rPr lang="en-US" sz="3600">
                  <a:latin typeface="Aldhabi"/>
                  <a:cs typeface="Aldhabi"/>
                </a:rPr>
                <a:t>Increase of 2B cans sold in 2020 </a:t>
              </a:r>
            </a:p>
          </p:txBody>
        </p:sp>
      </p:grpSp>
      <p:grpSp>
        <p:nvGrpSpPr>
          <p:cNvPr id="31" name="Group 30">
            <a:extLst>
              <a:ext uri="{FF2B5EF4-FFF2-40B4-BE49-F238E27FC236}">
                <a16:creationId xmlns:a16="http://schemas.microsoft.com/office/drawing/2014/main" id="{6BCC199C-0CF8-4F8B-86A9-BC2C4B725B38}"/>
              </a:ext>
            </a:extLst>
          </p:cNvPr>
          <p:cNvGrpSpPr/>
          <p:nvPr/>
        </p:nvGrpSpPr>
        <p:grpSpPr>
          <a:xfrm>
            <a:off x="20252282" y="2122181"/>
            <a:ext cx="3291503" cy="3845174"/>
            <a:chOff x="853440" y="2270761"/>
            <a:chExt cx="3291503" cy="4222114"/>
          </a:xfrm>
        </p:grpSpPr>
        <p:grpSp>
          <p:nvGrpSpPr>
            <p:cNvPr id="32" name="Group 31">
              <a:extLst>
                <a:ext uri="{FF2B5EF4-FFF2-40B4-BE49-F238E27FC236}">
                  <a16:creationId xmlns:a16="http://schemas.microsoft.com/office/drawing/2014/main" id="{EA94337E-87C4-B69E-E9ED-68D88A7CC117}"/>
                </a:ext>
              </a:extLst>
            </p:cNvPr>
            <p:cNvGrpSpPr/>
            <p:nvPr/>
          </p:nvGrpSpPr>
          <p:grpSpPr>
            <a:xfrm>
              <a:off x="853440" y="2270761"/>
              <a:ext cx="3291503" cy="4222114"/>
              <a:chOff x="1386840" y="2270760"/>
              <a:chExt cx="4434840" cy="4222114"/>
            </a:xfrm>
          </p:grpSpPr>
          <p:sp>
            <p:nvSpPr>
              <p:cNvPr id="34" name="Rectangle 33">
                <a:extLst>
                  <a:ext uri="{FF2B5EF4-FFF2-40B4-BE49-F238E27FC236}">
                    <a16:creationId xmlns:a16="http://schemas.microsoft.com/office/drawing/2014/main" id="{D7456C86-F9F4-DC8C-F31F-382E4C0A765F}"/>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Aldhabi"/>
                    <a:cs typeface="Aldhabi"/>
                  </a:rPr>
                  <a:t>Harley-Davidson</a:t>
                </a:r>
                <a:endParaRPr lang="en-US" sz="5400">
                  <a:latin typeface="Aldhabi" pitchFamily="2" charset="-78"/>
                  <a:cs typeface="Aldhabi" pitchFamily="2" charset="-78"/>
                </a:endParaRPr>
              </a:p>
            </p:txBody>
          </p:sp>
          <p:sp>
            <p:nvSpPr>
              <p:cNvPr id="35" name="Rectangle 34">
                <a:extLst>
                  <a:ext uri="{FF2B5EF4-FFF2-40B4-BE49-F238E27FC236}">
                    <a16:creationId xmlns:a16="http://schemas.microsoft.com/office/drawing/2014/main" id="{49D5A486-6845-462D-5E7E-1F9CE874BE58}"/>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4802C892-85D2-9B5B-D2D8-A7C6BEC7AE0A}"/>
                </a:ext>
              </a:extLst>
            </p:cNvPr>
            <p:cNvSpPr txBox="1"/>
            <p:nvPr/>
          </p:nvSpPr>
          <p:spPr>
            <a:xfrm>
              <a:off x="853440" y="3063240"/>
              <a:ext cx="3263789" cy="1317997"/>
            </a:xfrm>
            <a:prstGeom prst="rect">
              <a:avLst/>
            </a:prstGeom>
            <a:noFill/>
          </p:spPr>
          <p:txBody>
            <a:bodyPr wrap="square" rtlCol="0">
              <a:spAutoFit/>
            </a:bodyPr>
            <a:lstStyle/>
            <a:p>
              <a:r>
                <a:rPr lang="en-US" sz="3600">
                  <a:latin typeface="Aldhabi" pitchFamily="2" charset="-78"/>
                  <a:cs typeface="Aldhabi" pitchFamily="2" charset="-78"/>
                </a:rPr>
                <a:t>Boasting 325,000 ambassadors with perks</a:t>
              </a:r>
            </a:p>
          </p:txBody>
        </p:sp>
      </p:grpSp>
      <p:pic>
        <p:nvPicPr>
          <p:cNvPr id="36" name="Picture 14" descr="Logo&#10;&#10;Description automatically generated">
            <a:extLst>
              <a:ext uri="{FF2B5EF4-FFF2-40B4-BE49-F238E27FC236}">
                <a16:creationId xmlns:a16="http://schemas.microsoft.com/office/drawing/2014/main" id="{32F95A50-361D-F774-AE59-FCD1376823A7}"/>
              </a:ext>
            </a:extLst>
          </p:cNvPr>
          <p:cNvPicPr>
            <a:picLocks noChangeAspect="1"/>
          </p:cNvPicPr>
          <p:nvPr/>
        </p:nvPicPr>
        <p:blipFill>
          <a:blip r:embed="rId4"/>
          <a:stretch>
            <a:fillRect/>
          </a:stretch>
        </p:blipFill>
        <p:spPr>
          <a:xfrm>
            <a:off x="17134083" y="4213881"/>
            <a:ext cx="2133600" cy="1197610"/>
          </a:xfrm>
          <a:prstGeom prst="rect">
            <a:avLst/>
          </a:prstGeom>
        </p:spPr>
      </p:pic>
      <p:pic>
        <p:nvPicPr>
          <p:cNvPr id="37" name="Picture 15" descr="Logo, company name&#10;&#10;Description automatically generated">
            <a:extLst>
              <a:ext uri="{FF2B5EF4-FFF2-40B4-BE49-F238E27FC236}">
                <a16:creationId xmlns:a16="http://schemas.microsoft.com/office/drawing/2014/main" id="{9010ED15-2614-37ED-0223-0FB264F855CB}"/>
              </a:ext>
            </a:extLst>
          </p:cNvPr>
          <p:cNvPicPr>
            <a:picLocks noChangeAspect="1"/>
          </p:cNvPicPr>
          <p:nvPr/>
        </p:nvPicPr>
        <p:blipFill>
          <a:blip r:embed="rId5"/>
          <a:stretch>
            <a:fillRect/>
          </a:stretch>
        </p:blipFill>
        <p:spPr>
          <a:xfrm>
            <a:off x="20700619" y="3965557"/>
            <a:ext cx="2367113" cy="1852266"/>
          </a:xfrm>
          <a:prstGeom prst="rect">
            <a:avLst/>
          </a:prstGeom>
        </p:spPr>
      </p:pic>
      <p:pic>
        <p:nvPicPr>
          <p:cNvPr id="38" name="Picture 37" descr="Logo, company name&#10;&#10;Description automatically generated">
            <a:extLst>
              <a:ext uri="{FF2B5EF4-FFF2-40B4-BE49-F238E27FC236}">
                <a16:creationId xmlns:a16="http://schemas.microsoft.com/office/drawing/2014/main" id="{E854766E-6E92-DC53-2FEC-8A5A27CBCA6E}"/>
              </a:ext>
            </a:extLst>
          </p:cNvPr>
          <p:cNvPicPr>
            <a:picLocks noChangeAspect="1"/>
          </p:cNvPicPr>
          <p:nvPr/>
        </p:nvPicPr>
        <p:blipFill>
          <a:blip r:embed="rId6"/>
          <a:stretch>
            <a:fillRect/>
          </a:stretch>
        </p:blipFill>
        <p:spPr>
          <a:xfrm>
            <a:off x="13835395" y="4191161"/>
            <a:ext cx="1422400" cy="1422400"/>
          </a:xfrm>
          <a:prstGeom prst="rect">
            <a:avLst/>
          </a:prstGeom>
        </p:spPr>
      </p:pic>
      <p:cxnSp>
        <p:nvCxnSpPr>
          <p:cNvPr id="57" name="!!Models">
            <a:extLst>
              <a:ext uri="{FF2B5EF4-FFF2-40B4-BE49-F238E27FC236}">
                <a16:creationId xmlns:a16="http://schemas.microsoft.com/office/drawing/2014/main" id="{0F2EE23A-E1CE-31FF-1814-4752942B3530}"/>
              </a:ext>
            </a:extLst>
          </p:cNvPr>
          <p:cNvCxnSpPr>
            <a:cxnSpLocks/>
          </p:cNvCxnSpPr>
          <p:nvPr/>
        </p:nvCxnSpPr>
        <p:spPr>
          <a:xfrm>
            <a:off x="4100630" y="-3738243"/>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3" name="Picture 2" descr="Diagram&#10;&#10;Description automatically generated">
            <a:extLst>
              <a:ext uri="{FF2B5EF4-FFF2-40B4-BE49-F238E27FC236}">
                <a16:creationId xmlns:a16="http://schemas.microsoft.com/office/drawing/2014/main" id="{0DE4B336-1657-0DF4-57A7-86E672837BD6}"/>
              </a:ext>
            </a:extLst>
          </p:cNvPr>
          <p:cNvPicPr>
            <a:picLocks noChangeAspect="1"/>
          </p:cNvPicPr>
          <p:nvPr/>
        </p:nvPicPr>
        <p:blipFill rotWithShape="1">
          <a:blip r:embed="rId7"/>
          <a:srcRect l="1540" t="1707" r="1286" b="2500"/>
          <a:stretch/>
        </p:blipFill>
        <p:spPr>
          <a:xfrm>
            <a:off x="971052" y="913347"/>
            <a:ext cx="6806066" cy="4162236"/>
          </a:xfrm>
          <a:prstGeom prst="rect">
            <a:avLst/>
          </a:prstGeom>
          <a:ln w="25400">
            <a:solidFill>
              <a:srgbClr val="A88A66"/>
            </a:solidFill>
          </a:ln>
        </p:spPr>
      </p:pic>
      <p:cxnSp>
        <p:nvCxnSpPr>
          <p:cNvPr id="70" name="!!Line3">
            <a:extLst>
              <a:ext uri="{FF2B5EF4-FFF2-40B4-BE49-F238E27FC236}">
                <a16:creationId xmlns:a16="http://schemas.microsoft.com/office/drawing/2014/main" id="{4542640F-516B-BD71-5B8E-445B05E85E11}"/>
              </a:ext>
            </a:extLst>
          </p:cNvPr>
          <p:cNvCxnSpPr>
            <a:cxnSpLocks/>
          </p:cNvCxnSpPr>
          <p:nvPr/>
        </p:nvCxnSpPr>
        <p:spPr>
          <a:xfrm>
            <a:off x="5979320" y="-7546614"/>
            <a:ext cx="9306" cy="3481285"/>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71" name="Content Placeholder 4" descr="A picture containing graphical user interface&#10;&#10;Description automatically generated">
            <a:extLst>
              <a:ext uri="{FF2B5EF4-FFF2-40B4-BE49-F238E27FC236}">
                <a16:creationId xmlns:a16="http://schemas.microsoft.com/office/drawing/2014/main" id="{770E3B76-C5B0-89B9-D9F1-54C4DD239F5B}"/>
              </a:ext>
            </a:extLst>
          </p:cNvPr>
          <p:cNvPicPr>
            <a:picLocks noChangeAspect="1"/>
          </p:cNvPicPr>
          <p:nvPr/>
        </p:nvPicPr>
        <p:blipFill rotWithShape="1">
          <a:blip r:embed="rId8"/>
          <a:srcRect t="18352" b="17587"/>
          <a:stretch/>
        </p:blipFill>
        <p:spPr>
          <a:xfrm>
            <a:off x="359641" y="-5906479"/>
            <a:ext cx="4481806" cy="1500369"/>
          </a:xfrm>
          <a:prstGeom prst="rect">
            <a:avLst/>
          </a:prstGeom>
          <a:solidFill>
            <a:srgbClr val="A88A66"/>
          </a:solidFill>
          <a:ln w="25400">
            <a:solidFill>
              <a:srgbClr val="9D7457"/>
            </a:solidFill>
          </a:ln>
        </p:spPr>
      </p:pic>
      <p:cxnSp>
        <p:nvCxnSpPr>
          <p:cNvPr id="72" name="!!Handshake">
            <a:extLst>
              <a:ext uri="{FF2B5EF4-FFF2-40B4-BE49-F238E27FC236}">
                <a16:creationId xmlns:a16="http://schemas.microsoft.com/office/drawing/2014/main" id="{6BB61061-F542-2678-5C31-E79B191109BA}"/>
              </a:ext>
            </a:extLst>
          </p:cNvPr>
          <p:cNvCxnSpPr>
            <a:cxnSpLocks/>
          </p:cNvCxnSpPr>
          <p:nvPr/>
        </p:nvCxnSpPr>
        <p:spPr>
          <a:xfrm>
            <a:off x="2592244" y="-7721966"/>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73" name="!!Indeed">
            <a:extLst>
              <a:ext uri="{FF2B5EF4-FFF2-40B4-BE49-F238E27FC236}">
                <a16:creationId xmlns:a16="http://schemas.microsoft.com/office/drawing/2014/main" id="{9A509F93-A945-D3AC-EB36-DC5EE2B6A8FD}"/>
              </a:ext>
            </a:extLst>
          </p:cNvPr>
          <p:cNvCxnSpPr>
            <a:cxnSpLocks/>
          </p:cNvCxnSpPr>
          <p:nvPr/>
        </p:nvCxnSpPr>
        <p:spPr>
          <a:xfrm>
            <a:off x="8654547" y="-9780767"/>
            <a:ext cx="16599" cy="2246475"/>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D795559-5F5B-E18A-9E9C-582923AD030B}"/>
              </a:ext>
            </a:extLst>
          </p:cNvPr>
          <p:cNvSpPr txBox="1"/>
          <p:nvPr/>
        </p:nvSpPr>
        <p:spPr>
          <a:xfrm>
            <a:off x="3076426" y="-4099974"/>
            <a:ext cx="6506725" cy="1446550"/>
          </a:xfrm>
          <a:prstGeom prst="rect">
            <a:avLst/>
          </a:prstGeom>
          <a:solidFill>
            <a:schemeClr val="bg1"/>
          </a:solidFill>
          <a:ln w="25400">
            <a:solidFill>
              <a:srgbClr val="9D7457"/>
            </a:solidFill>
          </a:ln>
        </p:spPr>
        <p:txBody>
          <a:bodyPr wrap="square" rtlCol="0">
            <a:spAutoFit/>
          </a:bodyPr>
          <a:lstStyle/>
          <a:p>
            <a:r>
              <a:rPr lang="en-US" sz="4400">
                <a:latin typeface="Aldhabi" pitchFamily="2" charset="-78"/>
                <a:cs typeface="Aldhabi" pitchFamily="2" charset="-78"/>
              </a:rPr>
              <a:t>Handshake actively recruits people virtually &amp; in-person</a:t>
            </a:r>
          </a:p>
        </p:txBody>
      </p:sp>
      <p:sp>
        <p:nvSpPr>
          <p:cNvPr id="75" name="TextBox 74">
            <a:extLst>
              <a:ext uri="{FF2B5EF4-FFF2-40B4-BE49-F238E27FC236}">
                <a16:creationId xmlns:a16="http://schemas.microsoft.com/office/drawing/2014/main" id="{D6035360-CEC2-0AEB-2404-26276FBCA6DC}"/>
              </a:ext>
            </a:extLst>
          </p:cNvPr>
          <p:cNvSpPr txBox="1"/>
          <p:nvPr/>
        </p:nvSpPr>
        <p:spPr>
          <a:xfrm>
            <a:off x="6515592" y="-7534293"/>
            <a:ext cx="4868694" cy="769441"/>
          </a:xfrm>
          <a:prstGeom prst="rect">
            <a:avLst/>
          </a:prstGeom>
          <a:solidFill>
            <a:schemeClr val="bg1"/>
          </a:solidFill>
          <a:ln w="25400">
            <a:solidFill>
              <a:srgbClr val="9D7457"/>
            </a:solidFill>
          </a:ln>
        </p:spPr>
        <p:txBody>
          <a:bodyPr wrap="square" lIns="91440" tIns="45720" rIns="91440" bIns="45720" rtlCol="0" anchor="t">
            <a:spAutoFit/>
          </a:bodyPr>
          <a:lstStyle/>
          <a:p>
            <a:r>
              <a:rPr lang="en-US" sz="4400">
                <a:latin typeface="Aldhabi"/>
                <a:cs typeface="Aldhabi"/>
              </a:rPr>
              <a:t>Indeed is passive recruitment</a:t>
            </a:r>
          </a:p>
        </p:txBody>
      </p:sp>
      <p:pic>
        <p:nvPicPr>
          <p:cNvPr id="76" name="Graphic 75" descr="Single gear with solid fill">
            <a:extLst>
              <a:ext uri="{FF2B5EF4-FFF2-40B4-BE49-F238E27FC236}">
                <a16:creationId xmlns:a16="http://schemas.microsoft.com/office/drawing/2014/main" id="{2B4A8874-2AE9-9C2B-732D-54F1793F14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7849493">
            <a:off x="1959954" y="4965638"/>
            <a:ext cx="3575538" cy="3575538"/>
          </a:xfrm>
          <a:prstGeom prst="rect">
            <a:avLst/>
          </a:prstGeom>
        </p:spPr>
      </p:pic>
      <p:pic>
        <p:nvPicPr>
          <p:cNvPr id="77" name="Graphic 76" descr="Single gear with solid fill">
            <a:extLst>
              <a:ext uri="{FF2B5EF4-FFF2-40B4-BE49-F238E27FC236}">
                <a16:creationId xmlns:a16="http://schemas.microsoft.com/office/drawing/2014/main" id="{D9F5574C-6103-EDAB-EACC-20D63E592B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3483337">
            <a:off x="4614936" y="5684262"/>
            <a:ext cx="2276621" cy="2276621"/>
          </a:xfrm>
          <a:prstGeom prst="rect">
            <a:avLst/>
          </a:prstGeom>
        </p:spPr>
      </p:pic>
      <p:pic>
        <p:nvPicPr>
          <p:cNvPr id="78" name="Graphic 77" descr="Single gear with solid fill">
            <a:extLst>
              <a:ext uri="{FF2B5EF4-FFF2-40B4-BE49-F238E27FC236}">
                <a16:creationId xmlns:a16="http://schemas.microsoft.com/office/drawing/2014/main" id="{1176326E-C8CE-9657-08F3-F775177443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7811602">
            <a:off x="5977639" y="5033235"/>
            <a:ext cx="3575538" cy="3575538"/>
          </a:xfrm>
          <a:prstGeom prst="rect">
            <a:avLst/>
          </a:prstGeom>
        </p:spPr>
      </p:pic>
      <p:pic>
        <p:nvPicPr>
          <p:cNvPr id="79" name="Graphic 78" descr="Single gear with solid fill">
            <a:extLst>
              <a:ext uri="{FF2B5EF4-FFF2-40B4-BE49-F238E27FC236}">
                <a16:creationId xmlns:a16="http://schemas.microsoft.com/office/drawing/2014/main" id="{BD8D21FC-7C35-7D65-C2FE-674ED746D7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3483337">
            <a:off x="8764909" y="6056470"/>
            <a:ext cx="1532206" cy="1532206"/>
          </a:xfrm>
          <a:prstGeom prst="rect">
            <a:avLst/>
          </a:prstGeom>
        </p:spPr>
      </p:pic>
      <p:pic>
        <p:nvPicPr>
          <p:cNvPr id="82" name="Picture 81" descr="A picture containing decorated, dining table&#10;&#10;Description automatically generated">
            <a:extLst>
              <a:ext uri="{FF2B5EF4-FFF2-40B4-BE49-F238E27FC236}">
                <a16:creationId xmlns:a16="http://schemas.microsoft.com/office/drawing/2014/main" id="{D052EDEC-B7A9-B54E-C713-3B22BFA61041}"/>
              </a:ext>
            </a:extLst>
          </p:cNvPr>
          <p:cNvPicPr>
            <a:picLocks noChangeAspect="1"/>
          </p:cNvPicPr>
          <p:nvPr/>
        </p:nvPicPr>
        <p:blipFill rotWithShape="1">
          <a:blip r:embed="rId3"/>
          <a:srcRect l="51130" t="7877" r="39236" b="48549"/>
          <a:stretch/>
        </p:blipFill>
        <p:spPr>
          <a:xfrm rot="19468858">
            <a:off x="-1865331" y="5229371"/>
            <a:ext cx="1626463" cy="3257258"/>
          </a:xfrm>
          <a:prstGeom prst="rect">
            <a:avLst/>
          </a:prstGeom>
        </p:spPr>
      </p:pic>
      <p:pic>
        <p:nvPicPr>
          <p:cNvPr id="83" name="Picture 82" descr="A picture containing decorated, dining table&#10;&#10;Description automatically generated">
            <a:extLst>
              <a:ext uri="{FF2B5EF4-FFF2-40B4-BE49-F238E27FC236}">
                <a16:creationId xmlns:a16="http://schemas.microsoft.com/office/drawing/2014/main" id="{F1B1A5EF-76CE-25AE-E2F7-50949061B00D}"/>
              </a:ext>
            </a:extLst>
          </p:cNvPr>
          <p:cNvPicPr>
            <a:picLocks noChangeAspect="1"/>
          </p:cNvPicPr>
          <p:nvPr/>
        </p:nvPicPr>
        <p:blipFill rotWithShape="1">
          <a:blip r:embed="rId3"/>
          <a:srcRect l="51130" t="7877" r="39236" b="48549"/>
          <a:stretch/>
        </p:blipFill>
        <p:spPr>
          <a:xfrm rot="2388197">
            <a:off x="12364092" y="5554643"/>
            <a:ext cx="1626463" cy="3257258"/>
          </a:xfrm>
          <a:prstGeom prst="rect">
            <a:avLst/>
          </a:prstGeom>
        </p:spPr>
      </p:pic>
      <p:grpSp>
        <p:nvGrpSpPr>
          <p:cNvPr id="84" name="Group 83">
            <a:extLst>
              <a:ext uri="{FF2B5EF4-FFF2-40B4-BE49-F238E27FC236}">
                <a16:creationId xmlns:a16="http://schemas.microsoft.com/office/drawing/2014/main" id="{A8ECADE1-3DE5-5C3A-0011-EC80D9DD06AD}"/>
              </a:ext>
            </a:extLst>
          </p:cNvPr>
          <p:cNvGrpSpPr/>
          <p:nvPr/>
        </p:nvGrpSpPr>
        <p:grpSpPr>
          <a:xfrm>
            <a:off x="12912735" y="2135496"/>
            <a:ext cx="3291503" cy="3845174"/>
            <a:chOff x="853440" y="2270761"/>
            <a:chExt cx="3291503" cy="4222114"/>
          </a:xfrm>
        </p:grpSpPr>
        <p:grpSp>
          <p:nvGrpSpPr>
            <p:cNvPr id="85" name="Group 84">
              <a:extLst>
                <a:ext uri="{FF2B5EF4-FFF2-40B4-BE49-F238E27FC236}">
                  <a16:creationId xmlns:a16="http://schemas.microsoft.com/office/drawing/2014/main" id="{F6434EBB-B0C6-E6E3-B21F-B8C30B79EEAA}"/>
                </a:ext>
              </a:extLst>
            </p:cNvPr>
            <p:cNvGrpSpPr/>
            <p:nvPr/>
          </p:nvGrpSpPr>
          <p:grpSpPr>
            <a:xfrm>
              <a:off x="853440" y="2270761"/>
              <a:ext cx="3291503" cy="4222114"/>
              <a:chOff x="1386840" y="2270760"/>
              <a:chExt cx="4434840" cy="4222114"/>
            </a:xfrm>
          </p:grpSpPr>
          <p:sp>
            <p:nvSpPr>
              <p:cNvPr id="87" name="Rectangle 86">
                <a:extLst>
                  <a:ext uri="{FF2B5EF4-FFF2-40B4-BE49-F238E27FC236}">
                    <a16:creationId xmlns:a16="http://schemas.microsoft.com/office/drawing/2014/main" id="{D450F6F5-1ECE-3E9A-5F04-A85A149FC059}"/>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latin typeface="Aldhabi" pitchFamily="2" charset="-78"/>
                    <a:cs typeface="Aldhabi" pitchFamily="2" charset="-78"/>
                  </a:rPr>
                  <a:t>Lululemon</a:t>
                </a:r>
              </a:p>
            </p:txBody>
          </p:sp>
          <p:sp>
            <p:nvSpPr>
              <p:cNvPr id="88" name="Rectangle 87">
                <a:extLst>
                  <a:ext uri="{FF2B5EF4-FFF2-40B4-BE49-F238E27FC236}">
                    <a16:creationId xmlns:a16="http://schemas.microsoft.com/office/drawing/2014/main" id="{2B5C4756-FD71-4F93-D252-45AB9F6BFA6F}"/>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98F8392F-5D19-6299-822A-53832671E20A}"/>
                </a:ext>
              </a:extLst>
            </p:cNvPr>
            <p:cNvSpPr txBox="1"/>
            <p:nvPr/>
          </p:nvSpPr>
          <p:spPr>
            <a:xfrm>
              <a:off x="853440" y="3063240"/>
              <a:ext cx="3263789" cy="1317997"/>
            </a:xfrm>
            <a:prstGeom prst="rect">
              <a:avLst/>
            </a:prstGeom>
            <a:noFill/>
          </p:spPr>
          <p:txBody>
            <a:bodyPr wrap="square" lIns="91440" tIns="45720" rIns="91440" bIns="45720" rtlCol="0" anchor="t">
              <a:spAutoFit/>
            </a:bodyPr>
            <a:lstStyle/>
            <a:p>
              <a:r>
                <a:rPr lang="en-US" sz="3600">
                  <a:latin typeface="Aldhabi"/>
                  <a:cs typeface="Aldhabi"/>
                </a:rPr>
                <a:t>Revenue soared to $2.64B in 2017, 500M increase</a:t>
              </a:r>
            </a:p>
          </p:txBody>
        </p:sp>
      </p:grpSp>
    </p:spTree>
    <p:extLst>
      <p:ext uri="{BB962C8B-B14F-4D97-AF65-F5344CB8AC3E}">
        <p14:creationId xmlns:p14="http://schemas.microsoft.com/office/powerpoint/2010/main" val="267344292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Line3">
            <a:extLst>
              <a:ext uri="{FF2B5EF4-FFF2-40B4-BE49-F238E27FC236}">
                <a16:creationId xmlns:a16="http://schemas.microsoft.com/office/drawing/2014/main" id="{1F82F6A9-7832-F0EE-C2FD-6ED40E3494A7}"/>
              </a:ext>
            </a:extLst>
          </p:cNvPr>
          <p:cNvCxnSpPr>
            <a:cxnSpLocks/>
          </p:cNvCxnSpPr>
          <p:nvPr/>
        </p:nvCxnSpPr>
        <p:spPr>
          <a:xfrm>
            <a:off x="5979320" y="-184627"/>
            <a:ext cx="9306" cy="3481285"/>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graphical user interface&#10;&#10;Description automatically generated">
            <a:extLst>
              <a:ext uri="{FF2B5EF4-FFF2-40B4-BE49-F238E27FC236}">
                <a16:creationId xmlns:a16="http://schemas.microsoft.com/office/drawing/2014/main" id="{806EDF1C-5942-0E77-F385-4BFCC801EB88}"/>
              </a:ext>
            </a:extLst>
          </p:cNvPr>
          <p:cNvPicPr>
            <a:picLocks noGrp="1" noChangeAspect="1"/>
          </p:cNvPicPr>
          <p:nvPr>
            <p:ph idx="1"/>
          </p:nvPr>
        </p:nvPicPr>
        <p:blipFill rotWithShape="1">
          <a:blip r:embed="rId4"/>
          <a:srcRect t="18352" b="17587"/>
          <a:stretch/>
        </p:blipFill>
        <p:spPr>
          <a:xfrm>
            <a:off x="359641" y="845127"/>
            <a:ext cx="4481806" cy="1500369"/>
          </a:xfrm>
          <a:solidFill>
            <a:srgbClr val="A88A66"/>
          </a:solidFill>
          <a:ln w="25400">
            <a:solidFill>
              <a:srgbClr val="9D7457"/>
            </a:solidFill>
          </a:ln>
        </p:spPr>
      </p:pic>
      <p:cxnSp>
        <p:nvCxnSpPr>
          <p:cNvPr id="12" name="!!Handshake">
            <a:extLst>
              <a:ext uri="{FF2B5EF4-FFF2-40B4-BE49-F238E27FC236}">
                <a16:creationId xmlns:a16="http://schemas.microsoft.com/office/drawing/2014/main" id="{5CE96F50-CAFE-15FD-B9E7-992BD2E35454}"/>
              </a:ext>
            </a:extLst>
          </p:cNvPr>
          <p:cNvCxnSpPr>
            <a:cxnSpLocks/>
          </p:cNvCxnSpPr>
          <p:nvPr/>
        </p:nvCxnSpPr>
        <p:spPr>
          <a:xfrm>
            <a:off x="2592244" y="-970360"/>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15" name="!!Indeed">
            <a:extLst>
              <a:ext uri="{FF2B5EF4-FFF2-40B4-BE49-F238E27FC236}">
                <a16:creationId xmlns:a16="http://schemas.microsoft.com/office/drawing/2014/main" id="{31F6E73F-457C-6D16-E9DB-725B72841679}"/>
              </a:ext>
            </a:extLst>
          </p:cNvPr>
          <p:cNvCxnSpPr>
            <a:cxnSpLocks/>
          </p:cNvCxnSpPr>
          <p:nvPr/>
        </p:nvCxnSpPr>
        <p:spPr>
          <a:xfrm>
            <a:off x="8654547" y="-690459"/>
            <a:ext cx="16599" cy="2246475"/>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058AEE0-96E7-4475-3186-C3DADB475B2A}"/>
              </a:ext>
            </a:extLst>
          </p:cNvPr>
          <p:cNvSpPr txBox="1"/>
          <p:nvPr/>
        </p:nvSpPr>
        <p:spPr>
          <a:xfrm>
            <a:off x="3076426" y="3262013"/>
            <a:ext cx="6506725" cy="1446550"/>
          </a:xfrm>
          <a:prstGeom prst="rect">
            <a:avLst/>
          </a:prstGeom>
          <a:solidFill>
            <a:schemeClr val="bg1"/>
          </a:solidFill>
          <a:ln w="25400">
            <a:solidFill>
              <a:srgbClr val="9D7457"/>
            </a:solidFill>
          </a:ln>
        </p:spPr>
        <p:txBody>
          <a:bodyPr wrap="square" rtlCol="0">
            <a:spAutoFit/>
          </a:bodyPr>
          <a:lstStyle/>
          <a:p>
            <a:r>
              <a:rPr lang="en-US" sz="4400">
                <a:latin typeface="Aldhabi" pitchFamily="2" charset="-78"/>
                <a:cs typeface="Aldhabi" pitchFamily="2" charset="-78"/>
              </a:rPr>
              <a:t>Handshake actively recruits people virtually &amp; in-person</a:t>
            </a:r>
          </a:p>
        </p:txBody>
      </p:sp>
      <p:sp>
        <p:nvSpPr>
          <p:cNvPr id="20" name="Title 1">
            <a:extLst>
              <a:ext uri="{FF2B5EF4-FFF2-40B4-BE49-F238E27FC236}">
                <a16:creationId xmlns:a16="http://schemas.microsoft.com/office/drawing/2014/main" id="{1D41BE68-41E6-D1C7-5CE6-6F1A4AB20291}"/>
              </a:ext>
            </a:extLst>
          </p:cNvPr>
          <p:cNvSpPr>
            <a:spLocks noGrp="1"/>
          </p:cNvSpPr>
          <p:nvPr>
            <p:ph type="title"/>
          </p:nvPr>
        </p:nvSpPr>
        <p:spPr>
          <a:xfrm>
            <a:off x="778646" y="-2477104"/>
            <a:ext cx="4513790" cy="1059914"/>
          </a:xfrm>
          <a:solidFill>
            <a:srgbClr val="F5EFD7"/>
          </a:solidFill>
          <a:ln w="25400">
            <a:solidFill>
              <a:srgbClr val="9D7457"/>
            </a:solidFill>
          </a:ln>
        </p:spPr>
        <p:txBody>
          <a:bodyPr>
            <a:noAutofit/>
          </a:bodyPr>
          <a:lstStyle/>
          <a:p>
            <a:r>
              <a:rPr lang="en-US" sz="8000" b="1">
                <a:latin typeface="Aldhabi" pitchFamily="2" charset="-78"/>
                <a:cs typeface="Aldhabi" pitchFamily="2" charset="-78"/>
              </a:rPr>
              <a:t>How Cheap it is</a:t>
            </a:r>
          </a:p>
        </p:txBody>
      </p:sp>
      <p:cxnSp>
        <p:nvCxnSpPr>
          <p:cNvPr id="21" name="!!Cheap">
            <a:extLst>
              <a:ext uri="{FF2B5EF4-FFF2-40B4-BE49-F238E27FC236}">
                <a16:creationId xmlns:a16="http://schemas.microsoft.com/office/drawing/2014/main" id="{9BC5C47C-2038-FEE4-75E8-A49BC3595706}"/>
              </a:ext>
            </a:extLst>
          </p:cNvPr>
          <p:cNvCxnSpPr>
            <a:cxnSpLocks/>
          </p:cNvCxnSpPr>
          <p:nvPr/>
        </p:nvCxnSpPr>
        <p:spPr>
          <a:xfrm>
            <a:off x="3035541" y="-429259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22" name="!!Unlike Indeed">
            <a:extLst>
              <a:ext uri="{FF2B5EF4-FFF2-40B4-BE49-F238E27FC236}">
                <a16:creationId xmlns:a16="http://schemas.microsoft.com/office/drawing/2014/main" id="{4E1310FE-46A3-7B9E-41EC-8FC893587FC1}"/>
              </a:ext>
            </a:extLst>
          </p:cNvPr>
          <p:cNvSpPr txBox="1">
            <a:spLocks/>
          </p:cNvSpPr>
          <p:nvPr/>
        </p:nvSpPr>
        <p:spPr>
          <a:xfrm>
            <a:off x="778646" y="-2087396"/>
            <a:ext cx="10835691" cy="1096955"/>
          </a:xfrm>
          <a:prstGeom prst="rect">
            <a:avLst/>
          </a:prstGeom>
          <a:solidFill>
            <a:srgbClr val="F5EFD7"/>
          </a:solidFill>
          <a:ln w="25400">
            <a:solidFill>
              <a:srgbClr val="9D7457"/>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latin typeface="Aldhabi" pitchFamily="2" charset="-78"/>
                <a:cs typeface="Aldhabi" pitchFamily="2" charset="-78"/>
              </a:rPr>
              <a:t>Unlike Indeed Handshake targets younger demographics</a:t>
            </a:r>
          </a:p>
        </p:txBody>
      </p:sp>
      <p:cxnSp>
        <p:nvCxnSpPr>
          <p:cNvPr id="23" name="!!Unlike">
            <a:extLst>
              <a:ext uri="{FF2B5EF4-FFF2-40B4-BE49-F238E27FC236}">
                <a16:creationId xmlns:a16="http://schemas.microsoft.com/office/drawing/2014/main" id="{FCBE3726-FE53-7C24-1C7E-1A573936A0B1}"/>
              </a:ext>
            </a:extLst>
          </p:cNvPr>
          <p:cNvCxnSpPr>
            <a:cxnSpLocks/>
          </p:cNvCxnSpPr>
          <p:nvPr/>
        </p:nvCxnSpPr>
        <p:spPr>
          <a:xfrm>
            <a:off x="6036447" y="-3902883"/>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26" name="Picture 25" descr="A picture containing decorated, dining table&#10;&#10;Description automatically generated">
            <a:extLst>
              <a:ext uri="{FF2B5EF4-FFF2-40B4-BE49-F238E27FC236}">
                <a16:creationId xmlns:a16="http://schemas.microsoft.com/office/drawing/2014/main" id="{D907DAF4-DDA7-8530-065D-B101E6811B89}"/>
              </a:ext>
            </a:extLst>
          </p:cNvPr>
          <p:cNvPicPr>
            <a:picLocks noChangeAspect="1"/>
          </p:cNvPicPr>
          <p:nvPr/>
        </p:nvPicPr>
        <p:blipFill rotWithShape="1">
          <a:blip r:embed="rId5"/>
          <a:srcRect l="51130" t="7877" r="39236" b="48549"/>
          <a:stretch/>
        </p:blipFill>
        <p:spPr>
          <a:xfrm>
            <a:off x="61660" y="3595987"/>
            <a:ext cx="1626463" cy="3257258"/>
          </a:xfrm>
          <a:prstGeom prst="rect">
            <a:avLst/>
          </a:prstGeom>
        </p:spPr>
      </p:pic>
      <p:pic>
        <p:nvPicPr>
          <p:cNvPr id="27" name="Picture 26" descr="A picture containing decorated, dining table&#10;&#10;Description automatically generated">
            <a:extLst>
              <a:ext uri="{FF2B5EF4-FFF2-40B4-BE49-F238E27FC236}">
                <a16:creationId xmlns:a16="http://schemas.microsoft.com/office/drawing/2014/main" id="{E688C386-4767-F9D9-F709-93D4FB6C1509}"/>
              </a:ext>
            </a:extLst>
          </p:cNvPr>
          <p:cNvPicPr>
            <a:picLocks noChangeAspect="1"/>
          </p:cNvPicPr>
          <p:nvPr/>
        </p:nvPicPr>
        <p:blipFill rotWithShape="1">
          <a:blip r:embed="rId5"/>
          <a:srcRect l="51130" t="7877" r="39236" b="48549"/>
          <a:stretch/>
        </p:blipFill>
        <p:spPr>
          <a:xfrm>
            <a:off x="10637124" y="3600742"/>
            <a:ext cx="1626463" cy="3257258"/>
          </a:xfrm>
          <a:prstGeom prst="rect">
            <a:avLst/>
          </a:prstGeom>
        </p:spPr>
      </p:pic>
      <p:pic>
        <p:nvPicPr>
          <p:cNvPr id="28" name="!!Circle1" descr="A picture containing decorated, dining table&#10;&#10;Description automatically generated">
            <a:extLst>
              <a:ext uri="{FF2B5EF4-FFF2-40B4-BE49-F238E27FC236}">
                <a16:creationId xmlns:a16="http://schemas.microsoft.com/office/drawing/2014/main" id="{B17D4B3E-8F7D-BD59-0B02-CC2C78CEFEE6}"/>
              </a:ext>
            </a:extLst>
          </p:cNvPr>
          <p:cNvPicPr>
            <a:picLocks noChangeAspect="1"/>
          </p:cNvPicPr>
          <p:nvPr/>
        </p:nvPicPr>
        <p:blipFill rotWithShape="1">
          <a:blip r:embed="rId5"/>
          <a:srcRect l="63786" t="58318" r="29516" b="11935"/>
          <a:stretch/>
        </p:blipFill>
        <p:spPr>
          <a:xfrm>
            <a:off x="0" y="6908074"/>
            <a:ext cx="1130800" cy="2223622"/>
          </a:xfrm>
          <a:prstGeom prst="rect">
            <a:avLst/>
          </a:prstGeom>
        </p:spPr>
      </p:pic>
      <p:pic>
        <p:nvPicPr>
          <p:cNvPr id="29" name="!!Circle2" descr="A picture containing decorated, dining table&#10;&#10;Description automatically generated">
            <a:extLst>
              <a:ext uri="{FF2B5EF4-FFF2-40B4-BE49-F238E27FC236}">
                <a16:creationId xmlns:a16="http://schemas.microsoft.com/office/drawing/2014/main" id="{1909BFE7-FF0D-EA62-C751-987CD3E41885}"/>
              </a:ext>
            </a:extLst>
          </p:cNvPr>
          <p:cNvPicPr>
            <a:picLocks noChangeAspect="1"/>
          </p:cNvPicPr>
          <p:nvPr/>
        </p:nvPicPr>
        <p:blipFill rotWithShape="1">
          <a:blip r:embed="rId5"/>
          <a:srcRect l="63786" t="58318" r="29516" b="11935"/>
          <a:stretch/>
        </p:blipFill>
        <p:spPr>
          <a:xfrm>
            <a:off x="10998925" y="6979832"/>
            <a:ext cx="1130800" cy="2223622"/>
          </a:xfrm>
          <a:prstGeom prst="rect">
            <a:avLst/>
          </a:prstGeom>
        </p:spPr>
      </p:pic>
      <p:pic>
        <p:nvPicPr>
          <p:cNvPr id="30" name="!!Seaweed2" descr="A picture containing decorated, dining table&#10;&#10;Description automatically generated">
            <a:extLst>
              <a:ext uri="{FF2B5EF4-FFF2-40B4-BE49-F238E27FC236}">
                <a16:creationId xmlns:a16="http://schemas.microsoft.com/office/drawing/2014/main" id="{2597A989-EA62-39A2-7C39-7D0C4339E25D}"/>
              </a:ext>
            </a:extLst>
          </p:cNvPr>
          <p:cNvPicPr>
            <a:picLocks noChangeAspect="1"/>
          </p:cNvPicPr>
          <p:nvPr/>
        </p:nvPicPr>
        <p:blipFill rotWithShape="1">
          <a:blip r:embed="rId5"/>
          <a:srcRect l="51593" t="52261" r="36690" b="11263"/>
          <a:stretch/>
        </p:blipFill>
        <p:spPr>
          <a:xfrm rot="2787259">
            <a:off x="12441865" y="6160923"/>
            <a:ext cx="1908855" cy="2631199"/>
          </a:xfrm>
          <a:prstGeom prst="rect">
            <a:avLst/>
          </a:prstGeom>
        </p:spPr>
      </p:pic>
      <p:pic>
        <p:nvPicPr>
          <p:cNvPr id="31" name="!!Seaweed1" descr="A picture containing decorated, dining table&#10;&#10;Description automatically generated">
            <a:extLst>
              <a:ext uri="{FF2B5EF4-FFF2-40B4-BE49-F238E27FC236}">
                <a16:creationId xmlns:a16="http://schemas.microsoft.com/office/drawing/2014/main" id="{BED800FA-EC3F-B2B2-1698-0AE315205279}"/>
              </a:ext>
            </a:extLst>
          </p:cNvPr>
          <p:cNvPicPr>
            <a:picLocks noChangeAspect="1"/>
          </p:cNvPicPr>
          <p:nvPr/>
        </p:nvPicPr>
        <p:blipFill rotWithShape="1">
          <a:blip r:embed="rId5"/>
          <a:srcRect l="51593" t="52261" r="36690" b="11263"/>
          <a:stretch/>
        </p:blipFill>
        <p:spPr>
          <a:xfrm rot="19036359">
            <a:off x="-1961965" y="5782163"/>
            <a:ext cx="1908855" cy="2631199"/>
          </a:xfrm>
          <a:prstGeom prst="rect">
            <a:avLst/>
          </a:prstGeom>
        </p:spPr>
      </p:pic>
      <p:sp>
        <p:nvSpPr>
          <p:cNvPr id="2" name="TextBox 1">
            <a:extLst>
              <a:ext uri="{FF2B5EF4-FFF2-40B4-BE49-F238E27FC236}">
                <a16:creationId xmlns:a16="http://schemas.microsoft.com/office/drawing/2014/main" id="{E25CCBB2-FCA4-24B0-BEA9-0F55E7E2338D}"/>
              </a:ext>
            </a:extLst>
          </p:cNvPr>
          <p:cNvSpPr txBox="1"/>
          <p:nvPr/>
        </p:nvSpPr>
        <p:spPr>
          <a:xfrm>
            <a:off x="6515592" y="1556015"/>
            <a:ext cx="4868694" cy="769441"/>
          </a:xfrm>
          <a:prstGeom prst="rect">
            <a:avLst/>
          </a:prstGeom>
          <a:solidFill>
            <a:schemeClr val="bg1"/>
          </a:solidFill>
          <a:ln w="25400">
            <a:solidFill>
              <a:srgbClr val="9D7457"/>
            </a:solidFill>
          </a:ln>
        </p:spPr>
        <p:txBody>
          <a:bodyPr wrap="square" lIns="91440" tIns="45720" rIns="91440" bIns="45720" rtlCol="0" anchor="t">
            <a:spAutoFit/>
          </a:bodyPr>
          <a:lstStyle/>
          <a:p>
            <a:r>
              <a:rPr lang="en-US" sz="4400">
                <a:latin typeface="Aldhabi"/>
                <a:cs typeface="Aldhabi"/>
              </a:rPr>
              <a:t>Indeed is passive recruitment</a:t>
            </a:r>
          </a:p>
        </p:txBody>
      </p:sp>
      <p:cxnSp>
        <p:nvCxnSpPr>
          <p:cNvPr id="11" name="!!Unlikes">
            <a:extLst>
              <a:ext uri="{FF2B5EF4-FFF2-40B4-BE49-F238E27FC236}">
                <a16:creationId xmlns:a16="http://schemas.microsoft.com/office/drawing/2014/main" id="{7EB14198-862A-0526-E964-069E373EE572}"/>
              </a:ext>
            </a:extLst>
          </p:cNvPr>
          <p:cNvCxnSpPr>
            <a:cxnSpLocks/>
          </p:cNvCxnSpPr>
          <p:nvPr/>
        </p:nvCxnSpPr>
        <p:spPr>
          <a:xfrm>
            <a:off x="16508047" y="-902140"/>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25AF09-A5CD-781C-DFDE-D091978EA797}"/>
              </a:ext>
            </a:extLst>
          </p:cNvPr>
          <p:cNvSpPr txBox="1"/>
          <p:nvPr/>
        </p:nvSpPr>
        <p:spPr>
          <a:xfrm>
            <a:off x="20544938" y="1717192"/>
            <a:ext cx="2961927" cy="2554545"/>
          </a:xfrm>
          <a:prstGeom prst="rect">
            <a:avLst/>
          </a:prstGeom>
          <a:noFill/>
          <a:ln w="25400">
            <a:solidFill>
              <a:srgbClr val="A88A66"/>
            </a:solidFill>
          </a:ln>
        </p:spPr>
        <p:txBody>
          <a:bodyPr wrap="square" rtlCol="0">
            <a:spAutoFit/>
          </a:bodyPr>
          <a:lstStyle/>
          <a:p>
            <a:r>
              <a:rPr lang="en-US" sz="3200" b="1"/>
              <a:t>Perceived value: Omni Cost</a:t>
            </a:r>
          </a:p>
          <a:p>
            <a:endParaRPr lang="en-US" sz="3200" b="1"/>
          </a:p>
          <a:p>
            <a:pPr algn="ctr"/>
            <a:r>
              <a:rPr lang="en-US" sz="3200" b="1"/>
              <a:t>4:1</a:t>
            </a:r>
          </a:p>
          <a:p>
            <a:pPr algn="ctr"/>
            <a:endParaRPr lang="en-US" sz="3200" b="1"/>
          </a:p>
        </p:txBody>
      </p:sp>
      <p:pic>
        <p:nvPicPr>
          <p:cNvPr id="16" name="Picture 15" descr="Diagram&#10;&#10;Description automatically generated">
            <a:extLst>
              <a:ext uri="{FF2B5EF4-FFF2-40B4-BE49-F238E27FC236}">
                <a16:creationId xmlns:a16="http://schemas.microsoft.com/office/drawing/2014/main" id="{4702F66E-DF32-4BB1-B474-C6CFB4D67988}"/>
              </a:ext>
            </a:extLst>
          </p:cNvPr>
          <p:cNvPicPr>
            <a:picLocks noChangeAspect="1"/>
          </p:cNvPicPr>
          <p:nvPr/>
        </p:nvPicPr>
        <p:blipFill rotWithShape="1">
          <a:blip r:embed="rId6"/>
          <a:srcRect l="1540" t="1707" r="1286" b="2500"/>
          <a:stretch/>
        </p:blipFill>
        <p:spPr>
          <a:xfrm>
            <a:off x="13148117" y="913347"/>
            <a:ext cx="6806066" cy="4162236"/>
          </a:xfrm>
          <a:prstGeom prst="rect">
            <a:avLst/>
          </a:prstGeom>
          <a:ln w="25400">
            <a:solidFill>
              <a:srgbClr val="A88A66"/>
            </a:solidFill>
          </a:ln>
        </p:spPr>
      </p:pic>
      <p:sp>
        <p:nvSpPr>
          <p:cNvPr id="19" name="TextBox 18">
            <a:extLst>
              <a:ext uri="{FF2B5EF4-FFF2-40B4-BE49-F238E27FC236}">
                <a16:creationId xmlns:a16="http://schemas.microsoft.com/office/drawing/2014/main" id="{4291F8B3-A83A-F0F5-CE27-57A6BE2D2F55}"/>
              </a:ext>
            </a:extLst>
          </p:cNvPr>
          <p:cNvSpPr txBox="1"/>
          <p:nvPr/>
        </p:nvSpPr>
        <p:spPr>
          <a:xfrm>
            <a:off x="-11236950" y="2436521"/>
            <a:ext cx="4910722" cy="1446550"/>
          </a:xfrm>
          <a:prstGeom prst="rect">
            <a:avLst/>
          </a:prstGeom>
          <a:solidFill>
            <a:schemeClr val="bg1"/>
          </a:solidFill>
          <a:ln w="25400">
            <a:solidFill>
              <a:srgbClr val="9D7457"/>
            </a:solidFill>
          </a:ln>
        </p:spPr>
        <p:txBody>
          <a:bodyPr wrap="square" lIns="91440" tIns="45720" rIns="91440" bIns="45720" rtlCol="0" anchor="t">
            <a:spAutoFit/>
          </a:bodyPr>
          <a:lstStyle/>
          <a:p>
            <a:r>
              <a:rPr lang="en-US" sz="4400" b="1">
                <a:latin typeface="Aldhabi"/>
                <a:cs typeface="Aldhabi"/>
              </a:rPr>
              <a:t>Indeed:</a:t>
            </a:r>
          </a:p>
          <a:p>
            <a:r>
              <a:rPr lang="en-US" sz="4400">
                <a:solidFill>
                  <a:srgbClr val="000000"/>
                </a:solidFill>
                <a:latin typeface="Aldhabi"/>
                <a:cs typeface="Aldhabi"/>
              </a:rPr>
              <a:t>D</a:t>
            </a:r>
            <a:r>
              <a:rPr lang="en-US" sz="4400" b="0" i="0" u="none" strike="noStrike">
                <a:solidFill>
                  <a:srgbClr val="000000"/>
                </a:solidFill>
                <a:effectLst/>
                <a:latin typeface="Aldhabi"/>
                <a:cs typeface="Aldhabi"/>
              </a:rPr>
              <a:t>emographic is ages 25-34</a:t>
            </a:r>
            <a:endParaRPr lang="en-US" sz="4400" b="1">
              <a:latin typeface="Aldhabi"/>
              <a:cs typeface="Aldhabi"/>
            </a:endParaRPr>
          </a:p>
        </p:txBody>
      </p:sp>
      <p:sp>
        <p:nvSpPr>
          <p:cNvPr id="32" name="TextBox 31">
            <a:extLst>
              <a:ext uri="{FF2B5EF4-FFF2-40B4-BE49-F238E27FC236}">
                <a16:creationId xmlns:a16="http://schemas.microsoft.com/office/drawing/2014/main" id="{D292A6B9-2CEF-74FE-5204-D4CAF8530947}"/>
              </a:ext>
            </a:extLst>
          </p:cNvPr>
          <p:cNvSpPr txBox="1"/>
          <p:nvPr/>
        </p:nvSpPr>
        <p:spPr>
          <a:xfrm>
            <a:off x="-5632069" y="2439423"/>
            <a:ext cx="5257801" cy="1446550"/>
          </a:xfrm>
          <a:prstGeom prst="rect">
            <a:avLst/>
          </a:prstGeom>
          <a:solidFill>
            <a:schemeClr val="bg1"/>
          </a:solidFill>
          <a:ln w="25400">
            <a:solidFill>
              <a:srgbClr val="9D7457"/>
            </a:solidFill>
          </a:ln>
        </p:spPr>
        <p:txBody>
          <a:bodyPr wrap="square" rtlCol="0">
            <a:spAutoFit/>
          </a:bodyPr>
          <a:lstStyle/>
          <a:p>
            <a:r>
              <a:rPr lang="en-US" sz="4400" b="1">
                <a:latin typeface="Aldhabi" pitchFamily="2" charset="-78"/>
                <a:cs typeface="Aldhabi" pitchFamily="2" charset="-78"/>
              </a:rPr>
              <a:t>Handshake</a:t>
            </a:r>
          </a:p>
          <a:p>
            <a:r>
              <a:rPr lang="en-US" sz="4400">
                <a:latin typeface="Aldhabi" pitchFamily="2" charset="-78"/>
                <a:cs typeface="Aldhabi" pitchFamily="2" charset="-78"/>
              </a:rPr>
              <a:t>Hosts events through colleges</a:t>
            </a:r>
          </a:p>
        </p:txBody>
      </p:sp>
      <p:pic>
        <p:nvPicPr>
          <p:cNvPr id="33" name="Graphic 32" descr="Single gear with solid fill">
            <a:extLst>
              <a:ext uri="{FF2B5EF4-FFF2-40B4-BE49-F238E27FC236}">
                <a16:creationId xmlns:a16="http://schemas.microsoft.com/office/drawing/2014/main" id="{8C32B1C4-18A8-C578-9DD3-B1EA888135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67686">
            <a:off x="1959954" y="4965638"/>
            <a:ext cx="3575538" cy="3575538"/>
          </a:xfrm>
          <a:prstGeom prst="rect">
            <a:avLst/>
          </a:prstGeom>
        </p:spPr>
      </p:pic>
      <p:pic>
        <p:nvPicPr>
          <p:cNvPr id="34" name="Graphic 33" descr="Single gear with solid fill">
            <a:extLst>
              <a:ext uri="{FF2B5EF4-FFF2-40B4-BE49-F238E27FC236}">
                <a16:creationId xmlns:a16="http://schemas.microsoft.com/office/drawing/2014/main" id="{70228E9C-53F4-F2E9-CB86-30A45CFC3D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901530">
            <a:off x="4614936" y="5684262"/>
            <a:ext cx="2276621" cy="2276621"/>
          </a:xfrm>
          <a:prstGeom prst="rect">
            <a:avLst/>
          </a:prstGeom>
        </p:spPr>
      </p:pic>
      <p:pic>
        <p:nvPicPr>
          <p:cNvPr id="35" name="Graphic 34" descr="Single gear with solid fill">
            <a:extLst>
              <a:ext uri="{FF2B5EF4-FFF2-40B4-BE49-F238E27FC236}">
                <a16:creationId xmlns:a16="http://schemas.microsoft.com/office/drawing/2014/main" id="{AA129757-C77E-2DD1-6008-10BFF9CFA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9795">
            <a:off x="5977639" y="5033235"/>
            <a:ext cx="3575538" cy="3575538"/>
          </a:xfrm>
          <a:prstGeom prst="rect">
            <a:avLst/>
          </a:prstGeom>
        </p:spPr>
      </p:pic>
      <p:pic>
        <p:nvPicPr>
          <p:cNvPr id="36" name="Graphic 35" descr="Single gear with solid fill">
            <a:extLst>
              <a:ext uri="{FF2B5EF4-FFF2-40B4-BE49-F238E27FC236}">
                <a16:creationId xmlns:a16="http://schemas.microsoft.com/office/drawing/2014/main" id="{61E99961-3067-583A-558A-0D8D91185E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901530">
            <a:off x="8764909" y="6056470"/>
            <a:ext cx="1532206" cy="1532206"/>
          </a:xfrm>
          <a:prstGeom prst="rect">
            <a:avLst/>
          </a:prstGeom>
        </p:spPr>
      </p:pic>
      <p:sp>
        <p:nvSpPr>
          <p:cNvPr id="37" name="TextBox 36">
            <a:extLst>
              <a:ext uri="{FF2B5EF4-FFF2-40B4-BE49-F238E27FC236}">
                <a16:creationId xmlns:a16="http://schemas.microsoft.com/office/drawing/2014/main" id="{C23A2A23-5BBC-F491-65F1-B5BB0B0BA0E5}"/>
              </a:ext>
            </a:extLst>
          </p:cNvPr>
          <p:cNvSpPr txBox="1"/>
          <p:nvPr/>
        </p:nvSpPr>
        <p:spPr>
          <a:xfrm>
            <a:off x="8367873" y="-4160456"/>
            <a:ext cx="2961927" cy="3785652"/>
          </a:xfrm>
          <a:prstGeom prst="rect">
            <a:avLst/>
          </a:prstGeom>
          <a:noFill/>
          <a:ln w="25400">
            <a:solidFill>
              <a:srgbClr val="A88A66"/>
            </a:solidFill>
          </a:ln>
        </p:spPr>
        <p:txBody>
          <a:bodyPr wrap="square" lIns="91440" tIns="45720" rIns="91440" bIns="45720" rtlCol="0" anchor="t">
            <a:spAutoFit/>
          </a:bodyPr>
          <a:lstStyle/>
          <a:p>
            <a:r>
              <a:rPr lang="en-US" sz="4000" b="1">
                <a:latin typeface="Aldhabi"/>
                <a:cs typeface="Aldhabi"/>
              </a:rPr>
              <a:t>Avg. Var. Cost:</a:t>
            </a:r>
          </a:p>
          <a:p>
            <a:r>
              <a:rPr lang="en-US" sz="4000" b="1">
                <a:latin typeface="Aldhabi"/>
                <a:cs typeface="Aldhabi"/>
              </a:rPr>
              <a:t>$248/recruit</a:t>
            </a:r>
          </a:p>
          <a:p>
            <a:endParaRPr lang="en-US" sz="4000" b="1">
              <a:latin typeface="Aldhabi"/>
              <a:cs typeface="Aldhabi"/>
            </a:endParaRPr>
          </a:p>
          <a:p>
            <a:r>
              <a:rPr lang="en-US" sz="4000" b="1">
                <a:latin typeface="Aldhabi"/>
                <a:cs typeface="Aldhabi"/>
              </a:rPr>
              <a:t>Perceived value: Omni Cost</a:t>
            </a:r>
          </a:p>
          <a:p>
            <a:pPr algn="ctr"/>
            <a:r>
              <a:rPr lang="en-US" sz="4000" b="1">
                <a:latin typeface="Aldhabi"/>
                <a:cs typeface="Aldhabi"/>
              </a:rPr>
              <a:t>4:1</a:t>
            </a:r>
          </a:p>
        </p:txBody>
      </p:sp>
    </p:spTree>
    <p:extLst>
      <p:ext uri="{BB962C8B-B14F-4D97-AF65-F5344CB8AC3E}">
        <p14:creationId xmlns:p14="http://schemas.microsoft.com/office/powerpoint/2010/main" val="375248954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like Indeed">
            <a:extLst>
              <a:ext uri="{FF2B5EF4-FFF2-40B4-BE49-F238E27FC236}">
                <a16:creationId xmlns:a16="http://schemas.microsoft.com/office/drawing/2014/main" id="{49827667-9146-7548-7026-E256679B3A52}"/>
              </a:ext>
            </a:extLst>
          </p:cNvPr>
          <p:cNvSpPr>
            <a:spLocks noGrp="1"/>
          </p:cNvSpPr>
          <p:nvPr>
            <p:ph type="title"/>
          </p:nvPr>
        </p:nvSpPr>
        <p:spPr>
          <a:xfrm>
            <a:off x="838199" y="588810"/>
            <a:ext cx="10835691" cy="1096955"/>
          </a:xfrm>
          <a:solidFill>
            <a:srgbClr val="F5EFD7"/>
          </a:solidFill>
          <a:ln w="25400">
            <a:solidFill>
              <a:srgbClr val="9D7457"/>
            </a:solidFill>
          </a:ln>
        </p:spPr>
        <p:txBody>
          <a:bodyPr>
            <a:noAutofit/>
          </a:bodyPr>
          <a:lstStyle/>
          <a:p>
            <a:r>
              <a:rPr lang="en-US" sz="5400">
                <a:latin typeface="Aldhabi"/>
                <a:cs typeface="Aldhabi"/>
              </a:rPr>
              <a:t>Unlike Indeed, Handshake targets younger demographics</a:t>
            </a:r>
          </a:p>
        </p:txBody>
      </p:sp>
      <p:cxnSp>
        <p:nvCxnSpPr>
          <p:cNvPr id="8" name="!!Unlike">
            <a:extLst>
              <a:ext uri="{FF2B5EF4-FFF2-40B4-BE49-F238E27FC236}">
                <a16:creationId xmlns:a16="http://schemas.microsoft.com/office/drawing/2014/main" id="{F8D36F5C-CAAD-F441-1218-53AAA39778A0}"/>
              </a:ext>
            </a:extLst>
          </p:cNvPr>
          <p:cNvCxnSpPr>
            <a:cxnSpLocks/>
          </p:cNvCxnSpPr>
          <p:nvPr/>
        </p:nvCxnSpPr>
        <p:spPr>
          <a:xfrm>
            <a:off x="6096000" y="-1226677"/>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63ED3D-C1A7-2D13-7325-B19DD14EBD29}"/>
              </a:ext>
            </a:extLst>
          </p:cNvPr>
          <p:cNvSpPr txBox="1"/>
          <p:nvPr/>
        </p:nvSpPr>
        <p:spPr>
          <a:xfrm>
            <a:off x="838199" y="2436521"/>
            <a:ext cx="4910722" cy="1446550"/>
          </a:xfrm>
          <a:prstGeom prst="rect">
            <a:avLst/>
          </a:prstGeom>
          <a:solidFill>
            <a:schemeClr val="bg1"/>
          </a:solidFill>
          <a:ln w="25400">
            <a:solidFill>
              <a:srgbClr val="9D7457"/>
            </a:solidFill>
          </a:ln>
        </p:spPr>
        <p:txBody>
          <a:bodyPr wrap="square" lIns="91440" tIns="45720" rIns="91440" bIns="45720" rtlCol="0" anchor="t">
            <a:spAutoFit/>
          </a:bodyPr>
          <a:lstStyle/>
          <a:p>
            <a:r>
              <a:rPr lang="en-US" sz="4400" b="1">
                <a:latin typeface="Aldhabi"/>
                <a:cs typeface="Aldhabi"/>
              </a:rPr>
              <a:t>Indeed:</a:t>
            </a:r>
          </a:p>
          <a:p>
            <a:r>
              <a:rPr lang="en-US" sz="4400">
                <a:solidFill>
                  <a:srgbClr val="000000"/>
                </a:solidFill>
                <a:latin typeface="Aldhabi"/>
                <a:cs typeface="Aldhabi"/>
              </a:rPr>
              <a:t>D</a:t>
            </a:r>
            <a:r>
              <a:rPr lang="en-US" sz="4400" b="0" i="0" u="none" strike="noStrike">
                <a:solidFill>
                  <a:srgbClr val="000000"/>
                </a:solidFill>
                <a:effectLst/>
                <a:latin typeface="Aldhabi"/>
                <a:cs typeface="Aldhabi"/>
              </a:rPr>
              <a:t>emographic is ages 25-34</a:t>
            </a:r>
            <a:endParaRPr lang="en-US" sz="4400" b="1">
              <a:latin typeface="Aldhabi"/>
              <a:cs typeface="Aldhabi"/>
            </a:endParaRPr>
          </a:p>
        </p:txBody>
      </p:sp>
      <p:sp>
        <p:nvSpPr>
          <p:cNvPr id="11" name="TextBox 10">
            <a:extLst>
              <a:ext uri="{FF2B5EF4-FFF2-40B4-BE49-F238E27FC236}">
                <a16:creationId xmlns:a16="http://schemas.microsoft.com/office/drawing/2014/main" id="{CD691CE1-966A-93B9-BCDC-EA761899CB5F}"/>
              </a:ext>
            </a:extLst>
          </p:cNvPr>
          <p:cNvSpPr txBox="1"/>
          <p:nvPr/>
        </p:nvSpPr>
        <p:spPr>
          <a:xfrm>
            <a:off x="6443080" y="2439423"/>
            <a:ext cx="5257801" cy="1446550"/>
          </a:xfrm>
          <a:prstGeom prst="rect">
            <a:avLst/>
          </a:prstGeom>
          <a:solidFill>
            <a:schemeClr val="bg1"/>
          </a:solidFill>
          <a:ln w="25400">
            <a:solidFill>
              <a:srgbClr val="9D7457"/>
            </a:solidFill>
          </a:ln>
        </p:spPr>
        <p:txBody>
          <a:bodyPr wrap="square" rtlCol="0">
            <a:spAutoFit/>
          </a:bodyPr>
          <a:lstStyle/>
          <a:p>
            <a:r>
              <a:rPr lang="en-US" sz="4400" b="1">
                <a:latin typeface="Aldhabi" pitchFamily="2" charset="-78"/>
                <a:cs typeface="Aldhabi" pitchFamily="2" charset="-78"/>
              </a:rPr>
              <a:t>Handshake</a:t>
            </a:r>
          </a:p>
          <a:p>
            <a:r>
              <a:rPr lang="en-US" sz="4400">
                <a:latin typeface="Aldhabi" pitchFamily="2" charset="-78"/>
                <a:cs typeface="Aldhabi" pitchFamily="2" charset="-78"/>
              </a:rPr>
              <a:t>Hosts events through colleges</a:t>
            </a:r>
          </a:p>
        </p:txBody>
      </p:sp>
      <p:cxnSp>
        <p:nvCxnSpPr>
          <p:cNvPr id="12" name="!!Line3">
            <a:extLst>
              <a:ext uri="{FF2B5EF4-FFF2-40B4-BE49-F238E27FC236}">
                <a16:creationId xmlns:a16="http://schemas.microsoft.com/office/drawing/2014/main" id="{C33523F3-C334-DB81-38A5-E4D61D1972E1}"/>
              </a:ext>
            </a:extLst>
          </p:cNvPr>
          <p:cNvCxnSpPr>
            <a:cxnSpLocks/>
          </p:cNvCxnSpPr>
          <p:nvPr/>
        </p:nvCxnSpPr>
        <p:spPr>
          <a:xfrm>
            <a:off x="6096000" y="-6389238"/>
            <a:ext cx="0" cy="531944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3" name="Content Placeholder 4" descr="A picture containing graphical user interface&#10;&#10;Description automatically generated">
            <a:extLst>
              <a:ext uri="{FF2B5EF4-FFF2-40B4-BE49-F238E27FC236}">
                <a16:creationId xmlns:a16="http://schemas.microsoft.com/office/drawing/2014/main" id="{1C4B1DEF-2CBF-9705-AF40-CFF29D6825BD}"/>
              </a:ext>
            </a:extLst>
          </p:cNvPr>
          <p:cNvPicPr>
            <a:picLocks noGrp="1" noChangeAspect="1"/>
          </p:cNvPicPr>
          <p:nvPr>
            <p:ph idx="1"/>
          </p:nvPr>
        </p:nvPicPr>
        <p:blipFill rotWithShape="1">
          <a:blip r:embed="rId3"/>
          <a:srcRect t="18352" b="17587"/>
          <a:stretch/>
        </p:blipFill>
        <p:spPr>
          <a:xfrm>
            <a:off x="318164" y="-5288128"/>
            <a:ext cx="4481806" cy="1500369"/>
          </a:xfrm>
          <a:solidFill>
            <a:srgbClr val="A88A66"/>
          </a:solidFill>
          <a:ln w="25400">
            <a:solidFill>
              <a:srgbClr val="9D7457"/>
            </a:solidFill>
          </a:ln>
        </p:spPr>
      </p:pic>
      <p:cxnSp>
        <p:nvCxnSpPr>
          <p:cNvPr id="14" name="!!Handshakeline">
            <a:extLst>
              <a:ext uri="{FF2B5EF4-FFF2-40B4-BE49-F238E27FC236}">
                <a16:creationId xmlns:a16="http://schemas.microsoft.com/office/drawing/2014/main" id="{DD7F6BA3-AB11-43C3-4122-FB9F9F6C38F1}"/>
              </a:ext>
            </a:extLst>
          </p:cNvPr>
          <p:cNvCxnSpPr>
            <a:cxnSpLocks/>
          </p:cNvCxnSpPr>
          <p:nvPr/>
        </p:nvCxnSpPr>
        <p:spPr>
          <a:xfrm>
            <a:off x="2550767" y="-7103615"/>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16" name="!!Indeed">
            <a:extLst>
              <a:ext uri="{FF2B5EF4-FFF2-40B4-BE49-F238E27FC236}">
                <a16:creationId xmlns:a16="http://schemas.microsoft.com/office/drawing/2014/main" id="{BDFF396B-7C51-3809-E39A-F04FF6B23CF9}"/>
              </a:ext>
            </a:extLst>
          </p:cNvPr>
          <p:cNvCxnSpPr>
            <a:cxnSpLocks/>
          </p:cNvCxnSpPr>
          <p:nvPr/>
        </p:nvCxnSpPr>
        <p:spPr>
          <a:xfrm>
            <a:off x="8729222" y="-9317507"/>
            <a:ext cx="16599" cy="2246475"/>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A060CF-F07E-0E04-2BEA-227C397CC26B}"/>
              </a:ext>
            </a:extLst>
          </p:cNvPr>
          <p:cNvSpPr txBox="1"/>
          <p:nvPr/>
        </p:nvSpPr>
        <p:spPr>
          <a:xfrm>
            <a:off x="2998522" y="-1804614"/>
            <a:ext cx="6506725" cy="1446550"/>
          </a:xfrm>
          <a:prstGeom prst="rect">
            <a:avLst/>
          </a:prstGeom>
          <a:solidFill>
            <a:schemeClr val="bg1"/>
          </a:solidFill>
          <a:ln w="25400">
            <a:solidFill>
              <a:srgbClr val="9D7457"/>
            </a:solidFill>
          </a:ln>
        </p:spPr>
        <p:txBody>
          <a:bodyPr wrap="square" rtlCol="0">
            <a:spAutoFit/>
          </a:bodyPr>
          <a:lstStyle/>
          <a:p>
            <a:r>
              <a:rPr lang="en-US" sz="4400">
                <a:latin typeface="Aldhabi" pitchFamily="2" charset="-78"/>
                <a:cs typeface="Aldhabi" pitchFamily="2" charset="-78"/>
              </a:rPr>
              <a:t>Handshake actively recruits people virtually &amp; in-person</a:t>
            </a:r>
          </a:p>
        </p:txBody>
      </p:sp>
      <p:sp>
        <p:nvSpPr>
          <p:cNvPr id="19" name="!!Rewards">
            <a:extLst>
              <a:ext uri="{FF2B5EF4-FFF2-40B4-BE49-F238E27FC236}">
                <a16:creationId xmlns:a16="http://schemas.microsoft.com/office/drawing/2014/main" id="{0E4D63EC-32CA-DF96-6F36-88892D882C3C}"/>
              </a:ext>
            </a:extLst>
          </p:cNvPr>
          <p:cNvSpPr txBox="1">
            <a:spLocks/>
          </p:cNvSpPr>
          <p:nvPr/>
        </p:nvSpPr>
        <p:spPr>
          <a:xfrm>
            <a:off x="-7779130" y="1685765"/>
            <a:ext cx="6615426" cy="3817627"/>
          </a:xfrm>
          <a:prstGeom prst="rect">
            <a:avLst/>
          </a:prstGeom>
          <a:ln w="25400">
            <a:solidFill>
              <a:srgbClr val="9D7457"/>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600">
                <a:latin typeface="Aldhabi" pitchFamily="2" charset="-78"/>
                <a:cs typeface="Aldhabi" pitchFamily="2" charset="-78"/>
              </a:rPr>
              <a:t>Has 1400 university partnerships</a:t>
            </a:r>
          </a:p>
          <a:p>
            <a:pPr>
              <a:lnSpc>
                <a:spcPct val="150000"/>
              </a:lnSpc>
            </a:pPr>
            <a:r>
              <a:rPr lang="en-US" sz="3600">
                <a:latin typeface="Aldhabi" pitchFamily="2" charset="-78"/>
                <a:cs typeface="Aldhabi" pitchFamily="2" charset="-78"/>
              </a:rPr>
              <a:t>Used by +10M students</a:t>
            </a:r>
          </a:p>
          <a:p>
            <a:pPr>
              <a:lnSpc>
                <a:spcPct val="150000"/>
              </a:lnSpc>
            </a:pPr>
            <a:r>
              <a:rPr lang="en-US" sz="3600">
                <a:latin typeface="Aldhabi" pitchFamily="2" charset="-78"/>
                <a:cs typeface="Aldhabi" pitchFamily="2" charset="-78"/>
              </a:rPr>
              <a:t>Even used by current competitors like Marriot</a:t>
            </a:r>
          </a:p>
          <a:p>
            <a:pPr>
              <a:lnSpc>
                <a:spcPct val="150000"/>
              </a:lnSpc>
            </a:pPr>
            <a:r>
              <a:rPr lang="en-US" sz="3600">
                <a:latin typeface="Aldhabi" pitchFamily="2" charset="-78"/>
                <a:cs typeface="Aldhabi" pitchFamily="2" charset="-78"/>
              </a:rPr>
              <a:t>It’s free</a:t>
            </a:r>
          </a:p>
        </p:txBody>
      </p:sp>
      <p:pic>
        <p:nvPicPr>
          <p:cNvPr id="21" name="!!Seaweed2" descr="A picture containing decorated, dining table&#10;&#10;Description automatically generated">
            <a:extLst>
              <a:ext uri="{FF2B5EF4-FFF2-40B4-BE49-F238E27FC236}">
                <a16:creationId xmlns:a16="http://schemas.microsoft.com/office/drawing/2014/main" id="{209A308F-6472-789C-824C-0E99DCC0AADE}"/>
              </a:ext>
            </a:extLst>
          </p:cNvPr>
          <p:cNvPicPr>
            <a:picLocks noChangeAspect="1"/>
          </p:cNvPicPr>
          <p:nvPr/>
        </p:nvPicPr>
        <p:blipFill rotWithShape="1">
          <a:blip r:embed="rId4"/>
          <a:srcRect l="51593" t="52261" r="36690" b="11263"/>
          <a:stretch/>
        </p:blipFill>
        <p:spPr>
          <a:xfrm>
            <a:off x="10398058" y="4369404"/>
            <a:ext cx="1908855" cy="2631199"/>
          </a:xfrm>
          <a:prstGeom prst="rect">
            <a:avLst/>
          </a:prstGeom>
        </p:spPr>
      </p:pic>
      <p:pic>
        <p:nvPicPr>
          <p:cNvPr id="22" name="!!Seaweed1" descr="A picture containing decorated, dining table&#10;&#10;Description automatically generated">
            <a:extLst>
              <a:ext uri="{FF2B5EF4-FFF2-40B4-BE49-F238E27FC236}">
                <a16:creationId xmlns:a16="http://schemas.microsoft.com/office/drawing/2014/main" id="{996712A1-546A-8EDA-2C2B-DAA77E62F521}"/>
              </a:ext>
            </a:extLst>
          </p:cNvPr>
          <p:cNvPicPr>
            <a:picLocks noChangeAspect="1"/>
          </p:cNvPicPr>
          <p:nvPr/>
        </p:nvPicPr>
        <p:blipFill rotWithShape="1">
          <a:blip r:embed="rId4"/>
          <a:srcRect l="51593" t="52261" r="36690" b="11263"/>
          <a:stretch/>
        </p:blipFill>
        <p:spPr>
          <a:xfrm>
            <a:off x="70968" y="4369404"/>
            <a:ext cx="1908855" cy="2631199"/>
          </a:xfrm>
          <a:prstGeom prst="rect">
            <a:avLst/>
          </a:prstGeom>
        </p:spPr>
      </p:pic>
      <p:pic>
        <p:nvPicPr>
          <p:cNvPr id="23" name="!!Venus2" descr="A picture containing decorated, dining table&#10;&#10;Description automatically generated">
            <a:extLst>
              <a:ext uri="{FF2B5EF4-FFF2-40B4-BE49-F238E27FC236}">
                <a16:creationId xmlns:a16="http://schemas.microsoft.com/office/drawing/2014/main" id="{EB0EFFFD-553A-49E0-DCC6-A98756F75212}"/>
              </a:ext>
            </a:extLst>
          </p:cNvPr>
          <p:cNvPicPr>
            <a:picLocks noChangeAspect="1"/>
          </p:cNvPicPr>
          <p:nvPr/>
        </p:nvPicPr>
        <p:blipFill rotWithShape="1">
          <a:blip r:embed="rId4"/>
          <a:srcRect l="69251" t="9957" r="16454" b="57606"/>
          <a:stretch/>
        </p:blipFill>
        <p:spPr>
          <a:xfrm rot="1771040">
            <a:off x="12157037" y="5881483"/>
            <a:ext cx="3117709" cy="3132424"/>
          </a:xfrm>
          <a:prstGeom prst="rect">
            <a:avLst/>
          </a:prstGeom>
        </p:spPr>
      </p:pic>
      <p:pic>
        <p:nvPicPr>
          <p:cNvPr id="24" name="!!Venus1" descr="A picture containing decorated, dining table&#10;&#10;Description automatically generated">
            <a:extLst>
              <a:ext uri="{FF2B5EF4-FFF2-40B4-BE49-F238E27FC236}">
                <a16:creationId xmlns:a16="http://schemas.microsoft.com/office/drawing/2014/main" id="{0F3499FF-6E54-C2C8-6AEE-751377B17BEA}"/>
              </a:ext>
            </a:extLst>
          </p:cNvPr>
          <p:cNvPicPr>
            <a:picLocks noChangeAspect="1"/>
          </p:cNvPicPr>
          <p:nvPr/>
        </p:nvPicPr>
        <p:blipFill rotWithShape="1">
          <a:blip r:embed="rId4"/>
          <a:srcRect l="69251" t="9957" r="16603" b="59505"/>
          <a:stretch/>
        </p:blipFill>
        <p:spPr>
          <a:xfrm rot="18988200">
            <a:off x="-3399468" y="5699032"/>
            <a:ext cx="3085244" cy="2949033"/>
          </a:xfrm>
          <a:prstGeom prst="rect">
            <a:avLst/>
          </a:prstGeom>
        </p:spPr>
      </p:pic>
      <p:pic>
        <p:nvPicPr>
          <p:cNvPr id="26" name="Picture 25" descr="A picture containing decorated, dining table&#10;&#10;Description automatically generated">
            <a:extLst>
              <a:ext uri="{FF2B5EF4-FFF2-40B4-BE49-F238E27FC236}">
                <a16:creationId xmlns:a16="http://schemas.microsoft.com/office/drawing/2014/main" id="{C71BA9AC-CB3F-11A2-79E8-CFC6BB7DA773}"/>
              </a:ext>
            </a:extLst>
          </p:cNvPr>
          <p:cNvPicPr>
            <a:picLocks noChangeAspect="1"/>
          </p:cNvPicPr>
          <p:nvPr/>
        </p:nvPicPr>
        <p:blipFill rotWithShape="1">
          <a:blip r:embed="rId4"/>
          <a:srcRect l="51130" t="7877" r="39236" b="48549"/>
          <a:stretch/>
        </p:blipFill>
        <p:spPr>
          <a:xfrm>
            <a:off x="-64150" y="6833718"/>
            <a:ext cx="1626463" cy="3257258"/>
          </a:xfrm>
          <a:prstGeom prst="rect">
            <a:avLst/>
          </a:prstGeom>
        </p:spPr>
      </p:pic>
      <p:pic>
        <p:nvPicPr>
          <p:cNvPr id="27" name="Picture 26" descr="A picture containing decorated, dining table&#10;&#10;Description automatically generated">
            <a:extLst>
              <a:ext uri="{FF2B5EF4-FFF2-40B4-BE49-F238E27FC236}">
                <a16:creationId xmlns:a16="http://schemas.microsoft.com/office/drawing/2014/main" id="{C53621E8-EB28-AA78-622A-36323B446BB2}"/>
              </a:ext>
            </a:extLst>
          </p:cNvPr>
          <p:cNvPicPr>
            <a:picLocks noChangeAspect="1"/>
          </p:cNvPicPr>
          <p:nvPr/>
        </p:nvPicPr>
        <p:blipFill rotWithShape="1">
          <a:blip r:embed="rId4"/>
          <a:srcRect l="51130" t="7877" r="39236" b="48549"/>
          <a:stretch/>
        </p:blipFill>
        <p:spPr>
          <a:xfrm>
            <a:off x="10511314" y="6838473"/>
            <a:ext cx="1626463" cy="3257258"/>
          </a:xfrm>
          <a:prstGeom prst="rect">
            <a:avLst/>
          </a:prstGeom>
        </p:spPr>
      </p:pic>
      <p:pic>
        <p:nvPicPr>
          <p:cNvPr id="28" name="Picture 3" descr="Qr code&#10;&#10;Description automatically generated">
            <a:extLst>
              <a:ext uri="{FF2B5EF4-FFF2-40B4-BE49-F238E27FC236}">
                <a16:creationId xmlns:a16="http://schemas.microsoft.com/office/drawing/2014/main" id="{E4633DD4-4731-261C-40D0-40D490872BCB}"/>
              </a:ext>
            </a:extLst>
          </p:cNvPr>
          <p:cNvPicPr>
            <a:picLocks noChangeAspect="1"/>
          </p:cNvPicPr>
          <p:nvPr/>
        </p:nvPicPr>
        <p:blipFill>
          <a:blip r:embed="rId5"/>
          <a:stretch>
            <a:fillRect/>
          </a:stretch>
        </p:blipFill>
        <p:spPr>
          <a:xfrm rot="4028851">
            <a:off x="12602725" y="-1518303"/>
            <a:ext cx="1532546" cy="1518303"/>
          </a:xfrm>
          <a:prstGeom prst="rect">
            <a:avLst/>
          </a:prstGeom>
        </p:spPr>
      </p:pic>
      <p:pic>
        <p:nvPicPr>
          <p:cNvPr id="3" name="Graphic 2" descr="Single gear with solid fill">
            <a:extLst>
              <a:ext uri="{FF2B5EF4-FFF2-40B4-BE49-F238E27FC236}">
                <a16:creationId xmlns:a16="http://schemas.microsoft.com/office/drawing/2014/main" id="{88659B05-DE84-4B0F-FB52-B8DACD5E7D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048205">
            <a:off x="1959954" y="4965638"/>
            <a:ext cx="3575538" cy="3575538"/>
          </a:xfrm>
          <a:prstGeom prst="rect">
            <a:avLst/>
          </a:prstGeom>
        </p:spPr>
      </p:pic>
      <p:pic>
        <p:nvPicPr>
          <p:cNvPr id="10" name="Graphic 9" descr="Single gear with solid fill">
            <a:extLst>
              <a:ext uri="{FF2B5EF4-FFF2-40B4-BE49-F238E27FC236}">
                <a16:creationId xmlns:a16="http://schemas.microsoft.com/office/drawing/2014/main" id="{2B6CCAF4-1C6C-DAC7-FCE0-761908669D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682049">
            <a:off x="4614936" y="5684262"/>
            <a:ext cx="2276621" cy="2276621"/>
          </a:xfrm>
          <a:prstGeom prst="rect">
            <a:avLst/>
          </a:prstGeom>
        </p:spPr>
      </p:pic>
      <p:pic>
        <p:nvPicPr>
          <p:cNvPr id="18" name="Graphic 17" descr="Single gear with solid fill">
            <a:extLst>
              <a:ext uri="{FF2B5EF4-FFF2-40B4-BE49-F238E27FC236}">
                <a16:creationId xmlns:a16="http://schemas.microsoft.com/office/drawing/2014/main" id="{29CFF709-62A8-24AC-98A7-9F1AC8A338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010314">
            <a:off x="5977639" y="5033235"/>
            <a:ext cx="3575538" cy="3575538"/>
          </a:xfrm>
          <a:prstGeom prst="rect">
            <a:avLst/>
          </a:prstGeom>
        </p:spPr>
      </p:pic>
      <p:pic>
        <p:nvPicPr>
          <p:cNvPr id="20" name="Graphic 19" descr="Single gear with solid fill">
            <a:extLst>
              <a:ext uri="{FF2B5EF4-FFF2-40B4-BE49-F238E27FC236}">
                <a16:creationId xmlns:a16="http://schemas.microsoft.com/office/drawing/2014/main" id="{41230F93-4613-25AA-A1BF-CE6407D788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682049">
            <a:off x="8764909" y="6056470"/>
            <a:ext cx="1532206" cy="1532206"/>
          </a:xfrm>
          <a:prstGeom prst="rect">
            <a:avLst/>
          </a:prstGeom>
        </p:spPr>
      </p:pic>
      <p:sp>
        <p:nvSpPr>
          <p:cNvPr id="29" name="TextBox 28">
            <a:extLst>
              <a:ext uri="{FF2B5EF4-FFF2-40B4-BE49-F238E27FC236}">
                <a16:creationId xmlns:a16="http://schemas.microsoft.com/office/drawing/2014/main" id="{18DCAC4B-484F-1CE6-5337-5B4DC92829F6}"/>
              </a:ext>
            </a:extLst>
          </p:cNvPr>
          <p:cNvSpPr txBox="1"/>
          <p:nvPr/>
        </p:nvSpPr>
        <p:spPr>
          <a:xfrm>
            <a:off x="6515592" y="-7099221"/>
            <a:ext cx="4868694" cy="769441"/>
          </a:xfrm>
          <a:prstGeom prst="rect">
            <a:avLst/>
          </a:prstGeom>
          <a:solidFill>
            <a:schemeClr val="bg1"/>
          </a:solidFill>
          <a:ln w="25400">
            <a:solidFill>
              <a:srgbClr val="9D7457"/>
            </a:solidFill>
          </a:ln>
        </p:spPr>
        <p:txBody>
          <a:bodyPr wrap="square" lIns="91440" tIns="45720" rIns="91440" bIns="45720" rtlCol="0" anchor="t">
            <a:spAutoFit/>
          </a:bodyPr>
          <a:lstStyle/>
          <a:p>
            <a:r>
              <a:rPr lang="en-US" sz="4400">
                <a:latin typeface="Aldhabi"/>
                <a:cs typeface="Aldhabi"/>
              </a:rPr>
              <a:t>Indeed is passive recruitment</a:t>
            </a:r>
          </a:p>
        </p:txBody>
      </p:sp>
    </p:spTree>
    <p:extLst>
      <p:ext uri="{BB962C8B-B14F-4D97-AF65-F5344CB8AC3E}">
        <p14:creationId xmlns:p14="http://schemas.microsoft.com/office/powerpoint/2010/main" val="263890984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wards">
            <a:extLst>
              <a:ext uri="{FF2B5EF4-FFF2-40B4-BE49-F238E27FC236}">
                <a16:creationId xmlns:a16="http://schemas.microsoft.com/office/drawing/2014/main" id="{0EE444B4-C77D-764A-AE2A-BDF6BFFACBED}"/>
              </a:ext>
            </a:extLst>
          </p:cNvPr>
          <p:cNvSpPr>
            <a:spLocks noGrp="1"/>
          </p:cNvSpPr>
          <p:nvPr>
            <p:ph idx="1"/>
          </p:nvPr>
        </p:nvSpPr>
        <p:spPr>
          <a:xfrm>
            <a:off x="2930643" y="1861013"/>
            <a:ext cx="6615426" cy="3817627"/>
          </a:xfrm>
          <a:ln w="25400">
            <a:solidFill>
              <a:srgbClr val="9D7457"/>
            </a:solidFill>
          </a:ln>
        </p:spPr>
        <p:txBody>
          <a:bodyPr vert="horz" lIns="91440" tIns="45720" rIns="91440" bIns="45720" rtlCol="0" anchor="t">
            <a:noAutofit/>
          </a:bodyPr>
          <a:lstStyle/>
          <a:p>
            <a:pPr marL="0" indent="0">
              <a:lnSpc>
                <a:spcPct val="150000"/>
              </a:lnSpc>
              <a:buNone/>
            </a:pPr>
            <a:r>
              <a:rPr lang="en-US" sz="3600">
                <a:latin typeface="Aldhabi" pitchFamily="2" charset="-78"/>
                <a:cs typeface="Aldhabi" pitchFamily="2" charset="-78"/>
              </a:rPr>
              <a:t>1400 university partnerships</a:t>
            </a:r>
            <a:endParaRPr lang="en-US"/>
          </a:p>
          <a:p>
            <a:pPr marL="0" indent="0">
              <a:lnSpc>
                <a:spcPct val="150000"/>
              </a:lnSpc>
              <a:buNone/>
            </a:pPr>
            <a:r>
              <a:rPr lang="en-US" sz="3600">
                <a:latin typeface="Aldhabi" pitchFamily="2" charset="-78"/>
                <a:cs typeface="Aldhabi" pitchFamily="2" charset="-78"/>
              </a:rPr>
              <a:t>Used by +10M students</a:t>
            </a:r>
          </a:p>
          <a:p>
            <a:pPr marL="0" indent="0">
              <a:lnSpc>
                <a:spcPct val="150000"/>
              </a:lnSpc>
              <a:buNone/>
            </a:pPr>
            <a:r>
              <a:rPr lang="en-US" sz="3600">
                <a:latin typeface="Aldhabi"/>
                <a:cs typeface="Aldhabi"/>
              </a:rPr>
              <a:t>Competitors: Marriott, Hilton</a:t>
            </a:r>
            <a:endParaRPr lang="en-US" sz="3600">
              <a:latin typeface="Aldhabi" pitchFamily="2" charset="-78"/>
              <a:cs typeface="Aldhabi" pitchFamily="2" charset="-78"/>
            </a:endParaRPr>
          </a:p>
          <a:p>
            <a:pPr marL="0" indent="0">
              <a:lnSpc>
                <a:spcPct val="150000"/>
              </a:lnSpc>
              <a:buNone/>
            </a:pPr>
            <a:r>
              <a:rPr lang="en-US" sz="3600">
                <a:latin typeface="Aldhabi" pitchFamily="2" charset="-78"/>
                <a:cs typeface="Aldhabi" pitchFamily="2" charset="-78"/>
              </a:rPr>
              <a:t>Free</a:t>
            </a:r>
          </a:p>
        </p:txBody>
      </p:sp>
      <p:pic>
        <p:nvPicPr>
          <p:cNvPr id="6" name="Content Placeholder 4" descr="A picture containing graphical user interface&#10;&#10;Description automatically generated">
            <a:extLst>
              <a:ext uri="{FF2B5EF4-FFF2-40B4-BE49-F238E27FC236}">
                <a16:creationId xmlns:a16="http://schemas.microsoft.com/office/drawing/2014/main" id="{7F6056E4-1EF4-9A1E-A865-79300AD88970}"/>
              </a:ext>
            </a:extLst>
          </p:cNvPr>
          <p:cNvPicPr>
            <a:picLocks noChangeAspect="1"/>
          </p:cNvPicPr>
          <p:nvPr/>
        </p:nvPicPr>
        <p:blipFill rotWithShape="1">
          <a:blip r:embed="rId4"/>
          <a:srcRect t="18352" b="17587"/>
          <a:stretch/>
        </p:blipFill>
        <p:spPr>
          <a:xfrm>
            <a:off x="405028" y="562519"/>
            <a:ext cx="4481806" cy="1500369"/>
          </a:xfrm>
          <a:prstGeom prst="rect">
            <a:avLst/>
          </a:prstGeom>
          <a:solidFill>
            <a:srgbClr val="A88A66"/>
          </a:solidFill>
          <a:ln w="25400">
            <a:solidFill>
              <a:srgbClr val="9D7457"/>
            </a:solidFill>
          </a:ln>
        </p:spPr>
      </p:pic>
      <p:cxnSp>
        <p:nvCxnSpPr>
          <p:cNvPr id="7" name="!!Handshakeline">
            <a:extLst>
              <a:ext uri="{FF2B5EF4-FFF2-40B4-BE49-F238E27FC236}">
                <a16:creationId xmlns:a16="http://schemas.microsoft.com/office/drawing/2014/main" id="{DA33D861-0782-5DB3-F105-D79C947A60BF}"/>
              </a:ext>
            </a:extLst>
          </p:cNvPr>
          <p:cNvCxnSpPr>
            <a:cxnSpLocks/>
          </p:cNvCxnSpPr>
          <p:nvPr/>
        </p:nvCxnSpPr>
        <p:spPr>
          <a:xfrm>
            <a:off x="2629332" y="-1252968"/>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5" name="!!Unlike Indeed">
            <a:extLst>
              <a:ext uri="{FF2B5EF4-FFF2-40B4-BE49-F238E27FC236}">
                <a16:creationId xmlns:a16="http://schemas.microsoft.com/office/drawing/2014/main" id="{A9DD2FA0-B12A-54FF-E6DD-11F262CBF062}"/>
              </a:ext>
            </a:extLst>
          </p:cNvPr>
          <p:cNvSpPr>
            <a:spLocks noGrp="1"/>
          </p:cNvSpPr>
          <p:nvPr>
            <p:ph type="title"/>
          </p:nvPr>
        </p:nvSpPr>
        <p:spPr>
          <a:xfrm>
            <a:off x="678154" y="-2251588"/>
            <a:ext cx="10835691" cy="1096955"/>
          </a:xfrm>
          <a:solidFill>
            <a:srgbClr val="F5EFD7"/>
          </a:solidFill>
          <a:ln w="25400">
            <a:solidFill>
              <a:srgbClr val="9D7457"/>
            </a:solidFill>
          </a:ln>
        </p:spPr>
        <p:txBody>
          <a:bodyPr>
            <a:noAutofit/>
          </a:bodyPr>
          <a:lstStyle/>
          <a:p>
            <a:r>
              <a:rPr lang="en-US" sz="5400">
                <a:latin typeface="Aldhabi" pitchFamily="2" charset="-78"/>
                <a:cs typeface="Aldhabi" pitchFamily="2" charset="-78"/>
              </a:rPr>
              <a:t>Unlike Indeed Handshake targets younger demographics</a:t>
            </a:r>
          </a:p>
        </p:txBody>
      </p:sp>
      <p:pic>
        <p:nvPicPr>
          <p:cNvPr id="25" name="!!Seaweed2" descr="A picture containing decorated, dining table&#10;&#10;Description automatically generated">
            <a:extLst>
              <a:ext uri="{FF2B5EF4-FFF2-40B4-BE49-F238E27FC236}">
                <a16:creationId xmlns:a16="http://schemas.microsoft.com/office/drawing/2014/main" id="{B3671293-D184-AFC6-0F43-C4897C1BAF73}"/>
              </a:ext>
            </a:extLst>
          </p:cNvPr>
          <p:cNvPicPr>
            <a:picLocks noChangeAspect="1"/>
          </p:cNvPicPr>
          <p:nvPr/>
        </p:nvPicPr>
        <p:blipFill rotWithShape="1">
          <a:blip r:embed="rId5"/>
          <a:srcRect l="51593" t="52261" r="36690" b="11263"/>
          <a:stretch/>
        </p:blipFill>
        <p:spPr>
          <a:xfrm>
            <a:off x="10301859" y="6943098"/>
            <a:ext cx="1908855" cy="2631199"/>
          </a:xfrm>
          <a:prstGeom prst="rect">
            <a:avLst/>
          </a:prstGeom>
        </p:spPr>
      </p:pic>
      <p:pic>
        <p:nvPicPr>
          <p:cNvPr id="26" name="!!Seaweed1" descr="A picture containing decorated, dining table&#10;&#10;Description automatically generated">
            <a:extLst>
              <a:ext uri="{FF2B5EF4-FFF2-40B4-BE49-F238E27FC236}">
                <a16:creationId xmlns:a16="http://schemas.microsoft.com/office/drawing/2014/main" id="{D261D684-D34E-D406-0838-77A2F67215B7}"/>
              </a:ext>
            </a:extLst>
          </p:cNvPr>
          <p:cNvPicPr>
            <a:picLocks noChangeAspect="1"/>
          </p:cNvPicPr>
          <p:nvPr/>
        </p:nvPicPr>
        <p:blipFill rotWithShape="1">
          <a:blip r:embed="rId5"/>
          <a:srcRect l="51593" t="52261" r="36690" b="11263"/>
          <a:stretch/>
        </p:blipFill>
        <p:spPr>
          <a:xfrm>
            <a:off x="-25231" y="6943098"/>
            <a:ext cx="1908855" cy="2631199"/>
          </a:xfrm>
          <a:prstGeom prst="rect">
            <a:avLst/>
          </a:prstGeom>
        </p:spPr>
      </p:pic>
      <p:pic>
        <p:nvPicPr>
          <p:cNvPr id="28" name="!!Venus2" descr="A picture containing decorated, dining table&#10;&#10;Description automatically generated">
            <a:extLst>
              <a:ext uri="{FF2B5EF4-FFF2-40B4-BE49-F238E27FC236}">
                <a16:creationId xmlns:a16="http://schemas.microsoft.com/office/drawing/2014/main" id="{C46DB989-99B3-6947-DD57-91FA2E0D8CDC}"/>
              </a:ext>
            </a:extLst>
          </p:cNvPr>
          <p:cNvPicPr>
            <a:picLocks noChangeAspect="1"/>
          </p:cNvPicPr>
          <p:nvPr/>
        </p:nvPicPr>
        <p:blipFill rotWithShape="1">
          <a:blip r:embed="rId5"/>
          <a:srcRect l="69251" t="9957" r="16454" b="57606"/>
          <a:stretch/>
        </p:blipFill>
        <p:spPr>
          <a:xfrm>
            <a:off x="9495658" y="3869049"/>
            <a:ext cx="3117709" cy="3132424"/>
          </a:xfrm>
          <a:prstGeom prst="rect">
            <a:avLst/>
          </a:prstGeom>
        </p:spPr>
      </p:pic>
      <p:pic>
        <p:nvPicPr>
          <p:cNvPr id="29" name="!!Venus1" descr="A picture containing decorated, dining table&#10;&#10;Description automatically generated">
            <a:extLst>
              <a:ext uri="{FF2B5EF4-FFF2-40B4-BE49-F238E27FC236}">
                <a16:creationId xmlns:a16="http://schemas.microsoft.com/office/drawing/2014/main" id="{954E51A1-177F-5526-CB92-679841D137D2}"/>
              </a:ext>
            </a:extLst>
          </p:cNvPr>
          <p:cNvPicPr>
            <a:picLocks noChangeAspect="1"/>
          </p:cNvPicPr>
          <p:nvPr/>
        </p:nvPicPr>
        <p:blipFill rotWithShape="1">
          <a:blip r:embed="rId5"/>
          <a:srcRect l="69251" t="9957" r="16603" b="59505"/>
          <a:stretch/>
        </p:blipFill>
        <p:spPr>
          <a:xfrm>
            <a:off x="-148619" y="3891728"/>
            <a:ext cx="3085244" cy="2949033"/>
          </a:xfrm>
          <a:prstGeom prst="rect">
            <a:avLst/>
          </a:prstGeom>
        </p:spPr>
      </p:pic>
      <p:pic>
        <p:nvPicPr>
          <p:cNvPr id="2" name="Picture 3" descr="Qr code&#10;&#10;Description automatically generated">
            <a:extLst>
              <a:ext uri="{FF2B5EF4-FFF2-40B4-BE49-F238E27FC236}">
                <a16:creationId xmlns:a16="http://schemas.microsoft.com/office/drawing/2014/main" id="{96D98D26-F0FE-7776-7FAF-72F3913018A9}"/>
              </a:ext>
            </a:extLst>
          </p:cNvPr>
          <p:cNvPicPr>
            <a:picLocks noChangeAspect="1"/>
          </p:cNvPicPr>
          <p:nvPr/>
        </p:nvPicPr>
        <p:blipFill>
          <a:blip r:embed="rId6"/>
          <a:stretch>
            <a:fillRect/>
          </a:stretch>
        </p:blipFill>
        <p:spPr>
          <a:xfrm>
            <a:off x="10008549" y="148840"/>
            <a:ext cx="1938471" cy="1917106"/>
          </a:xfrm>
          <a:prstGeom prst="rect">
            <a:avLst/>
          </a:prstGeom>
        </p:spPr>
      </p:pic>
      <p:sp>
        <p:nvSpPr>
          <p:cNvPr id="4" name="TextBox 3">
            <a:extLst>
              <a:ext uri="{FF2B5EF4-FFF2-40B4-BE49-F238E27FC236}">
                <a16:creationId xmlns:a16="http://schemas.microsoft.com/office/drawing/2014/main" id="{8976C603-9BE3-462B-F691-97BD8C5A9595}"/>
              </a:ext>
            </a:extLst>
          </p:cNvPr>
          <p:cNvSpPr txBox="1"/>
          <p:nvPr/>
        </p:nvSpPr>
        <p:spPr>
          <a:xfrm>
            <a:off x="13058425" y="2436521"/>
            <a:ext cx="4910722" cy="1446550"/>
          </a:xfrm>
          <a:prstGeom prst="rect">
            <a:avLst/>
          </a:prstGeom>
          <a:solidFill>
            <a:schemeClr val="bg1"/>
          </a:solidFill>
          <a:ln w="25400">
            <a:solidFill>
              <a:srgbClr val="9D7457"/>
            </a:solidFill>
          </a:ln>
        </p:spPr>
        <p:txBody>
          <a:bodyPr wrap="square" lIns="91440" tIns="45720" rIns="91440" bIns="45720" rtlCol="0" anchor="t">
            <a:spAutoFit/>
          </a:bodyPr>
          <a:lstStyle/>
          <a:p>
            <a:r>
              <a:rPr lang="en-US" sz="4400" b="1">
                <a:latin typeface="Aldhabi"/>
                <a:cs typeface="Aldhabi"/>
              </a:rPr>
              <a:t>Indeed:</a:t>
            </a:r>
          </a:p>
          <a:p>
            <a:r>
              <a:rPr lang="en-US" sz="4400">
                <a:solidFill>
                  <a:srgbClr val="000000"/>
                </a:solidFill>
                <a:latin typeface="Aldhabi"/>
                <a:cs typeface="Aldhabi"/>
              </a:rPr>
              <a:t>D</a:t>
            </a:r>
            <a:r>
              <a:rPr lang="en-US" sz="4400" b="0" i="0" u="none" strike="noStrike">
                <a:solidFill>
                  <a:srgbClr val="000000"/>
                </a:solidFill>
                <a:effectLst/>
                <a:latin typeface="Aldhabi"/>
                <a:cs typeface="Aldhabi"/>
              </a:rPr>
              <a:t>emographic is ages 25-34</a:t>
            </a:r>
            <a:endParaRPr lang="en-US" sz="4400" b="1">
              <a:latin typeface="Aldhabi"/>
              <a:cs typeface="Aldhabi"/>
            </a:endParaRPr>
          </a:p>
        </p:txBody>
      </p:sp>
      <p:sp>
        <p:nvSpPr>
          <p:cNvPr id="5" name="TextBox 4">
            <a:extLst>
              <a:ext uri="{FF2B5EF4-FFF2-40B4-BE49-F238E27FC236}">
                <a16:creationId xmlns:a16="http://schemas.microsoft.com/office/drawing/2014/main" id="{B2D4B7E8-6ECB-51A9-3967-231351DF4541}"/>
              </a:ext>
            </a:extLst>
          </p:cNvPr>
          <p:cNvSpPr txBox="1"/>
          <p:nvPr/>
        </p:nvSpPr>
        <p:spPr>
          <a:xfrm>
            <a:off x="18663306" y="2439423"/>
            <a:ext cx="5257801" cy="1446550"/>
          </a:xfrm>
          <a:prstGeom prst="rect">
            <a:avLst/>
          </a:prstGeom>
          <a:solidFill>
            <a:schemeClr val="bg1"/>
          </a:solidFill>
          <a:ln w="25400">
            <a:solidFill>
              <a:srgbClr val="9D7457"/>
            </a:solidFill>
          </a:ln>
        </p:spPr>
        <p:txBody>
          <a:bodyPr wrap="square" rtlCol="0">
            <a:spAutoFit/>
          </a:bodyPr>
          <a:lstStyle/>
          <a:p>
            <a:r>
              <a:rPr lang="en-US" sz="4400" b="1">
                <a:latin typeface="Aldhabi" pitchFamily="2" charset="-78"/>
                <a:cs typeface="Aldhabi" pitchFamily="2" charset="-78"/>
              </a:rPr>
              <a:t>Handshake</a:t>
            </a:r>
          </a:p>
          <a:p>
            <a:r>
              <a:rPr lang="en-US" sz="4400">
                <a:latin typeface="Aldhabi" pitchFamily="2" charset="-78"/>
                <a:cs typeface="Aldhabi" pitchFamily="2" charset="-78"/>
              </a:rPr>
              <a:t>Hosts events through colleges</a:t>
            </a:r>
          </a:p>
        </p:txBody>
      </p:sp>
      <p:pic>
        <p:nvPicPr>
          <p:cNvPr id="8" name="Picture 7">
            <a:extLst>
              <a:ext uri="{FF2B5EF4-FFF2-40B4-BE49-F238E27FC236}">
                <a16:creationId xmlns:a16="http://schemas.microsoft.com/office/drawing/2014/main" id="{35985705-22BE-DF00-1D8B-C5E91885073F}"/>
              </a:ext>
            </a:extLst>
          </p:cNvPr>
          <p:cNvPicPr>
            <a:picLocks noChangeAspect="1"/>
          </p:cNvPicPr>
          <p:nvPr/>
        </p:nvPicPr>
        <p:blipFill rotWithShape="1">
          <a:blip r:embed="rId7"/>
          <a:srcRect l="81957" t="67958" r="14091" b="13337"/>
          <a:stretch/>
        </p:blipFill>
        <p:spPr>
          <a:xfrm rot="18717604">
            <a:off x="-2390438" y="5885162"/>
            <a:ext cx="1451153" cy="3041291"/>
          </a:xfrm>
          <a:prstGeom prst="rect">
            <a:avLst/>
          </a:prstGeom>
        </p:spPr>
      </p:pic>
      <p:pic>
        <p:nvPicPr>
          <p:cNvPr id="17" name="Picture 16">
            <a:extLst>
              <a:ext uri="{FF2B5EF4-FFF2-40B4-BE49-F238E27FC236}">
                <a16:creationId xmlns:a16="http://schemas.microsoft.com/office/drawing/2014/main" id="{EFBBAC77-623E-0F99-E142-4C512B1A4280}"/>
              </a:ext>
            </a:extLst>
          </p:cNvPr>
          <p:cNvPicPr>
            <a:picLocks noChangeAspect="1"/>
          </p:cNvPicPr>
          <p:nvPr/>
        </p:nvPicPr>
        <p:blipFill rotWithShape="1">
          <a:blip r:embed="rId7"/>
          <a:srcRect l="81957" t="67958" r="14091" b="13337"/>
          <a:stretch/>
        </p:blipFill>
        <p:spPr>
          <a:xfrm rot="2999193">
            <a:off x="12791096" y="6135767"/>
            <a:ext cx="1451153" cy="3041291"/>
          </a:xfrm>
          <a:prstGeom prst="rect">
            <a:avLst/>
          </a:prstGeom>
        </p:spPr>
      </p:pic>
      <p:graphicFrame>
        <p:nvGraphicFramePr>
          <p:cNvPr id="31" name="Diagram 30">
            <a:extLst>
              <a:ext uri="{FF2B5EF4-FFF2-40B4-BE49-F238E27FC236}">
                <a16:creationId xmlns:a16="http://schemas.microsoft.com/office/drawing/2014/main" id="{3774467E-8C66-3859-4CC6-0AD9B3ADC926}"/>
              </a:ext>
            </a:extLst>
          </p:cNvPr>
          <p:cNvGraphicFramePr/>
          <p:nvPr>
            <p:extLst>
              <p:ext uri="{D42A27DB-BD31-4B8C-83A1-F6EECF244321}">
                <p14:modId xmlns:p14="http://schemas.microsoft.com/office/powerpoint/2010/main" val="808142976"/>
              </p:ext>
            </p:extLst>
          </p:nvPr>
        </p:nvGraphicFramePr>
        <p:xfrm>
          <a:off x="-8780687" y="815781"/>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4" name="Graphic 33" descr="Single gear with solid fill">
            <a:extLst>
              <a:ext uri="{FF2B5EF4-FFF2-40B4-BE49-F238E27FC236}">
                <a16:creationId xmlns:a16="http://schemas.microsoft.com/office/drawing/2014/main" id="{23F45179-825C-EA49-61B2-05B21E429A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2483146">
            <a:off x="1959954" y="4965638"/>
            <a:ext cx="3575538" cy="3575538"/>
          </a:xfrm>
          <a:prstGeom prst="rect">
            <a:avLst/>
          </a:prstGeom>
        </p:spPr>
      </p:pic>
      <p:pic>
        <p:nvPicPr>
          <p:cNvPr id="35" name="Graphic 34" descr="Single gear with solid fill">
            <a:extLst>
              <a:ext uri="{FF2B5EF4-FFF2-40B4-BE49-F238E27FC236}">
                <a16:creationId xmlns:a16="http://schemas.microsoft.com/office/drawing/2014/main" id="{D428A919-FF98-2D9C-B320-34971DEB6C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8116990">
            <a:off x="4614936" y="5684262"/>
            <a:ext cx="2276621" cy="2276621"/>
          </a:xfrm>
          <a:prstGeom prst="rect">
            <a:avLst/>
          </a:prstGeom>
        </p:spPr>
      </p:pic>
      <p:pic>
        <p:nvPicPr>
          <p:cNvPr id="36" name="Graphic 35" descr="Single gear with solid fill">
            <a:extLst>
              <a:ext uri="{FF2B5EF4-FFF2-40B4-BE49-F238E27FC236}">
                <a16:creationId xmlns:a16="http://schemas.microsoft.com/office/drawing/2014/main" id="{AFE6F632-EA91-CFEF-3B54-CBAD783E22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2445255">
            <a:off x="5977639" y="5033235"/>
            <a:ext cx="3575538" cy="3575538"/>
          </a:xfrm>
          <a:prstGeom prst="rect">
            <a:avLst/>
          </a:prstGeom>
        </p:spPr>
      </p:pic>
      <p:pic>
        <p:nvPicPr>
          <p:cNvPr id="37" name="Graphic 36" descr="Single gear with solid fill">
            <a:extLst>
              <a:ext uri="{FF2B5EF4-FFF2-40B4-BE49-F238E27FC236}">
                <a16:creationId xmlns:a16="http://schemas.microsoft.com/office/drawing/2014/main" id="{91A2A51C-2E79-856C-EFE6-ED1382BA5E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8116990">
            <a:off x="8764909" y="6056470"/>
            <a:ext cx="1532206" cy="1532206"/>
          </a:xfrm>
          <a:prstGeom prst="rect">
            <a:avLst/>
          </a:prstGeom>
        </p:spPr>
      </p:pic>
    </p:spTree>
    <p:extLst>
      <p:ext uri="{BB962C8B-B14F-4D97-AF65-F5344CB8AC3E}">
        <p14:creationId xmlns:p14="http://schemas.microsoft.com/office/powerpoint/2010/main" val="268850235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llenger">
            <a:extLst>
              <a:ext uri="{FF2B5EF4-FFF2-40B4-BE49-F238E27FC236}">
                <a16:creationId xmlns:a16="http://schemas.microsoft.com/office/drawing/2014/main" id="{EADC54C6-9C87-7096-5D68-64C31C9B53B1}"/>
              </a:ext>
            </a:extLst>
          </p:cNvPr>
          <p:cNvSpPr>
            <a:spLocks noGrp="1"/>
          </p:cNvSpPr>
          <p:nvPr>
            <p:ph type="title"/>
          </p:nvPr>
        </p:nvSpPr>
        <p:spPr>
          <a:xfrm>
            <a:off x="838201" y="365125"/>
            <a:ext cx="5590770" cy="1045221"/>
          </a:xfrm>
          <a:solidFill>
            <a:srgbClr val="F5EFD7"/>
          </a:solidFill>
          <a:ln w="25400">
            <a:solidFill>
              <a:srgbClr val="9D7457"/>
            </a:solidFill>
          </a:ln>
        </p:spPr>
        <p:txBody>
          <a:bodyPr>
            <a:normAutofit/>
          </a:bodyPr>
          <a:lstStyle/>
          <a:p>
            <a:r>
              <a:rPr lang="en-US" sz="6000" b="1">
                <a:latin typeface="Aldhabi"/>
                <a:cs typeface="Aldhabi"/>
              </a:rPr>
              <a:t>The Challenges:</a:t>
            </a:r>
            <a:endParaRPr lang="en-US"/>
          </a:p>
        </p:txBody>
      </p:sp>
      <p:cxnSp>
        <p:nvCxnSpPr>
          <p:cNvPr id="13" name="!!Chals">
            <a:extLst>
              <a:ext uri="{FF2B5EF4-FFF2-40B4-BE49-F238E27FC236}">
                <a16:creationId xmlns:a16="http://schemas.microsoft.com/office/drawing/2014/main" id="{FF08825E-5770-5850-E4C0-FF14C52EB5A4}"/>
              </a:ext>
            </a:extLst>
          </p:cNvPr>
          <p:cNvCxnSpPr>
            <a:cxnSpLocks/>
            <a:endCxn id="2" idx="0"/>
          </p:cNvCxnSpPr>
          <p:nvPr/>
        </p:nvCxnSpPr>
        <p:spPr>
          <a:xfrm>
            <a:off x="3616987" y="-145036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1125EE80-3ACF-5B11-58F3-7EE371D46883}"/>
              </a:ext>
            </a:extLst>
          </p:cNvPr>
          <p:cNvPicPr>
            <a:picLocks noChangeAspect="1"/>
          </p:cNvPicPr>
          <p:nvPr/>
        </p:nvPicPr>
        <p:blipFill rotWithShape="1">
          <a:blip r:embed="rId4"/>
          <a:srcRect l="81957" t="67958" r="14091" b="13337"/>
          <a:stretch/>
        </p:blipFill>
        <p:spPr>
          <a:xfrm>
            <a:off x="299133" y="3816709"/>
            <a:ext cx="1451153" cy="3041291"/>
          </a:xfrm>
          <a:prstGeom prst="rect">
            <a:avLst/>
          </a:prstGeom>
        </p:spPr>
      </p:pic>
      <p:pic>
        <p:nvPicPr>
          <p:cNvPr id="41" name="Picture 40">
            <a:extLst>
              <a:ext uri="{FF2B5EF4-FFF2-40B4-BE49-F238E27FC236}">
                <a16:creationId xmlns:a16="http://schemas.microsoft.com/office/drawing/2014/main" id="{49794A97-8746-90B7-4644-70CA169EB047}"/>
              </a:ext>
            </a:extLst>
          </p:cNvPr>
          <p:cNvPicPr>
            <a:picLocks noChangeAspect="1"/>
          </p:cNvPicPr>
          <p:nvPr/>
        </p:nvPicPr>
        <p:blipFill rotWithShape="1">
          <a:blip r:embed="rId4"/>
          <a:srcRect l="81957" t="67958" r="14091" b="13337"/>
          <a:stretch/>
        </p:blipFill>
        <p:spPr>
          <a:xfrm>
            <a:off x="10752389" y="3831525"/>
            <a:ext cx="1451153" cy="3041291"/>
          </a:xfrm>
          <a:prstGeom prst="rect">
            <a:avLst/>
          </a:prstGeom>
        </p:spPr>
      </p:pic>
      <p:pic>
        <p:nvPicPr>
          <p:cNvPr id="8" name="!!Venus2" descr="A picture containing decorated, dining table&#10;&#10;Description automatically generated">
            <a:extLst>
              <a:ext uri="{FF2B5EF4-FFF2-40B4-BE49-F238E27FC236}">
                <a16:creationId xmlns:a16="http://schemas.microsoft.com/office/drawing/2014/main" id="{10276D1B-65C9-C091-4FD4-B17363EE7547}"/>
              </a:ext>
            </a:extLst>
          </p:cNvPr>
          <p:cNvPicPr>
            <a:picLocks noChangeAspect="1"/>
          </p:cNvPicPr>
          <p:nvPr/>
        </p:nvPicPr>
        <p:blipFill rotWithShape="1">
          <a:blip r:embed="rId5"/>
          <a:srcRect l="69251" t="9957" r="16454" b="57606"/>
          <a:stretch/>
        </p:blipFill>
        <p:spPr>
          <a:xfrm>
            <a:off x="9495658" y="7171014"/>
            <a:ext cx="3117709" cy="3132424"/>
          </a:xfrm>
          <a:prstGeom prst="rect">
            <a:avLst/>
          </a:prstGeom>
        </p:spPr>
      </p:pic>
      <p:pic>
        <p:nvPicPr>
          <p:cNvPr id="9" name="!!Venus1" descr="A picture containing decorated, dining table&#10;&#10;Description automatically generated">
            <a:extLst>
              <a:ext uri="{FF2B5EF4-FFF2-40B4-BE49-F238E27FC236}">
                <a16:creationId xmlns:a16="http://schemas.microsoft.com/office/drawing/2014/main" id="{C3672896-BDCC-ECD8-3038-4569DE8D8DEF}"/>
              </a:ext>
            </a:extLst>
          </p:cNvPr>
          <p:cNvPicPr>
            <a:picLocks noChangeAspect="1"/>
          </p:cNvPicPr>
          <p:nvPr/>
        </p:nvPicPr>
        <p:blipFill rotWithShape="1">
          <a:blip r:embed="rId5"/>
          <a:srcRect l="69251" t="9957" r="16603" b="59505"/>
          <a:stretch/>
        </p:blipFill>
        <p:spPr>
          <a:xfrm>
            <a:off x="-148619" y="7193693"/>
            <a:ext cx="3085244" cy="2949033"/>
          </a:xfrm>
          <a:prstGeom prst="rect">
            <a:avLst/>
          </a:prstGeom>
        </p:spPr>
      </p:pic>
      <p:cxnSp>
        <p:nvCxnSpPr>
          <p:cNvPr id="11" name="!!SCARF">
            <a:extLst>
              <a:ext uri="{FF2B5EF4-FFF2-40B4-BE49-F238E27FC236}">
                <a16:creationId xmlns:a16="http://schemas.microsoft.com/office/drawing/2014/main" id="{AC97AE32-A72D-CAA7-C60A-DD90C861131F}"/>
              </a:ext>
            </a:extLst>
          </p:cNvPr>
          <p:cNvCxnSpPr>
            <a:cxnSpLocks/>
          </p:cNvCxnSpPr>
          <p:nvPr/>
        </p:nvCxnSpPr>
        <p:spPr>
          <a:xfrm>
            <a:off x="6676309" y="-10413824"/>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2C784465-D416-EE12-89E3-035344899C4A}"/>
              </a:ext>
            </a:extLst>
          </p:cNvPr>
          <p:cNvSpPr txBox="1">
            <a:spLocks/>
          </p:cNvSpPr>
          <p:nvPr/>
        </p:nvSpPr>
        <p:spPr>
          <a:xfrm>
            <a:off x="2866457" y="-6290667"/>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a:cs typeface="Aldhabi"/>
              </a:rPr>
              <a:t>SCARF / Takeaway Talks</a:t>
            </a:r>
            <a:endParaRPr lang="en-US" sz="8000" b="1">
              <a:latin typeface="Aldhabi" pitchFamily="2" charset="-78"/>
              <a:cs typeface="Aldhabi" pitchFamily="2" charset="-78"/>
            </a:endParaRPr>
          </a:p>
        </p:txBody>
      </p:sp>
      <p:grpSp>
        <p:nvGrpSpPr>
          <p:cNvPr id="15" name="Group 14">
            <a:extLst>
              <a:ext uri="{FF2B5EF4-FFF2-40B4-BE49-F238E27FC236}">
                <a16:creationId xmlns:a16="http://schemas.microsoft.com/office/drawing/2014/main" id="{E3206F19-5000-A285-12CF-8822AF03042D}"/>
              </a:ext>
            </a:extLst>
          </p:cNvPr>
          <p:cNvGrpSpPr/>
          <p:nvPr/>
        </p:nvGrpSpPr>
        <p:grpSpPr>
          <a:xfrm>
            <a:off x="1789814" y="-11261273"/>
            <a:ext cx="5589732" cy="3123250"/>
            <a:chOff x="1814448" y="-7626261"/>
            <a:chExt cx="5589732" cy="3123250"/>
          </a:xfrm>
        </p:grpSpPr>
        <p:sp>
          <p:nvSpPr>
            <p:cNvPr id="16" name="!!Plant Seeds">
              <a:extLst>
                <a:ext uri="{FF2B5EF4-FFF2-40B4-BE49-F238E27FC236}">
                  <a16:creationId xmlns:a16="http://schemas.microsoft.com/office/drawing/2014/main" id="{BBECB618-9B43-5BCA-6BDC-4F271095D757}"/>
                </a:ext>
              </a:extLst>
            </p:cNvPr>
            <p:cNvSpPr txBox="1">
              <a:spLocks/>
            </p:cNvSpPr>
            <p:nvPr/>
          </p:nvSpPr>
          <p:spPr>
            <a:xfrm>
              <a:off x="1814448" y="-5828574"/>
              <a:ext cx="5589732"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Tend the Garden</a:t>
              </a:r>
            </a:p>
          </p:txBody>
        </p:sp>
        <p:cxnSp>
          <p:nvCxnSpPr>
            <p:cNvPr id="17" name="!!Stick Plant">
              <a:extLst>
                <a:ext uri="{FF2B5EF4-FFF2-40B4-BE49-F238E27FC236}">
                  <a16:creationId xmlns:a16="http://schemas.microsoft.com/office/drawing/2014/main" id="{CEA117E3-117A-7973-1B3A-6D815A1821CF}"/>
                </a:ext>
              </a:extLst>
            </p:cNvPr>
            <p:cNvCxnSpPr>
              <a:cxnSpLocks/>
            </p:cNvCxnSpPr>
            <p:nvPr/>
          </p:nvCxnSpPr>
          <p:spPr>
            <a:xfrm>
              <a:off x="4621109" y="-762626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grpSp>
      <p:sp>
        <p:nvSpPr>
          <p:cNvPr id="27" name="!!Rewards">
            <a:extLst>
              <a:ext uri="{FF2B5EF4-FFF2-40B4-BE49-F238E27FC236}">
                <a16:creationId xmlns:a16="http://schemas.microsoft.com/office/drawing/2014/main" id="{097E9D79-97A7-E8C3-B5D1-82A543D87646}"/>
              </a:ext>
            </a:extLst>
          </p:cNvPr>
          <p:cNvSpPr>
            <a:spLocks noGrp="1"/>
          </p:cNvSpPr>
          <p:nvPr>
            <p:ph idx="1"/>
          </p:nvPr>
        </p:nvSpPr>
        <p:spPr>
          <a:xfrm>
            <a:off x="12941933" y="1861013"/>
            <a:ext cx="6615426" cy="3817627"/>
          </a:xfrm>
          <a:ln w="25400">
            <a:solidFill>
              <a:srgbClr val="9D7457"/>
            </a:solidFill>
          </a:ln>
        </p:spPr>
        <p:txBody>
          <a:bodyPr vert="horz" lIns="91440" tIns="45720" rIns="91440" bIns="45720" rtlCol="0" anchor="t">
            <a:noAutofit/>
          </a:bodyPr>
          <a:lstStyle/>
          <a:p>
            <a:pPr marL="0" indent="0">
              <a:lnSpc>
                <a:spcPct val="150000"/>
              </a:lnSpc>
              <a:buNone/>
            </a:pPr>
            <a:r>
              <a:rPr lang="en-US" sz="3600">
                <a:latin typeface="Aldhabi" pitchFamily="2" charset="-78"/>
                <a:cs typeface="Aldhabi" pitchFamily="2" charset="-78"/>
              </a:rPr>
              <a:t>1400 university partnerships</a:t>
            </a:r>
            <a:endParaRPr lang="en-US"/>
          </a:p>
          <a:p>
            <a:pPr marL="0" indent="0">
              <a:lnSpc>
                <a:spcPct val="150000"/>
              </a:lnSpc>
              <a:buNone/>
            </a:pPr>
            <a:r>
              <a:rPr lang="en-US" sz="3600">
                <a:latin typeface="Aldhabi" pitchFamily="2" charset="-78"/>
                <a:cs typeface="Aldhabi" pitchFamily="2" charset="-78"/>
              </a:rPr>
              <a:t>Used by +10M students</a:t>
            </a:r>
          </a:p>
          <a:p>
            <a:pPr marL="0" indent="0">
              <a:lnSpc>
                <a:spcPct val="150000"/>
              </a:lnSpc>
              <a:buNone/>
            </a:pPr>
            <a:r>
              <a:rPr lang="en-US" sz="3600">
                <a:latin typeface="Aldhabi"/>
                <a:cs typeface="Aldhabi"/>
              </a:rPr>
              <a:t>Competitors: Marriott, Hilton</a:t>
            </a:r>
            <a:endParaRPr lang="en-US" sz="3600">
              <a:latin typeface="Aldhabi" pitchFamily="2" charset="-78"/>
              <a:cs typeface="Aldhabi" pitchFamily="2" charset="-78"/>
            </a:endParaRPr>
          </a:p>
          <a:p>
            <a:pPr marL="0" indent="0">
              <a:lnSpc>
                <a:spcPct val="150000"/>
              </a:lnSpc>
              <a:buNone/>
            </a:pPr>
            <a:r>
              <a:rPr lang="en-US" sz="3600">
                <a:latin typeface="Aldhabi" pitchFamily="2" charset="-78"/>
                <a:cs typeface="Aldhabi" pitchFamily="2" charset="-78"/>
              </a:rPr>
              <a:t>Free</a:t>
            </a:r>
          </a:p>
        </p:txBody>
      </p:sp>
      <p:pic>
        <p:nvPicPr>
          <p:cNvPr id="30" name="Content Placeholder 4" descr="A picture containing graphical user interface&#10;&#10;Description automatically generated">
            <a:extLst>
              <a:ext uri="{FF2B5EF4-FFF2-40B4-BE49-F238E27FC236}">
                <a16:creationId xmlns:a16="http://schemas.microsoft.com/office/drawing/2014/main" id="{666D33A5-26CE-5D4A-F3CD-7F6AD73EE94B}"/>
              </a:ext>
            </a:extLst>
          </p:cNvPr>
          <p:cNvPicPr>
            <a:picLocks noChangeAspect="1"/>
          </p:cNvPicPr>
          <p:nvPr/>
        </p:nvPicPr>
        <p:blipFill rotWithShape="1">
          <a:blip r:embed="rId6"/>
          <a:srcRect t="18352" b="17587"/>
          <a:stretch/>
        </p:blipFill>
        <p:spPr>
          <a:xfrm>
            <a:off x="405028" y="-3450051"/>
            <a:ext cx="4481806" cy="1500369"/>
          </a:xfrm>
          <a:prstGeom prst="rect">
            <a:avLst/>
          </a:prstGeom>
          <a:solidFill>
            <a:srgbClr val="A88A66"/>
          </a:solidFill>
          <a:ln w="25400">
            <a:solidFill>
              <a:srgbClr val="9D7457"/>
            </a:solidFill>
          </a:ln>
        </p:spPr>
      </p:pic>
      <p:cxnSp>
        <p:nvCxnSpPr>
          <p:cNvPr id="37" name="!!Handshakeline">
            <a:extLst>
              <a:ext uri="{FF2B5EF4-FFF2-40B4-BE49-F238E27FC236}">
                <a16:creationId xmlns:a16="http://schemas.microsoft.com/office/drawing/2014/main" id="{87D22D7E-7070-2E7C-605F-90A11ECA406F}"/>
              </a:ext>
            </a:extLst>
          </p:cNvPr>
          <p:cNvCxnSpPr>
            <a:cxnSpLocks/>
          </p:cNvCxnSpPr>
          <p:nvPr/>
        </p:nvCxnSpPr>
        <p:spPr>
          <a:xfrm>
            <a:off x="2629332" y="-5265538"/>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38" name="Picture 3" descr="Qr code&#10;&#10;Description automatically generated">
            <a:extLst>
              <a:ext uri="{FF2B5EF4-FFF2-40B4-BE49-F238E27FC236}">
                <a16:creationId xmlns:a16="http://schemas.microsoft.com/office/drawing/2014/main" id="{F5A88EFE-74D8-DA94-D583-5A0E3C213891}"/>
              </a:ext>
            </a:extLst>
          </p:cNvPr>
          <p:cNvPicPr>
            <a:picLocks noChangeAspect="1"/>
          </p:cNvPicPr>
          <p:nvPr/>
        </p:nvPicPr>
        <p:blipFill>
          <a:blip r:embed="rId7"/>
          <a:stretch>
            <a:fillRect/>
          </a:stretch>
        </p:blipFill>
        <p:spPr>
          <a:xfrm rot="4028851">
            <a:off x="12602725" y="-1518303"/>
            <a:ext cx="1532546" cy="1518303"/>
          </a:xfrm>
          <a:prstGeom prst="rect">
            <a:avLst/>
          </a:prstGeom>
        </p:spPr>
      </p:pic>
      <p:graphicFrame>
        <p:nvGraphicFramePr>
          <p:cNvPr id="39" name="Diagram 38">
            <a:extLst>
              <a:ext uri="{FF2B5EF4-FFF2-40B4-BE49-F238E27FC236}">
                <a16:creationId xmlns:a16="http://schemas.microsoft.com/office/drawing/2014/main" id="{C21A04FB-DC60-02AD-7246-BA008419332B}"/>
              </a:ext>
            </a:extLst>
          </p:cNvPr>
          <p:cNvGraphicFramePr/>
          <p:nvPr>
            <p:extLst>
              <p:ext uri="{D42A27DB-BD31-4B8C-83A1-F6EECF244321}">
                <p14:modId xmlns:p14="http://schemas.microsoft.com/office/powerpoint/2010/main" val="4084727386"/>
              </p:ext>
            </p:extLst>
          </p:nvPr>
        </p:nvGraphicFramePr>
        <p:xfrm>
          <a:off x="2070100" y="815781"/>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2" name="Picture 41" descr="A picture containing outdoor object, web&#10;&#10;Description automatically generated">
            <a:extLst>
              <a:ext uri="{FF2B5EF4-FFF2-40B4-BE49-F238E27FC236}">
                <a16:creationId xmlns:a16="http://schemas.microsoft.com/office/drawing/2014/main" id="{AE2D0FCC-A462-7B2A-5597-7E2DC071B2B0}"/>
              </a:ext>
            </a:extLst>
          </p:cNvPr>
          <p:cNvPicPr>
            <a:picLocks noChangeAspect="1"/>
          </p:cNvPicPr>
          <p:nvPr/>
        </p:nvPicPr>
        <p:blipFill>
          <a:blip r:embed="rId13"/>
          <a:stretch>
            <a:fillRect/>
          </a:stretch>
        </p:blipFill>
        <p:spPr>
          <a:xfrm>
            <a:off x="-356420" y="-6761406"/>
            <a:ext cx="12548420" cy="7907224"/>
          </a:xfrm>
          <a:prstGeom prst="rect">
            <a:avLst/>
          </a:prstGeom>
        </p:spPr>
      </p:pic>
      <p:pic>
        <p:nvPicPr>
          <p:cNvPr id="43" name="Graphic 42" descr="Single gear with solid fill">
            <a:extLst>
              <a:ext uri="{FF2B5EF4-FFF2-40B4-BE49-F238E27FC236}">
                <a16:creationId xmlns:a16="http://schemas.microsoft.com/office/drawing/2014/main" id="{7B3A3279-BEE9-1202-C246-C48F1768F5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7849223">
            <a:off x="1959954" y="4965638"/>
            <a:ext cx="3575538" cy="3575538"/>
          </a:xfrm>
          <a:prstGeom prst="rect">
            <a:avLst/>
          </a:prstGeom>
        </p:spPr>
      </p:pic>
      <p:pic>
        <p:nvPicPr>
          <p:cNvPr id="45" name="Graphic 44" descr="Single gear with solid fill">
            <a:extLst>
              <a:ext uri="{FF2B5EF4-FFF2-40B4-BE49-F238E27FC236}">
                <a16:creationId xmlns:a16="http://schemas.microsoft.com/office/drawing/2014/main" id="{90E658BD-AAC2-2E24-6331-5A3C6757D00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3483067">
            <a:off x="4614936" y="5684262"/>
            <a:ext cx="2276621" cy="2276621"/>
          </a:xfrm>
          <a:prstGeom prst="rect">
            <a:avLst/>
          </a:prstGeom>
        </p:spPr>
      </p:pic>
      <p:pic>
        <p:nvPicPr>
          <p:cNvPr id="46" name="Graphic 45" descr="Single gear with solid fill">
            <a:extLst>
              <a:ext uri="{FF2B5EF4-FFF2-40B4-BE49-F238E27FC236}">
                <a16:creationId xmlns:a16="http://schemas.microsoft.com/office/drawing/2014/main" id="{41E7445B-02F0-E46F-DF11-EE383A0359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7811332">
            <a:off x="5977639" y="5033235"/>
            <a:ext cx="3575538" cy="3575538"/>
          </a:xfrm>
          <a:prstGeom prst="rect">
            <a:avLst/>
          </a:prstGeom>
        </p:spPr>
      </p:pic>
      <p:pic>
        <p:nvPicPr>
          <p:cNvPr id="47" name="Graphic 46" descr="Single gear with solid fill">
            <a:extLst>
              <a:ext uri="{FF2B5EF4-FFF2-40B4-BE49-F238E27FC236}">
                <a16:creationId xmlns:a16="http://schemas.microsoft.com/office/drawing/2014/main" id="{3C746041-6BE8-C87D-9511-72B623069C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3483067">
            <a:off x="8764909" y="6056470"/>
            <a:ext cx="1532206" cy="1532206"/>
          </a:xfrm>
          <a:prstGeom prst="rect">
            <a:avLst/>
          </a:prstGeom>
        </p:spPr>
      </p:pic>
      <p:cxnSp>
        <p:nvCxnSpPr>
          <p:cNvPr id="50" name="!!SCARF">
            <a:extLst>
              <a:ext uri="{FF2B5EF4-FFF2-40B4-BE49-F238E27FC236}">
                <a16:creationId xmlns:a16="http://schemas.microsoft.com/office/drawing/2014/main" id="{1387F7DD-9B27-A8B0-8514-8802E302FFF9}"/>
              </a:ext>
            </a:extLst>
          </p:cNvPr>
          <p:cNvCxnSpPr>
            <a:cxnSpLocks/>
          </p:cNvCxnSpPr>
          <p:nvPr/>
        </p:nvCxnSpPr>
        <p:spPr>
          <a:xfrm>
            <a:off x="6676309" y="-6982755"/>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826B7532-2C60-CC35-3CEA-7E177FCC9DDD}"/>
              </a:ext>
            </a:extLst>
          </p:cNvPr>
          <p:cNvSpPr txBox="1">
            <a:spLocks/>
          </p:cNvSpPr>
          <p:nvPr/>
        </p:nvSpPr>
        <p:spPr>
          <a:xfrm>
            <a:off x="2866457" y="-2829074"/>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a:cs typeface="Aldhabi"/>
              </a:rPr>
              <a:t>SCARF / Takeaway Talks</a:t>
            </a:r>
            <a:endParaRPr lang="en-US" sz="8000" b="1">
              <a:latin typeface="Aldhabi" pitchFamily="2" charset="-78"/>
              <a:cs typeface="Aldhabi" pitchFamily="2" charset="-78"/>
            </a:endParaRPr>
          </a:p>
        </p:txBody>
      </p:sp>
    </p:spTree>
    <p:extLst>
      <p:ext uri="{BB962C8B-B14F-4D97-AF65-F5344CB8AC3E}">
        <p14:creationId xmlns:p14="http://schemas.microsoft.com/office/powerpoint/2010/main" val="353866634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mpanylogo" descr="A picture containing shape&#10;&#10;Description automatically generated">
            <a:extLst>
              <a:ext uri="{FF2B5EF4-FFF2-40B4-BE49-F238E27FC236}">
                <a16:creationId xmlns:a16="http://schemas.microsoft.com/office/drawing/2014/main" id="{C7229B05-EBFE-601F-B62B-C7067E7CD759}"/>
              </a:ext>
            </a:extLst>
          </p:cNvPr>
          <p:cNvPicPr>
            <a:picLocks noChangeAspect="1"/>
          </p:cNvPicPr>
          <p:nvPr/>
        </p:nvPicPr>
        <p:blipFill rotWithShape="1">
          <a:blip r:embed="rId3"/>
          <a:srcRect l="13210" r="12101"/>
          <a:stretch/>
        </p:blipFill>
        <p:spPr>
          <a:xfrm>
            <a:off x="-785809" y="3558"/>
            <a:ext cx="4635578" cy="6858000"/>
          </a:xfrm>
          <a:prstGeom prst="rect">
            <a:avLst/>
          </a:prstGeom>
          <a:blipFill dpi="0" rotWithShape="1">
            <a:blip r:embed="rId4"/>
            <a:srcRect/>
            <a:tile tx="0" ty="0" sx="100000" sy="100000" flip="none" algn="tl"/>
          </a:blipFill>
          <a:effectLst/>
        </p:spPr>
      </p:pic>
      <p:sp>
        <p:nvSpPr>
          <p:cNvPr id="167" name="TextBox 166">
            <a:extLst>
              <a:ext uri="{FF2B5EF4-FFF2-40B4-BE49-F238E27FC236}">
                <a16:creationId xmlns:a16="http://schemas.microsoft.com/office/drawing/2014/main" id="{36A850FF-3F27-AF00-CCBD-D1FF5CA55DA0}"/>
              </a:ext>
            </a:extLst>
          </p:cNvPr>
          <p:cNvSpPr txBox="1"/>
          <p:nvPr/>
        </p:nvSpPr>
        <p:spPr>
          <a:xfrm>
            <a:off x="5818239" y="4313592"/>
            <a:ext cx="11636476" cy="369332"/>
          </a:xfrm>
          <a:prstGeom prst="rect">
            <a:avLst/>
          </a:prstGeom>
          <a:noFill/>
        </p:spPr>
        <p:txBody>
          <a:bodyPr wrap="square">
            <a:spAutoFit/>
          </a:bodyPr>
          <a:lstStyle/>
          <a:p>
            <a:endParaRPr lang="en-US"/>
          </a:p>
        </p:txBody>
      </p:sp>
      <p:pic>
        <p:nvPicPr>
          <p:cNvPr id="7" name="Picture 6">
            <a:extLst>
              <a:ext uri="{FF2B5EF4-FFF2-40B4-BE49-F238E27FC236}">
                <a16:creationId xmlns:a16="http://schemas.microsoft.com/office/drawing/2014/main" id="{8861441D-1BA6-4A62-136A-A1950650F1CD}"/>
              </a:ext>
            </a:extLst>
          </p:cNvPr>
          <p:cNvPicPr>
            <a:picLocks noChangeAspect="1"/>
          </p:cNvPicPr>
          <p:nvPr/>
        </p:nvPicPr>
        <p:blipFill>
          <a:blip r:embed="rId5"/>
          <a:stretch>
            <a:fillRect/>
          </a:stretch>
        </p:blipFill>
        <p:spPr>
          <a:xfrm>
            <a:off x="6716156" y="8923625"/>
            <a:ext cx="5086269" cy="1317806"/>
          </a:xfrm>
          <a:prstGeom prst="rect">
            <a:avLst/>
          </a:prstGeom>
        </p:spPr>
      </p:pic>
      <p:pic>
        <p:nvPicPr>
          <p:cNvPr id="22" name="Graphic 21" descr="Single gear with solid fill">
            <a:extLst>
              <a:ext uri="{FF2B5EF4-FFF2-40B4-BE49-F238E27FC236}">
                <a16:creationId xmlns:a16="http://schemas.microsoft.com/office/drawing/2014/main" id="{32FE289C-4E92-5005-DFF4-26197688C7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33926" y="1409322"/>
            <a:ext cx="2276621" cy="2276621"/>
          </a:xfrm>
          <a:prstGeom prst="rect">
            <a:avLst/>
          </a:prstGeom>
        </p:spPr>
      </p:pic>
      <p:pic>
        <p:nvPicPr>
          <p:cNvPr id="23" name="Graphic 22" descr="Single gear with solid fill">
            <a:extLst>
              <a:ext uri="{FF2B5EF4-FFF2-40B4-BE49-F238E27FC236}">
                <a16:creationId xmlns:a16="http://schemas.microsoft.com/office/drawing/2014/main" id="{73F17A95-0AA0-050C-A694-2FC261CFF4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0713" y="-1243543"/>
            <a:ext cx="3575538" cy="3575538"/>
          </a:xfrm>
          <a:prstGeom prst="rect">
            <a:avLst/>
          </a:prstGeom>
        </p:spPr>
      </p:pic>
      <p:pic>
        <p:nvPicPr>
          <p:cNvPr id="24" name="Graphic 23" descr="Single gear with solid fill">
            <a:extLst>
              <a:ext uri="{FF2B5EF4-FFF2-40B4-BE49-F238E27FC236}">
                <a16:creationId xmlns:a16="http://schemas.microsoft.com/office/drawing/2014/main" id="{E15B470D-14E3-1149-B268-848147331C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13845" y="-818998"/>
            <a:ext cx="1898169" cy="1898169"/>
          </a:xfrm>
          <a:prstGeom prst="rect">
            <a:avLst/>
          </a:prstGeom>
        </p:spPr>
      </p:pic>
      <p:sp>
        <p:nvSpPr>
          <p:cNvPr id="12" name="TextBox 11">
            <a:extLst>
              <a:ext uri="{FF2B5EF4-FFF2-40B4-BE49-F238E27FC236}">
                <a16:creationId xmlns:a16="http://schemas.microsoft.com/office/drawing/2014/main" id="{FEFBAFC3-367B-A07D-0C56-EBBAD4333859}"/>
              </a:ext>
            </a:extLst>
          </p:cNvPr>
          <p:cNvSpPr txBox="1"/>
          <p:nvPr/>
        </p:nvSpPr>
        <p:spPr>
          <a:xfrm>
            <a:off x="5001218" y="681727"/>
            <a:ext cx="3225563" cy="923330"/>
          </a:xfrm>
          <a:prstGeom prst="rect">
            <a:avLst/>
          </a:prstGeom>
          <a:solidFill>
            <a:srgbClr val="F5EFD7"/>
          </a:solidFill>
          <a:ln w="19050">
            <a:solidFill>
              <a:srgbClr val="9D7457"/>
            </a:solidFill>
          </a:ln>
        </p:spPr>
        <p:txBody>
          <a:bodyPr wrap="square" rtlCol="0">
            <a:spAutoFit/>
          </a:bodyPr>
          <a:lstStyle/>
          <a:p>
            <a:r>
              <a:rPr lang="en-US" sz="5400" b="1">
                <a:latin typeface="Aldhabi" pitchFamily="2" charset="-78"/>
                <a:cs typeface="Aldhabi" pitchFamily="2" charset="-78"/>
              </a:rPr>
              <a:t>Our Consultants</a:t>
            </a:r>
          </a:p>
        </p:txBody>
      </p:sp>
      <p:cxnSp>
        <p:nvCxnSpPr>
          <p:cNvPr id="14" name="Straight Connector 13">
            <a:extLst>
              <a:ext uri="{FF2B5EF4-FFF2-40B4-BE49-F238E27FC236}">
                <a16:creationId xmlns:a16="http://schemas.microsoft.com/office/drawing/2014/main" id="{6C001A8F-85EA-A132-B694-355E8299AFD8}"/>
              </a:ext>
            </a:extLst>
          </p:cNvPr>
          <p:cNvCxnSpPr>
            <a:cxnSpLocks/>
            <a:endCxn id="12" idx="0"/>
          </p:cNvCxnSpPr>
          <p:nvPr/>
        </p:nvCxnSpPr>
        <p:spPr>
          <a:xfrm>
            <a:off x="6614000" y="-228600"/>
            <a:ext cx="0" cy="91032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27" name="Graphic 26" descr="Single gear with solid fill">
            <a:extLst>
              <a:ext uri="{FF2B5EF4-FFF2-40B4-BE49-F238E27FC236}">
                <a16:creationId xmlns:a16="http://schemas.microsoft.com/office/drawing/2014/main" id="{0CA8BAC9-D3CA-56CC-A994-146ED0FEB4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22231" y="6858000"/>
            <a:ext cx="3575538" cy="3575538"/>
          </a:xfrm>
          <a:prstGeom prst="rect">
            <a:avLst/>
          </a:prstGeom>
        </p:spPr>
      </p:pic>
      <p:pic>
        <p:nvPicPr>
          <p:cNvPr id="28" name="Graphic 27" descr="Single gear with solid fill">
            <a:extLst>
              <a:ext uri="{FF2B5EF4-FFF2-40B4-BE49-F238E27FC236}">
                <a16:creationId xmlns:a16="http://schemas.microsoft.com/office/drawing/2014/main" id="{864DBA53-FA8F-6A39-9203-EC0B68A58D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1924" y="9478108"/>
            <a:ext cx="2276621" cy="2276621"/>
          </a:xfrm>
          <a:prstGeom prst="rect">
            <a:avLst/>
          </a:prstGeom>
        </p:spPr>
      </p:pic>
      <p:pic>
        <p:nvPicPr>
          <p:cNvPr id="29" name="Graphic 28" descr="Single gear with solid fill">
            <a:extLst>
              <a:ext uri="{FF2B5EF4-FFF2-40B4-BE49-F238E27FC236}">
                <a16:creationId xmlns:a16="http://schemas.microsoft.com/office/drawing/2014/main" id="{A185CE25-2943-060C-FA91-593379EF44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1804" y="9306365"/>
            <a:ext cx="3575538" cy="3575538"/>
          </a:xfrm>
          <a:prstGeom prst="rect">
            <a:avLst/>
          </a:prstGeom>
        </p:spPr>
      </p:pic>
      <p:pic>
        <p:nvPicPr>
          <p:cNvPr id="30" name="Graphic 29" descr="Single gear with solid fill">
            <a:extLst>
              <a:ext uri="{FF2B5EF4-FFF2-40B4-BE49-F238E27FC236}">
                <a16:creationId xmlns:a16="http://schemas.microsoft.com/office/drawing/2014/main" id="{1913B5A9-A0F5-4DBF-1454-E0D5116963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2015" y="10988626"/>
            <a:ext cx="1532206" cy="1532206"/>
          </a:xfrm>
          <a:prstGeom prst="rect">
            <a:avLst/>
          </a:prstGeom>
        </p:spPr>
      </p:pic>
      <p:pic>
        <p:nvPicPr>
          <p:cNvPr id="38" name="Picture 37" descr="A picture containing decorated, dining table&#10;&#10;Description automatically generated">
            <a:extLst>
              <a:ext uri="{FF2B5EF4-FFF2-40B4-BE49-F238E27FC236}">
                <a16:creationId xmlns:a16="http://schemas.microsoft.com/office/drawing/2014/main" id="{6B4A85D3-B115-F87A-2EE8-3A2C098C82C1}"/>
              </a:ext>
            </a:extLst>
          </p:cNvPr>
          <p:cNvPicPr>
            <a:picLocks noChangeAspect="1"/>
          </p:cNvPicPr>
          <p:nvPr/>
        </p:nvPicPr>
        <p:blipFill rotWithShape="1">
          <a:blip r:embed="rId10"/>
          <a:srcRect l="32703" t="8007" r="56808" b="56665"/>
          <a:stretch/>
        </p:blipFill>
        <p:spPr>
          <a:xfrm>
            <a:off x="10183605" y="3857091"/>
            <a:ext cx="1961576" cy="2925561"/>
          </a:xfrm>
          <a:prstGeom prst="rect">
            <a:avLst/>
          </a:prstGeom>
        </p:spPr>
      </p:pic>
      <p:pic>
        <p:nvPicPr>
          <p:cNvPr id="9" name="Picture 8" descr="A person wearing a suit and tie&#10;&#10;Description automatically generated with medium confidence">
            <a:extLst>
              <a:ext uri="{FF2B5EF4-FFF2-40B4-BE49-F238E27FC236}">
                <a16:creationId xmlns:a16="http://schemas.microsoft.com/office/drawing/2014/main" id="{774CD7BA-99D0-43E8-C814-B4EB01207DDB}"/>
              </a:ext>
            </a:extLst>
          </p:cNvPr>
          <p:cNvPicPr>
            <a:picLocks noChangeAspect="1"/>
          </p:cNvPicPr>
          <p:nvPr/>
        </p:nvPicPr>
        <p:blipFill>
          <a:blip r:embed="rId11"/>
          <a:stretch>
            <a:fillRect/>
          </a:stretch>
        </p:blipFill>
        <p:spPr>
          <a:xfrm flipH="1">
            <a:off x="6769315" y="4164553"/>
            <a:ext cx="1267968" cy="1901952"/>
          </a:xfrm>
          <a:prstGeom prst="rect">
            <a:avLst/>
          </a:prstGeom>
        </p:spPr>
      </p:pic>
      <p:pic>
        <p:nvPicPr>
          <p:cNvPr id="13" name="Picture 12" descr="A person with long hair smiling&#10;&#10;Description automatically generated with low confidence">
            <a:extLst>
              <a:ext uri="{FF2B5EF4-FFF2-40B4-BE49-F238E27FC236}">
                <a16:creationId xmlns:a16="http://schemas.microsoft.com/office/drawing/2014/main" id="{1296FA78-4750-2504-C3AC-D216F5E99644}"/>
              </a:ext>
            </a:extLst>
          </p:cNvPr>
          <p:cNvPicPr>
            <a:picLocks noChangeAspect="1"/>
          </p:cNvPicPr>
          <p:nvPr/>
        </p:nvPicPr>
        <p:blipFill>
          <a:blip r:embed="rId12"/>
          <a:stretch>
            <a:fillRect/>
          </a:stretch>
        </p:blipFill>
        <p:spPr>
          <a:xfrm>
            <a:off x="8414505" y="1746119"/>
            <a:ext cx="1270000" cy="1905000"/>
          </a:xfrm>
          <a:prstGeom prst="rect">
            <a:avLst/>
          </a:prstGeom>
        </p:spPr>
      </p:pic>
      <p:pic>
        <p:nvPicPr>
          <p:cNvPr id="15" name="Picture 14" descr="A person with long hair&#10;&#10;Description automatically generated with low confidence">
            <a:extLst>
              <a:ext uri="{FF2B5EF4-FFF2-40B4-BE49-F238E27FC236}">
                <a16:creationId xmlns:a16="http://schemas.microsoft.com/office/drawing/2014/main" id="{7F8791B4-9110-A3FB-966D-8FFADA37CC34}"/>
              </a:ext>
            </a:extLst>
          </p:cNvPr>
          <p:cNvPicPr>
            <a:picLocks noChangeAspect="1"/>
          </p:cNvPicPr>
          <p:nvPr/>
        </p:nvPicPr>
        <p:blipFill>
          <a:blip r:embed="rId13"/>
          <a:stretch>
            <a:fillRect/>
          </a:stretch>
        </p:blipFill>
        <p:spPr>
          <a:xfrm flipH="1">
            <a:off x="5050537" y="1757577"/>
            <a:ext cx="1270001" cy="1905001"/>
          </a:xfrm>
          <a:prstGeom prst="rect">
            <a:avLst/>
          </a:prstGeom>
        </p:spPr>
      </p:pic>
      <p:pic>
        <p:nvPicPr>
          <p:cNvPr id="17" name="Picture 16" descr="A person with long hair&#10;&#10;Description automatically generated with low confidence">
            <a:extLst>
              <a:ext uri="{FF2B5EF4-FFF2-40B4-BE49-F238E27FC236}">
                <a16:creationId xmlns:a16="http://schemas.microsoft.com/office/drawing/2014/main" id="{F03DD791-8359-5BC4-6C60-626150FF18CA}"/>
              </a:ext>
            </a:extLst>
          </p:cNvPr>
          <p:cNvPicPr>
            <a:picLocks noChangeAspect="1"/>
          </p:cNvPicPr>
          <p:nvPr/>
        </p:nvPicPr>
        <p:blipFill>
          <a:blip r:embed="rId14"/>
          <a:stretch>
            <a:fillRect/>
          </a:stretch>
        </p:blipFill>
        <p:spPr>
          <a:xfrm>
            <a:off x="8432213" y="4166390"/>
            <a:ext cx="1276218" cy="1914327"/>
          </a:xfrm>
          <a:prstGeom prst="rect">
            <a:avLst/>
          </a:prstGeom>
        </p:spPr>
      </p:pic>
      <p:sp>
        <p:nvSpPr>
          <p:cNvPr id="18" name="TextBox 17">
            <a:extLst>
              <a:ext uri="{FF2B5EF4-FFF2-40B4-BE49-F238E27FC236}">
                <a16:creationId xmlns:a16="http://schemas.microsoft.com/office/drawing/2014/main" id="{1A334965-DCB1-AC26-E7B0-C15CC0745FBB}"/>
              </a:ext>
            </a:extLst>
          </p:cNvPr>
          <p:cNvSpPr txBox="1"/>
          <p:nvPr/>
        </p:nvSpPr>
        <p:spPr>
          <a:xfrm>
            <a:off x="8311256" y="6179174"/>
            <a:ext cx="1579920" cy="369332"/>
          </a:xfrm>
          <a:prstGeom prst="rect">
            <a:avLst/>
          </a:prstGeom>
          <a:noFill/>
        </p:spPr>
        <p:txBody>
          <a:bodyPr wrap="none" rtlCol="0">
            <a:spAutoFit/>
          </a:bodyPr>
          <a:lstStyle/>
          <a:p>
            <a:r>
              <a:rPr lang="en-US"/>
              <a:t>Kennedy Willig</a:t>
            </a:r>
          </a:p>
        </p:txBody>
      </p:sp>
      <p:sp>
        <p:nvSpPr>
          <p:cNvPr id="19" name="TextBox 18">
            <a:extLst>
              <a:ext uri="{FF2B5EF4-FFF2-40B4-BE49-F238E27FC236}">
                <a16:creationId xmlns:a16="http://schemas.microsoft.com/office/drawing/2014/main" id="{8C216708-9011-988E-DC75-A5EFDFA155B3}"/>
              </a:ext>
            </a:extLst>
          </p:cNvPr>
          <p:cNvSpPr txBox="1"/>
          <p:nvPr/>
        </p:nvSpPr>
        <p:spPr>
          <a:xfrm>
            <a:off x="6902832" y="6179379"/>
            <a:ext cx="1002967" cy="369332"/>
          </a:xfrm>
          <a:prstGeom prst="rect">
            <a:avLst/>
          </a:prstGeom>
          <a:noFill/>
        </p:spPr>
        <p:txBody>
          <a:bodyPr wrap="none" rtlCol="0">
            <a:spAutoFit/>
          </a:bodyPr>
          <a:lstStyle/>
          <a:p>
            <a:r>
              <a:rPr lang="en-US"/>
              <a:t>Jason Vu</a:t>
            </a:r>
          </a:p>
        </p:txBody>
      </p:sp>
      <p:sp>
        <p:nvSpPr>
          <p:cNvPr id="20" name="TextBox 19">
            <a:extLst>
              <a:ext uri="{FF2B5EF4-FFF2-40B4-BE49-F238E27FC236}">
                <a16:creationId xmlns:a16="http://schemas.microsoft.com/office/drawing/2014/main" id="{E025629F-4561-6C91-6DA0-2598CE9060EE}"/>
              </a:ext>
            </a:extLst>
          </p:cNvPr>
          <p:cNvSpPr txBox="1"/>
          <p:nvPr/>
        </p:nvSpPr>
        <p:spPr>
          <a:xfrm>
            <a:off x="4847498" y="3687464"/>
            <a:ext cx="1717265" cy="369332"/>
          </a:xfrm>
          <a:prstGeom prst="rect">
            <a:avLst/>
          </a:prstGeom>
          <a:noFill/>
        </p:spPr>
        <p:txBody>
          <a:bodyPr wrap="none" rtlCol="0">
            <a:spAutoFit/>
          </a:bodyPr>
          <a:lstStyle/>
          <a:p>
            <a:r>
              <a:rPr lang="en-US"/>
              <a:t>Brooke </a:t>
            </a:r>
            <a:r>
              <a:rPr lang="en-US" err="1"/>
              <a:t>DeGraan</a:t>
            </a:r>
            <a:endParaRPr lang="en-US"/>
          </a:p>
        </p:txBody>
      </p:sp>
      <p:sp>
        <p:nvSpPr>
          <p:cNvPr id="21" name="TextBox 20">
            <a:extLst>
              <a:ext uri="{FF2B5EF4-FFF2-40B4-BE49-F238E27FC236}">
                <a16:creationId xmlns:a16="http://schemas.microsoft.com/office/drawing/2014/main" id="{11AF3BBE-4444-8EF0-D7DC-FF55D64C64F5}"/>
              </a:ext>
            </a:extLst>
          </p:cNvPr>
          <p:cNvSpPr txBox="1"/>
          <p:nvPr/>
        </p:nvSpPr>
        <p:spPr>
          <a:xfrm>
            <a:off x="8409623" y="3672938"/>
            <a:ext cx="1300356" cy="369332"/>
          </a:xfrm>
          <a:prstGeom prst="rect">
            <a:avLst/>
          </a:prstGeom>
          <a:noFill/>
        </p:spPr>
        <p:txBody>
          <a:bodyPr wrap="none" rtlCol="0">
            <a:spAutoFit/>
          </a:bodyPr>
          <a:lstStyle/>
          <a:p>
            <a:r>
              <a:rPr lang="en-US"/>
              <a:t>Olivia Loder</a:t>
            </a:r>
          </a:p>
        </p:txBody>
      </p:sp>
      <p:pic>
        <p:nvPicPr>
          <p:cNvPr id="16" name="Picture 15" descr="A person wearing a suit and tie&#10;&#10;Description automatically generated with medium confidence">
            <a:extLst>
              <a:ext uri="{FF2B5EF4-FFF2-40B4-BE49-F238E27FC236}">
                <a16:creationId xmlns:a16="http://schemas.microsoft.com/office/drawing/2014/main" id="{72C3DD57-19F3-A6CA-3CEB-11B179965D28}"/>
              </a:ext>
            </a:extLst>
          </p:cNvPr>
          <p:cNvPicPr>
            <a:picLocks noChangeAspect="1"/>
          </p:cNvPicPr>
          <p:nvPr/>
        </p:nvPicPr>
        <p:blipFill rotWithShape="1">
          <a:blip r:embed="rId15"/>
          <a:srcRect t="-1" b="16439"/>
          <a:stretch/>
        </p:blipFill>
        <p:spPr>
          <a:xfrm>
            <a:off x="5017101" y="4162916"/>
            <a:ext cx="1306070" cy="1905000"/>
          </a:xfrm>
          <a:prstGeom prst="rect">
            <a:avLst/>
          </a:prstGeom>
        </p:spPr>
      </p:pic>
      <p:sp>
        <p:nvSpPr>
          <p:cNvPr id="25" name="TextBox 24">
            <a:extLst>
              <a:ext uri="{FF2B5EF4-FFF2-40B4-BE49-F238E27FC236}">
                <a16:creationId xmlns:a16="http://schemas.microsoft.com/office/drawing/2014/main" id="{552547B5-40FE-C3B8-B2B3-2160673FF44E}"/>
              </a:ext>
            </a:extLst>
          </p:cNvPr>
          <p:cNvSpPr txBox="1"/>
          <p:nvPr/>
        </p:nvSpPr>
        <p:spPr>
          <a:xfrm>
            <a:off x="4975913" y="6171408"/>
            <a:ext cx="1392817" cy="369332"/>
          </a:xfrm>
          <a:prstGeom prst="rect">
            <a:avLst/>
          </a:prstGeom>
          <a:noFill/>
        </p:spPr>
        <p:txBody>
          <a:bodyPr wrap="none" rtlCol="0">
            <a:spAutoFit/>
          </a:bodyPr>
          <a:lstStyle/>
          <a:p>
            <a:r>
              <a:rPr lang="en-US"/>
              <a:t>Ryan Markus</a:t>
            </a:r>
          </a:p>
        </p:txBody>
      </p:sp>
      <p:pic>
        <p:nvPicPr>
          <p:cNvPr id="2" name="Picture 1" descr="A picture containing person, necktie, person, suit&#10;&#10;Description automatically generated">
            <a:extLst>
              <a:ext uri="{FF2B5EF4-FFF2-40B4-BE49-F238E27FC236}">
                <a16:creationId xmlns:a16="http://schemas.microsoft.com/office/drawing/2014/main" id="{8C2A1B4F-5EB1-809B-19B9-EE6C464852B7}"/>
              </a:ext>
            </a:extLst>
          </p:cNvPr>
          <p:cNvPicPr>
            <a:picLocks noChangeAspect="1"/>
          </p:cNvPicPr>
          <p:nvPr/>
        </p:nvPicPr>
        <p:blipFill>
          <a:blip r:embed="rId16"/>
          <a:stretch>
            <a:fillRect/>
          </a:stretch>
        </p:blipFill>
        <p:spPr>
          <a:xfrm>
            <a:off x="6796493" y="1746119"/>
            <a:ext cx="1270000" cy="1905000"/>
          </a:xfrm>
          <a:prstGeom prst="rect">
            <a:avLst/>
          </a:prstGeom>
        </p:spPr>
      </p:pic>
      <p:sp>
        <p:nvSpPr>
          <p:cNvPr id="3" name="TextBox 2">
            <a:extLst>
              <a:ext uri="{FF2B5EF4-FFF2-40B4-BE49-F238E27FC236}">
                <a16:creationId xmlns:a16="http://schemas.microsoft.com/office/drawing/2014/main" id="{D9DCC527-5752-BF58-A6E2-FE18B3C4AD6D}"/>
              </a:ext>
            </a:extLst>
          </p:cNvPr>
          <p:cNvSpPr txBox="1"/>
          <p:nvPr/>
        </p:nvSpPr>
        <p:spPr>
          <a:xfrm>
            <a:off x="6646374" y="3651119"/>
            <a:ext cx="1570238" cy="369332"/>
          </a:xfrm>
          <a:prstGeom prst="rect">
            <a:avLst/>
          </a:prstGeom>
          <a:noFill/>
        </p:spPr>
        <p:txBody>
          <a:bodyPr wrap="none" rtlCol="0">
            <a:spAutoFit/>
          </a:bodyPr>
          <a:lstStyle/>
          <a:p>
            <a:r>
              <a:rPr lang="en-US"/>
              <a:t>Max Aronheim</a:t>
            </a:r>
          </a:p>
        </p:txBody>
      </p:sp>
      <p:cxnSp>
        <p:nvCxnSpPr>
          <p:cNvPr id="26" name="!!Stockstick">
            <a:extLst>
              <a:ext uri="{FF2B5EF4-FFF2-40B4-BE49-F238E27FC236}">
                <a16:creationId xmlns:a16="http://schemas.microsoft.com/office/drawing/2014/main" id="{39EA744A-15B5-43AF-F400-7FFB22F3F4ED}"/>
              </a:ext>
            </a:extLst>
          </p:cNvPr>
          <p:cNvCxnSpPr>
            <a:cxnSpLocks/>
          </p:cNvCxnSpPr>
          <p:nvPr/>
        </p:nvCxnSpPr>
        <p:spPr>
          <a:xfrm>
            <a:off x="2834241" y="-5667128"/>
            <a:ext cx="0"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33" name="Picture 32" descr="A group of people in a meeting&#10;&#10;Description automatically generated with medium confidence">
            <a:extLst>
              <a:ext uri="{FF2B5EF4-FFF2-40B4-BE49-F238E27FC236}">
                <a16:creationId xmlns:a16="http://schemas.microsoft.com/office/drawing/2014/main" id="{D2311EE3-AC0F-EFCE-D6B7-2569AC2F467B}"/>
              </a:ext>
            </a:extLst>
          </p:cNvPr>
          <p:cNvPicPr>
            <a:picLocks noChangeAspect="1"/>
          </p:cNvPicPr>
          <p:nvPr/>
        </p:nvPicPr>
        <p:blipFill>
          <a:blip r:embed="rId17"/>
          <a:stretch>
            <a:fillRect/>
          </a:stretch>
        </p:blipFill>
        <p:spPr>
          <a:xfrm>
            <a:off x="380323" y="-3851641"/>
            <a:ext cx="4963779" cy="3309186"/>
          </a:xfrm>
          <a:prstGeom prst="rect">
            <a:avLst/>
          </a:prstGeom>
          <a:ln w="25400">
            <a:solidFill>
              <a:srgbClr val="9D7457"/>
            </a:solidFill>
          </a:ln>
        </p:spPr>
      </p:pic>
      <p:pic>
        <p:nvPicPr>
          <p:cNvPr id="34" name="!!Tree2" descr="A picture containing decorated, dining table&#10;&#10;Description automatically generated">
            <a:extLst>
              <a:ext uri="{FF2B5EF4-FFF2-40B4-BE49-F238E27FC236}">
                <a16:creationId xmlns:a16="http://schemas.microsoft.com/office/drawing/2014/main" id="{3E0F34F8-9990-B613-6C84-3FD0962E3405}"/>
              </a:ext>
            </a:extLst>
          </p:cNvPr>
          <p:cNvPicPr>
            <a:picLocks noChangeAspect="1"/>
          </p:cNvPicPr>
          <p:nvPr/>
        </p:nvPicPr>
        <p:blipFill rotWithShape="1">
          <a:blip r:embed="rId10"/>
          <a:srcRect l="40184" t="38796" r="48370" b="10627"/>
          <a:stretch/>
        </p:blipFill>
        <p:spPr>
          <a:xfrm rot="2559027">
            <a:off x="13013361" y="5711403"/>
            <a:ext cx="1348872" cy="2638589"/>
          </a:xfrm>
          <a:prstGeom prst="rect">
            <a:avLst/>
          </a:prstGeom>
        </p:spPr>
      </p:pic>
      <p:pic>
        <p:nvPicPr>
          <p:cNvPr id="35" name="!!Tree1" descr="A picture containing decorated, dining table&#10;&#10;Description automatically generated">
            <a:extLst>
              <a:ext uri="{FF2B5EF4-FFF2-40B4-BE49-F238E27FC236}">
                <a16:creationId xmlns:a16="http://schemas.microsoft.com/office/drawing/2014/main" id="{DDEFDA75-2618-449E-251C-EE257AB77069}"/>
              </a:ext>
            </a:extLst>
          </p:cNvPr>
          <p:cNvPicPr>
            <a:picLocks noChangeAspect="1"/>
          </p:cNvPicPr>
          <p:nvPr/>
        </p:nvPicPr>
        <p:blipFill rotWithShape="1">
          <a:blip r:embed="rId10"/>
          <a:srcRect l="40184" t="38796" r="48370" b="10627"/>
          <a:stretch/>
        </p:blipFill>
        <p:spPr>
          <a:xfrm rot="19447927">
            <a:off x="-2132944" y="5857989"/>
            <a:ext cx="1474171" cy="2883692"/>
          </a:xfrm>
          <a:prstGeom prst="rect">
            <a:avLst/>
          </a:prstGeom>
        </p:spPr>
      </p:pic>
      <p:cxnSp>
        <p:nvCxnSpPr>
          <p:cNvPr id="39" name="Straight Connector 38">
            <a:extLst>
              <a:ext uri="{FF2B5EF4-FFF2-40B4-BE49-F238E27FC236}">
                <a16:creationId xmlns:a16="http://schemas.microsoft.com/office/drawing/2014/main" id="{8DBF4496-9E2D-77AD-F284-A26EDAD4CE6E}"/>
              </a:ext>
            </a:extLst>
          </p:cNvPr>
          <p:cNvCxnSpPr>
            <a:cxnSpLocks/>
          </p:cNvCxnSpPr>
          <p:nvPr/>
        </p:nvCxnSpPr>
        <p:spPr>
          <a:xfrm>
            <a:off x="9885789" y="-6664610"/>
            <a:ext cx="0" cy="4953871"/>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4F7EA16-0DD4-04FB-08DA-5836FF16F4FB}"/>
              </a:ext>
            </a:extLst>
          </p:cNvPr>
          <p:cNvCxnSpPr>
            <a:cxnSpLocks/>
          </p:cNvCxnSpPr>
          <p:nvPr/>
        </p:nvCxnSpPr>
        <p:spPr>
          <a:xfrm>
            <a:off x="6600878" y="-8813400"/>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55DAA2-8EA8-70A3-231E-25A577B8DD54}"/>
              </a:ext>
            </a:extLst>
          </p:cNvPr>
          <p:cNvCxnSpPr>
            <a:cxnSpLocks/>
          </p:cNvCxnSpPr>
          <p:nvPr/>
        </p:nvCxnSpPr>
        <p:spPr>
          <a:xfrm>
            <a:off x="7672130" y="-6683313"/>
            <a:ext cx="0" cy="3843873"/>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42" name="!!Int">
            <a:extLst>
              <a:ext uri="{FF2B5EF4-FFF2-40B4-BE49-F238E27FC236}">
                <a16:creationId xmlns:a16="http://schemas.microsoft.com/office/drawing/2014/main" id="{3A7BACA5-1C73-A793-D32E-FAE9FC9E5403}"/>
              </a:ext>
            </a:extLst>
          </p:cNvPr>
          <p:cNvSpPr>
            <a:spLocks noGrp="1"/>
          </p:cNvSpPr>
          <p:nvPr>
            <p:ph type="title"/>
          </p:nvPr>
        </p:nvSpPr>
        <p:spPr>
          <a:xfrm>
            <a:off x="6097637" y="-5768632"/>
            <a:ext cx="3526766" cy="891482"/>
          </a:xfrm>
          <a:solidFill>
            <a:srgbClr val="F5EFD7"/>
          </a:solidFill>
          <a:ln w="28575">
            <a:solidFill>
              <a:srgbClr val="9D7457"/>
            </a:solidFill>
          </a:ln>
        </p:spPr>
        <p:txBody>
          <a:bodyPr>
            <a:noAutofit/>
          </a:bodyPr>
          <a:lstStyle/>
          <a:p>
            <a:r>
              <a:rPr lang="en-US" sz="6000" b="1">
                <a:latin typeface="Aldhabi" pitchFamily="2" charset="-78"/>
                <a:cs typeface="Aldhabi" pitchFamily="2" charset="-78"/>
              </a:rPr>
              <a:t>We Interviewed</a:t>
            </a:r>
          </a:p>
        </p:txBody>
      </p:sp>
      <p:cxnSp>
        <p:nvCxnSpPr>
          <p:cNvPr id="43" name="!!Ints">
            <a:extLst>
              <a:ext uri="{FF2B5EF4-FFF2-40B4-BE49-F238E27FC236}">
                <a16:creationId xmlns:a16="http://schemas.microsoft.com/office/drawing/2014/main" id="{E0F87F9E-B4E8-60B6-32C7-4AF580705EE3}"/>
              </a:ext>
            </a:extLst>
          </p:cNvPr>
          <p:cNvCxnSpPr>
            <a:cxnSpLocks/>
            <a:endCxn id="42" idx="0"/>
          </p:cNvCxnSpPr>
          <p:nvPr/>
        </p:nvCxnSpPr>
        <p:spPr>
          <a:xfrm>
            <a:off x="7851703" y="-6664610"/>
            <a:ext cx="9317" cy="895978"/>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44" name="Picture 43" descr="Logo, company name&#10;&#10;Description automatically generated">
            <a:extLst>
              <a:ext uri="{FF2B5EF4-FFF2-40B4-BE49-F238E27FC236}">
                <a16:creationId xmlns:a16="http://schemas.microsoft.com/office/drawing/2014/main" id="{560A4D51-E59A-97C4-2A2D-BBE3ECCDB2D3}"/>
              </a:ext>
            </a:extLst>
          </p:cNvPr>
          <p:cNvPicPr>
            <a:picLocks noChangeAspect="1"/>
          </p:cNvPicPr>
          <p:nvPr/>
        </p:nvPicPr>
        <p:blipFill>
          <a:blip r:embed="rId18"/>
          <a:stretch>
            <a:fillRect/>
          </a:stretch>
        </p:blipFill>
        <p:spPr>
          <a:xfrm>
            <a:off x="5818239" y="-6664610"/>
            <a:ext cx="1597801" cy="1597801"/>
          </a:xfrm>
          <a:prstGeom prst="rect">
            <a:avLst/>
          </a:prstGeom>
          <a:ln>
            <a:solidFill>
              <a:srgbClr val="9D7457"/>
            </a:solidFill>
          </a:ln>
        </p:spPr>
      </p:pic>
      <p:pic>
        <p:nvPicPr>
          <p:cNvPr id="45" name="Picture 44" descr="Logo, company name&#10;&#10;Description automatically generated">
            <a:extLst>
              <a:ext uri="{FF2B5EF4-FFF2-40B4-BE49-F238E27FC236}">
                <a16:creationId xmlns:a16="http://schemas.microsoft.com/office/drawing/2014/main" id="{9BCE34B4-801A-1FE6-F735-A13A45E9E4F2}"/>
              </a:ext>
            </a:extLst>
          </p:cNvPr>
          <p:cNvPicPr>
            <a:picLocks noChangeAspect="1"/>
          </p:cNvPicPr>
          <p:nvPr/>
        </p:nvPicPr>
        <p:blipFill>
          <a:blip r:embed="rId19"/>
          <a:stretch>
            <a:fillRect/>
          </a:stretch>
        </p:blipFill>
        <p:spPr>
          <a:xfrm>
            <a:off x="6595420" y="-2847382"/>
            <a:ext cx="2183316" cy="1887381"/>
          </a:xfrm>
          <a:prstGeom prst="rect">
            <a:avLst/>
          </a:prstGeom>
          <a:ln>
            <a:solidFill>
              <a:srgbClr val="9D7457"/>
            </a:solidFill>
          </a:ln>
        </p:spPr>
      </p:pic>
      <p:pic>
        <p:nvPicPr>
          <p:cNvPr id="46" name="Picture 45" descr="Text&#10;&#10;Description automatically generated with medium confidence">
            <a:extLst>
              <a:ext uri="{FF2B5EF4-FFF2-40B4-BE49-F238E27FC236}">
                <a16:creationId xmlns:a16="http://schemas.microsoft.com/office/drawing/2014/main" id="{4BEA0A7E-2B2E-DF89-B263-B51EC02D8D80}"/>
              </a:ext>
            </a:extLst>
          </p:cNvPr>
          <p:cNvPicPr>
            <a:picLocks noChangeAspect="1"/>
          </p:cNvPicPr>
          <p:nvPr/>
        </p:nvPicPr>
        <p:blipFill>
          <a:blip r:embed="rId20"/>
          <a:stretch>
            <a:fillRect/>
          </a:stretch>
        </p:blipFill>
        <p:spPr>
          <a:xfrm>
            <a:off x="9246624" y="-5608406"/>
            <a:ext cx="2494188" cy="2494188"/>
          </a:xfrm>
          <a:prstGeom prst="rect">
            <a:avLst/>
          </a:prstGeom>
          <a:ln>
            <a:solidFill>
              <a:srgbClr val="9D7457"/>
            </a:solidFill>
          </a:ln>
        </p:spPr>
      </p:pic>
      <p:cxnSp>
        <p:nvCxnSpPr>
          <p:cNvPr id="47" name="Straight Connector 46">
            <a:extLst>
              <a:ext uri="{FF2B5EF4-FFF2-40B4-BE49-F238E27FC236}">
                <a16:creationId xmlns:a16="http://schemas.microsoft.com/office/drawing/2014/main" id="{5582CEBD-8780-B5C5-7A50-2A327934A435}"/>
              </a:ext>
            </a:extLst>
          </p:cNvPr>
          <p:cNvCxnSpPr>
            <a:cxnSpLocks/>
          </p:cNvCxnSpPr>
          <p:nvPr/>
        </p:nvCxnSpPr>
        <p:spPr>
          <a:xfrm>
            <a:off x="10563138" y="-7757196"/>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48" name="Picture 47" descr="Logo, company name&#10;&#10;Description automatically generated">
            <a:extLst>
              <a:ext uri="{FF2B5EF4-FFF2-40B4-BE49-F238E27FC236}">
                <a16:creationId xmlns:a16="http://schemas.microsoft.com/office/drawing/2014/main" id="{298D54DC-907A-57B6-5335-391A5020E9C4}"/>
              </a:ext>
            </a:extLst>
          </p:cNvPr>
          <p:cNvPicPr>
            <a:picLocks noChangeAspect="1"/>
          </p:cNvPicPr>
          <p:nvPr/>
        </p:nvPicPr>
        <p:blipFill>
          <a:blip r:embed="rId21"/>
          <a:stretch>
            <a:fillRect/>
          </a:stretch>
        </p:blipFill>
        <p:spPr>
          <a:xfrm>
            <a:off x="9174589" y="-1710739"/>
            <a:ext cx="1422400" cy="1422400"/>
          </a:xfrm>
          <a:prstGeom prst="rect">
            <a:avLst/>
          </a:prstGeom>
          <a:ln>
            <a:solidFill>
              <a:srgbClr val="9D7457"/>
            </a:solidFill>
          </a:ln>
        </p:spPr>
      </p:pic>
    </p:spTree>
    <p:extLst>
      <p:ext uri="{BB962C8B-B14F-4D97-AF65-F5344CB8AC3E}">
        <p14:creationId xmlns:p14="http://schemas.microsoft.com/office/powerpoint/2010/main" val="249128048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outdoor object, web&#10;&#10;Description automatically generated">
            <a:extLst>
              <a:ext uri="{FF2B5EF4-FFF2-40B4-BE49-F238E27FC236}">
                <a16:creationId xmlns:a16="http://schemas.microsoft.com/office/drawing/2014/main" id="{00E9578F-298F-EC94-9F08-D3CA47990433}"/>
              </a:ext>
            </a:extLst>
          </p:cNvPr>
          <p:cNvPicPr>
            <a:picLocks noChangeAspect="1"/>
          </p:cNvPicPr>
          <p:nvPr/>
        </p:nvPicPr>
        <p:blipFill>
          <a:blip r:embed="rId3"/>
          <a:stretch>
            <a:fillRect/>
          </a:stretch>
        </p:blipFill>
        <p:spPr>
          <a:xfrm>
            <a:off x="-212697" y="-16995"/>
            <a:ext cx="12548420" cy="7907224"/>
          </a:xfrm>
          <a:prstGeom prst="rect">
            <a:avLst/>
          </a:prstGeom>
        </p:spPr>
      </p:pic>
      <p:cxnSp>
        <p:nvCxnSpPr>
          <p:cNvPr id="4" name="!!SCARF">
            <a:extLst>
              <a:ext uri="{FF2B5EF4-FFF2-40B4-BE49-F238E27FC236}">
                <a16:creationId xmlns:a16="http://schemas.microsoft.com/office/drawing/2014/main" id="{4EBD9334-A88F-3A21-D64D-14E1FAE7B0F6}"/>
              </a:ext>
            </a:extLst>
          </p:cNvPr>
          <p:cNvCxnSpPr>
            <a:cxnSpLocks/>
          </p:cNvCxnSpPr>
          <p:nvPr/>
        </p:nvCxnSpPr>
        <p:spPr>
          <a:xfrm>
            <a:off x="6676309" y="-814120"/>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A2B248EE-25F5-8383-5277-37EB92C5C6A4}"/>
              </a:ext>
            </a:extLst>
          </p:cNvPr>
          <p:cNvSpPr txBox="1">
            <a:spLocks/>
          </p:cNvSpPr>
          <p:nvPr/>
        </p:nvSpPr>
        <p:spPr>
          <a:xfrm>
            <a:off x="2866457" y="3309037"/>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a:cs typeface="Aldhabi"/>
              </a:rPr>
              <a:t>SCARF / Takeaway Talks</a:t>
            </a:r>
            <a:endParaRPr lang="en-US" sz="8000" b="1">
              <a:latin typeface="Aldhabi" pitchFamily="2" charset="-78"/>
              <a:cs typeface="Aldhabi" pitchFamily="2" charset="-78"/>
            </a:endParaRPr>
          </a:p>
        </p:txBody>
      </p:sp>
      <p:grpSp>
        <p:nvGrpSpPr>
          <p:cNvPr id="21" name="Group 20">
            <a:extLst>
              <a:ext uri="{FF2B5EF4-FFF2-40B4-BE49-F238E27FC236}">
                <a16:creationId xmlns:a16="http://schemas.microsoft.com/office/drawing/2014/main" id="{AE1CD45D-C521-2A4F-AE73-D860DFC35642}"/>
              </a:ext>
            </a:extLst>
          </p:cNvPr>
          <p:cNvGrpSpPr/>
          <p:nvPr/>
        </p:nvGrpSpPr>
        <p:grpSpPr>
          <a:xfrm>
            <a:off x="1948123" y="-540293"/>
            <a:ext cx="5589732" cy="3123250"/>
            <a:chOff x="1814448" y="-7626261"/>
            <a:chExt cx="5589732" cy="3123250"/>
          </a:xfrm>
        </p:grpSpPr>
        <p:sp>
          <p:nvSpPr>
            <p:cNvPr id="22" name="!!Plant Seeds">
              <a:extLst>
                <a:ext uri="{FF2B5EF4-FFF2-40B4-BE49-F238E27FC236}">
                  <a16:creationId xmlns:a16="http://schemas.microsoft.com/office/drawing/2014/main" id="{0C7C82BE-3F8E-99D8-EC12-FD9383EEC07C}"/>
                </a:ext>
              </a:extLst>
            </p:cNvPr>
            <p:cNvSpPr txBox="1">
              <a:spLocks/>
            </p:cNvSpPr>
            <p:nvPr/>
          </p:nvSpPr>
          <p:spPr>
            <a:xfrm>
              <a:off x="1814448" y="-5828574"/>
              <a:ext cx="5589732"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Tend the Garden</a:t>
              </a:r>
            </a:p>
          </p:txBody>
        </p:sp>
        <p:cxnSp>
          <p:nvCxnSpPr>
            <p:cNvPr id="23" name="!!Stick Plant">
              <a:extLst>
                <a:ext uri="{FF2B5EF4-FFF2-40B4-BE49-F238E27FC236}">
                  <a16:creationId xmlns:a16="http://schemas.microsoft.com/office/drawing/2014/main" id="{305FA237-4747-0B39-5166-17A22FEE876B}"/>
                </a:ext>
              </a:extLst>
            </p:cNvPr>
            <p:cNvCxnSpPr>
              <a:cxnSpLocks/>
            </p:cNvCxnSpPr>
            <p:nvPr/>
          </p:nvCxnSpPr>
          <p:spPr>
            <a:xfrm>
              <a:off x="4621109" y="-762626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19DCAD8E-4C77-F746-37B1-8E7863885BEF}"/>
              </a:ext>
            </a:extLst>
          </p:cNvPr>
          <p:cNvPicPr>
            <a:picLocks noChangeAspect="1"/>
          </p:cNvPicPr>
          <p:nvPr/>
        </p:nvPicPr>
        <p:blipFill rotWithShape="1">
          <a:blip r:embed="rId4"/>
          <a:srcRect l="81957" t="67958" r="14091" b="13337"/>
          <a:stretch/>
        </p:blipFill>
        <p:spPr>
          <a:xfrm>
            <a:off x="299133" y="8243882"/>
            <a:ext cx="1451153" cy="3041291"/>
          </a:xfrm>
          <a:prstGeom prst="rect">
            <a:avLst/>
          </a:prstGeom>
        </p:spPr>
      </p:pic>
      <p:pic>
        <p:nvPicPr>
          <p:cNvPr id="3" name="Picture 2">
            <a:extLst>
              <a:ext uri="{FF2B5EF4-FFF2-40B4-BE49-F238E27FC236}">
                <a16:creationId xmlns:a16="http://schemas.microsoft.com/office/drawing/2014/main" id="{068169F1-05CB-46F3-887A-5614085D3284}"/>
              </a:ext>
            </a:extLst>
          </p:cNvPr>
          <p:cNvPicPr>
            <a:picLocks noChangeAspect="1"/>
          </p:cNvPicPr>
          <p:nvPr/>
        </p:nvPicPr>
        <p:blipFill rotWithShape="1">
          <a:blip r:embed="rId4"/>
          <a:srcRect l="81957" t="67958" r="14091" b="13337"/>
          <a:stretch/>
        </p:blipFill>
        <p:spPr>
          <a:xfrm>
            <a:off x="10752389" y="8258698"/>
            <a:ext cx="1451153" cy="3041291"/>
          </a:xfrm>
          <a:prstGeom prst="rect">
            <a:avLst/>
          </a:prstGeom>
        </p:spPr>
      </p:pic>
      <p:graphicFrame>
        <p:nvGraphicFramePr>
          <p:cNvPr id="5" name="Diagram 4">
            <a:extLst>
              <a:ext uri="{FF2B5EF4-FFF2-40B4-BE49-F238E27FC236}">
                <a16:creationId xmlns:a16="http://schemas.microsoft.com/office/drawing/2014/main" id="{68BBFC08-D2C1-7402-647F-0E8CBED5EFB3}"/>
              </a:ext>
            </a:extLst>
          </p:cNvPr>
          <p:cNvGraphicFramePr/>
          <p:nvPr>
            <p:extLst>
              <p:ext uri="{D42A27DB-BD31-4B8C-83A1-F6EECF244321}">
                <p14:modId xmlns:p14="http://schemas.microsoft.com/office/powerpoint/2010/main" val="1055734890"/>
              </p:ext>
            </p:extLst>
          </p:nvPr>
        </p:nvGraphicFramePr>
        <p:xfrm>
          <a:off x="12865623" y="81578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Challenger">
            <a:extLst>
              <a:ext uri="{FF2B5EF4-FFF2-40B4-BE49-F238E27FC236}">
                <a16:creationId xmlns:a16="http://schemas.microsoft.com/office/drawing/2014/main" id="{03A1A2A8-8801-2E7D-181B-3A197A706AB7}"/>
              </a:ext>
            </a:extLst>
          </p:cNvPr>
          <p:cNvSpPr>
            <a:spLocks noGrp="1"/>
          </p:cNvSpPr>
          <p:nvPr>
            <p:ph type="title"/>
          </p:nvPr>
        </p:nvSpPr>
        <p:spPr>
          <a:xfrm>
            <a:off x="838201" y="-1876898"/>
            <a:ext cx="5590770" cy="1045221"/>
          </a:xfrm>
          <a:solidFill>
            <a:srgbClr val="F5EFD7"/>
          </a:solidFill>
          <a:ln w="25400">
            <a:solidFill>
              <a:srgbClr val="9D7457"/>
            </a:solidFill>
          </a:ln>
        </p:spPr>
        <p:txBody>
          <a:bodyPr>
            <a:normAutofit/>
          </a:bodyPr>
          <a:lstStyle/>
          <a:p>
            <a:r>
              <a:rPr lang="en-US" sz="6000" b="1">
                <a:latin typeface="Aldhabi"/>
                <a:cs typeface="Aldhabi"/>
              </a:rPr>
              <a:t>The Challenges:</a:t>
            </a:r>
            <a:endParaRPr lang="en-US"/>
          </a:p>
        </p:txBody>
      </p:sp>
      <p:cxnSp>
        <p:nvCxnSpPr>
          <p:cNvPr id="10" name="!!Chals">
            <a:extLst>
              <a:ext uri="{FF2B5EF4-FFF2-40B4-BE49-F238E27FC236}">
                <a16:creationId xmlns:a16="http://schemas.microsoft.com/office/drawing/2014/main" id="{8B75CCD6-3254-234D-8F58-2AE21E6F64AD}"/>
              </a:ext>
            </a:extLst>
          </p:cNvPr>
          <p:cNvCxnSpPr>
            <a:cxnSpLocks/>
            <a:endCxn id="9" idx="0"/>
          </p:cNvCxnSpPr>
          <p:nvPr/>
        </p:nvCxnSpPr>
        <p:spPr>
          <a:xfrm>
            <a:off x="3616987" y="-3692385"/>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1" name="!!Great">
            <a:extLst>
              <a:ext uri="{FF2B5EF4-FFF2-40B4-BE49-F238E27FC236}">
                <a16:creationId xmlns:a16="http://schemas.microsoft.com/office/drawing/2014/main" id="{09B9B3BA-EE08-1664-8C59-E214432B8AB0}"/>
              </a:ext>
            </a:extLst>
          </p:cNvPr>
          <p:cNvSpPr txBox="1">
            <a:spLocks/>
          </p:cNvSpPr>
          <p:nvPr/>
        </p:nvSpPr>
        <p:spPr>
          <a:xfrm>
            <a:off x="838200" y="-1911341"/>
            <a:ext cx="6892636"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latin typeface="Aldhabi" pitchFamily="2" charset="-78"/>
                <a:cs typeface="Aldhabi" pitchFamily="2" charset="-78"/>
              </a:rPr>
              <a:t>You’re Doing Great!</a:t>
            </a:r>
          </a:p>
        </p:txBody>
      </p:sp>
      <p:cxnSp>
        <p:nvCxnSpPr>
          <p:cNvPr id="13" name="!!Greats">
            <a:extLst>
              <a:ext uri="{FF2B5EF4-FFF2-40B4-BE49-F238E27FC236}">
                <a16:creationId xmlns:a16="http://schemas.microsoft.com/office/drawing/2014/main" id="{230928D9-637E-4668-8B21-B8F28560A692}"/>
              </a:ext>
            </a:extLst>
          </p:cNvPr>
          <p:cNvCxnSpPr>
            <a:cxnSpLocks/>
          </p:cNvCxnSpPr>
          <p:nvPr/>
        </p:nvCxnSpPr>
        <p:spPr>
          <a:xfrm>
            <a:off x="4267919" y="-3726828"/>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6" name="!!Bubble" descr="A picture containing decorated, dining table&#10;&#10;Description automatically generated">
            <a:extLst>
              <a:ext uri="{FF2B5EF4-FFF2-40B4-BE49-F238E27FC236}">
                <a16:creationId xmlns:a16="http://schemas.microsoft.com/office/drawing/2014/main" id="{7C9601C1-812B-245A-2606-F795CDE2F31A}"/>
              </a:ext>
            </a:extLst>
          </p:cNvPr>
          <p:cNvPicPr>
            <a:picLocks noChangeAspect="1"/>
          </p:cNvPicPr>
          <p:nvPr/>
        </p:nvPicPr>
        <p:blipFill rotWithShape="1">
          <a:blip r:embed="rId10"/>
          <a:srcRect l="64328" t="59909" r="29267" b="10452"/>
          <a:stretch/>
        </p:blipFill>
        <p:spPr>
          <a:xfrm rot="2338556">
            <a:off x="13333327" y="6113422"/>
            <a:ext cx="1675876" cy="2862212"/>
          </a:xfrm>
          <a:prstGeom prst="rect">
            <a:avLst/>
          </a:prstGeom>
        </p:spPr>
      </p:pic>
      <p:pic>
        <p:nvPicPr>
          <p:cNvPr id="20" name="Graphic 19" descr="Single gear with solid fill">
            <a:extLst>
              <a:ext uri="{FF2B5EF4-FFF2-40B4-BE49-F238E27FC236}">
                <a16:creationId xmlns:a16="http://schemas.microsoft.com/office/drawing/2014/main" id="{7FE64382-1890-8CC4-05B5-E2A1D27626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19234">
            <a:off x="1959954" y="4965638"/>
            <a:ext cx="3575538" cy="3575538"/>
          </a:xfrm>
          <a:prstGeom prst="rect">
            <a:avLst/>
          </a:prstGeom>
        </p:spPr>
      </p:pic>
      <p:pic>
        <p:nvPicPr>
          <p:cNvPr id="33" name="Graphic 32" descr="Single gear with solid fill">
            <a:extLst>
              <a:ext uri="{FF2B5EF4-FFF2-40B4-BE49-F238E27FC236}">
                <a16:creationId xmlns:a16="http://schemas.microsoft.com/office/drawing/2014/main" id="{79354300-91DF-ACF7-6751-3FAA088B8C7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8853078">
            <a:off x="4614936" y="5684262"/>
            <a:ext cx="2276621" cy="2276621"/>
          </a:xfrm>
          <a:prstGeom prst="rect">
            <a:avLst/>
          </a:prstGeom>
        </p:spPr>
      </p:pic>
      <p:pic>
        <p:nvPicPr>
          <p:cNvPr id="34" name="Graphic 33" descr="Single gear with solid fill">
            <a:extLst>
              <a:ext uri="{FF2B5EF4-FFF2-40B4-BE49-F238E27FC236}">
                <a16:creationId xmlns:a16="http://schemas.microsoft.com/office/drawing/2014/main" id="{4F8CECB0-D777-4403-460B-1288905B71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581343">
            <a:off x="5977639" y="5033235"/>
            <a:ext cx="3575538" cy="3575538"/>
          </a:xfrm>
          <a:prstGeom prst="rect">
            <a:avLst/>
          </a:prstGeom>
        </p:spPr>
      </p:pic>
      <p:pic>
        <p:nvPicPr>
          <p:cNvPr id="35" name="Graphic 34" descr="Single gear with solid fill">
            <a:extLst>
              <a:ext uri="{FF2B5EF4-FFF2-40B4-BE49-F238E27FC236}">
                <a16:creationId xmlns:a16="http://schemas.microsoft.com/office/drawing/2014/main" id="{AC6999E5-C35F-2A13-C705-FDC071DEEF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8853078">
            <a:off x="8764909" y="6056470"/>
            <a:ext cx="1532206" cy="1532206"/>
          </a:xfrm>
          <a:prstGeom prst="rect">
            <a:avLst/>
          </a:prstGeom>
        </p:spPr>
      </p:pic>
      <p:sp>
        <p:nvSpPr>
          <p:cNvPr id="36" name="!!Group">
            <a:extLst>
              <a:ext uri="{FF2B5EF4-FFF2-40B4-BE49-F238E27FC236}">
                <a16:creationId xmlns:a16="http://schemas.microsoft.com/office/drawing/2014/main" id="{54ACAA6E-A75A-6C92-F141-683E8DD90AF0}"/>
              </a:ext>
            </a:extLst>
          </p:cNvPr>
          <p:cNvSpPr txBox="1"/>
          <p:nvPr/>
        </p:nvSpPr>
        <p:spPr>
          <a:xfrm>
            <a:off x="-6472822" y="2967335"/>
            <a:ext cx="5860473" cy="923330"/>
          </a:xfrm>
          <a:prstGeom prst="rect">
            <a:avLst/>
          </a:prstGeom>
          <a:solidFill>
            <a:schemeClr val="bg1"/>
          </a:solidFill>
          <a:ln w="25400">
            <a:solidFill>
              <a:srgbClr val="9D7457"/>
            </a:solidFill>
          </a:ln>
        </p:spPr>
        <p:txBody>
          <a:bodyPr wrap="square" rtlCol="0">
            <a:spAutoFit/>
          </a:bodyPr>
          <a:lstStyle/>
          <a:p>
            <a:r>
              <a:rPr lang="en-US" sz="5400" b="0" i="0" u="none" strike="noStrike">
                <a:solidFill>
                  <a:srgbClr val="494949"/>
                </a:solidFill>
                <a:effectLst/>
                <a:latin typeface="Aldhabi" pitchFamily="2" charset="-78"/>
                <a:cs typeface="Aldhabi" pitchFamily="2" charset="-78"/>
              </a:rPr>
              <a:t>-58% in group perception</a:t>
            </a:r>
            <a:endParaRPr lang="en-US" sz="5400" b="1">
              <a:latin typeface="Aldhabi" pitchFamily="2" charset="-78"/>
              <a:cs typeface="Aldhabi" pitchFamily="2" charset="-78"/>
            </a:endParaRPr>
          </a:p>
        </p:txBody>
      </p:sp>
      <p:sp>
        <p:nvSpPr>
          <p:cNvPr id="37" name="Rectangle 36">
            <a:extLst>
              <a:ext uri="{FF2B5EF4-FFF2-40B4-BE49-F238E27FC236}">
                <a16:creationId xmlns:a16="http://schemas.microsoft.com/office/drawing/2014/main" id="{02449944-90D9-7480-4C1A-C5807C8F5F75}"/>
              </a:ext>
            </a:extLst>
          </p:cNvPr>
          <p:cNvSpPr/>
          <p:nvPr/>
        </p:nvSpPr>
        <p:spPr>
          <a:xfrm>
            <a:off x="-5652655" y="0"/>
            <a:ext cx="5652655" cy="6858000"/>
          </a:xfrm>
          <a:prstGeom prst="rect">
            <a:avLst/>
          </a:prstGeom>
          <a:solidFill>
            <a:srgbClr val="F5EFD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666CADC-5C85-A599-0714-31C864877D1C}"/>
              </a:ext>
            </a:extLst>
          </p:cNvPr>
          <p:cNvSpPr txBox="1"/>
          <p:nvPr/>
        </p:nvSpPr>
        <p:spPr>
          <a:xfrm>
            <a:off x="-5128833" y="365125"/>
            <a:ext cx="4696691" cy="1200329"/>
          </a:xfrm>
          <a:prstGeom prst="rect">
            <a:avLst/>
          </a:prstGeom>
          <a:solidFill>
            <a:schemeClr val="bg1"/>
          </a:solidFill>
          <a:ln w="25400">
            <a:solidFill>
              <a:srgbClr val="A88A66"/>
            </a:solidFill>
          </a:ln>
        </p:spPr>
        <p:txBody>
          <a:bodyPr wrap="square" rtlCol="0">
            <a:spAutoFit/>
          </a:bodyPr>
          <a:lstStyle/>
          <a:p>
            <a:r>
              <a:rPr lang="en-US" sz="7200" b="1">
                <a:latin typeface="Aldhabi" pitchFamily="2" charset="-78"/>
                <a:cs typeface="Aldhabi" pitchFamily="2" charset="-78"/>
              </a:rPr>
              <a:t>The SCARF Model</a:t>
            </a:r>
          </a:p>
        </p:txBody>
      </p:sp>
      <p:cxnSp>
        <p:nvCxnSpPr>
          <p:cNvPr id="39" name="!!Stick Plant">
            <a:extLst>
              <a:ext uri="{FF2B5EF4-FFF2-40B4-BE49-F238E27FC236}">
                <a16:creationId xmlns:a16="http://schemas.microsoft.com/office/drawing/2014/main" id="{9FB9C278-ACA8-A39E-3287-FE48CB3D5F61}"/>
              </a:ext>
            </a:extLst>
          </p:cNvPr>
          <p:cNvCxnSpPr>
            <a:cxnSpLocks/>
          </p:cNvCxnSpPr>
          <p:nvPr/>
        </p:nvCxnSpPr>
        <p:spPr>
          <a:xfrm>
            <a:off x="-2780488" y="-145036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5D55689-2F70-2509-131C-A7A36CE3C331}"/>
              </a:ext>
            </a:extLst>
          </p:cNvPr>
          <p:cNvSpPr txBox="1"/>
          <p:nvPr/>
        </p:nvSpPr>
        <p:spPr>
          <a:xfrm>
            <a:off x="-5128833" y="1953141"/>
            <a:ext cx="4191001" cy="4247317"/>
          </a:xfrm>
          <a:prstGeom prst="rect">
            <a:avLst/>
          </a:prstGeom>
          <a:noFill/>
        </p:spPr>
        <p:txBody>
          <a:bodyPr wrap="square">
            <a:spAutoFit/>
          </a:bodyPr>
          <a:lstStyle/>
          <a:p>
            <a:pPr algn="l"/>
            <a:r>
              <a:rPr lang="en-US" sz="5400" i="0" u="none" strike="noStrike">
                <a:solidFill>
                  <a:srgbClr val="494949"/>
                </a:solidFill>
                <a:effectLst/>
                <a:latin typeface="Aldhabi" pitchFamily="2" charset="-78"/>
                <a:cs typeface="Aldhabi" pitchFamily="2" charset="-78"/>
              </a:rPr>
              <a:t>Status</a:t>
            </a:r>
          </a:p>
          <a:p>
            <a:pPr algn="l"/>
            <a:r>
              <a:rPr lang="en-US" sz="5400" b="1" i="0" u="none" strike="noStrike">
                <a:solidFill>
                  <a:srgbClr val="494949"/>
                </a:solidFill>
                <a:effectLst/>
                <a:latin typeface="Aldhabi" pitchFamily="2" charset="-78"/>
                <a:cs typeface="Aldhabi" pitchFamily="2" charset="-78"/>
              </a:rPr>
              <a:t>Certainty</a:t>
            </a:r>
          </a:p>
          <a:p>
            <a:pPr algn="l"/>
            <a:r>
              <a:rPr lang="en-US" sz="5400" i="0" u="none" strike="noStrike">
                <a:solidFill>
                  <a:srgbClr val="494949"/>
                </a:solidFill>
                <a:effectLst/>
                <a:latin typeface="Aldhabi" pitchFamily="2" charset="-78"/>
                <a:cs typeface="Aldhabi" pitchFamily="2" charset="-78"/>
              </a:rPr>
              <a:t>Autonomy</a:t>
            </a:r>
          </a:p>
          <a:p>
            <a:pPr algn="l"/>
            <a:r>
              <a:rPr lang="en-US" sz="5400" i="0" u="none" strike="noStrike">
                <a:solidFill>
                  <a:srgbClr val="494949"/>
                </a:solidFill>
                <a:effectLst/>
                <a:latin typeface="Aldhabi" pitchFamily="2" charset="-78"/>
                <a:cs typeface="Aldhabi" pitchFamily="2" charset="-78"/>
              </a:rPr>
              <a:t>Relatedness</a:t>
            </a:r>
          </a:p>
          <a:p>
            <a:pPr algn="l"/>
            <a:r>
              <a:rPr lang="en-US" sz="5400" b="1" i="0" u="none" strike="noStrike">
                <a:solidFill>
                  <a:srgbClr val="494949"/>
                </a:solidFill>
                <a:effectLst/>
                <a:latin typeface="Aldhabi" pitchFamily="2" charset="-78"/>
                <a:cs typeface="Aldhabi" pitchFamily="2" charset="-78"/>
              </a:rPr>
              <a:t>Fairness</a:t>
            </a:r>
          </a:p>
        </p:txBody>
      </p:sp>
    </p:spTree>
    <p:extLst>
      <p:ext uri="{BB962C8B-B14F-4D97-AF65-F5344CB8AC3E}">
        <p14:creationId xmlns:p14="http://schemas.microsoft.com/office/powerpoint/2010/main" val="43224282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DD13C6-F48C-3027-14EA-116F800213F7}"/>
              </a:ext>
            </a:extLst>
          </p:cNvPr>
          <p:cNvSpPr/>
          <p:nvPr/>
        </p:nvSpPr>
        <p:spPr>
          <a:xfrm>
            <a:off x="0" y="0"/>
            <a:ext cx="5652655" cy="6858000"/>
          </a:xfrm>
          <a:prstGeom prst="rect">
            <a:avLst/>
          </a:prstGeom>
          <a:solidFill>
            <a:srgbClr val="F5E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9A7CD2-3D24-1C2D-2B34-DB67C72800B0}"/>
              </a:ext>
            </a:extLst>
          </p:cNvPr>
          <p:cNvSpPr txBox="1"/>
          <p:nvPr/>
        </p:nvSpPr>
        <p:spPr>
          <a:xfrm>
            <a:off x="477981" y="526472"/>
            <a:ext cx="4696691" cy="1200329"/>
          </a:xfrm>
          <a:prstGeom prst="rect">
            <a:avLst/>
          </a:prstGeom>
          <a:solidFill>
            <a:schemeClr val="bg1"/>
          </a:solidFill>
          <a:ln w="25400">
            <a:solidFill>
              <a:srgbClr val="A88A66"/>
            </a:solidFill>
          </a:ln>
        </p:spPr>
        <p:txBody>
          <a:bodyPr wrap="square" rtlCol="0">
            <a:spAutoFit/>
          </a:bodyPr>
          <a:lstStyle/>
          <a:p>
            <a:r>
              <a:rPr lang="en-US" sz="7200" b="1">
                <a:latin typeface="Aldhabi" pitchFamily="2" charset="-78"/>
                <a:cs typeface="Aldhabi" pitchFamily="2" charset="-78"/>
              </a:rPr>
              <a:t>The SCARF Model</a:t>
            </a:r>
          </a:p>
        </p:txBody>
      </p:sp>
      <p:sp>
        <p:nvSpPr>
          <p:cNvPr id="13" name="TextBox 12">
            <a:extLst>
              <a:ext uri="{FF2B5EF4-FFF2-40B4-BE49-F238E27FC236}">
                <a16:creationId xmlns:a16="http://schemas.microsoft.com/office/drawing/2014/main" id="{14BDF9F7-BA18-40BD-43AE-E35F809039D2}"/>
              </a:ext>
            </a:extLst>
          </p:cNvPr>
          <p:cNvSpPr txBox="1"/>
          <p:nvPr/>
        </p:nvSpPr>
        <p:spPr>
          <a:xfrm>
            <a:off x="523822" y="1953141"/>
            <a:ext cx="4191001" cy="4247317"/>
          </a:xfrm>
          <a:prstGeom prst="rect">
            <a:avLst/>
          </a:prstGeom>
          <a:noFill/>
        </p:spPr>
        <p:txBody>
          <a:bodyPr wrap="square">
            <a:spAutoFit/>
          </a:bodyPr>
          <a:lstStyle/>
          <a:p>
            <a:pPr algn="l"/>
            <a:r>
              <a:rPr lang="en-US" sz="5400" i="0" u="none" strike="noStrike">
                <a:solidFill>
                  <a:srgbClr val="494949"/>
                </a:solidFill>
                <a:effectLst/>
                <a:latin typeface="Aldhabi" pitchFamily="2" charset="-78"/>
                <a:cs typeface="Aldhabi" pitchFamily="2" charset="-78"/>
              </a:rPr>
              <a:t>Status</a:t>
            </a:r>
          </a:p>
          <a:p>
            <a:pPr algn="l"/>
            <a:r>
              <a:rPr lang="en-US" sz="5400" b="1" i="0" u="none" strike="noStrike">
                <a:solidFill>
                  <a:srgbClr val="494949"/>
                </a:solidFill>
                <a:effectLst/>
                <a:latin typeface="Aldhabi" pitchFamily="2" charset="-78"/>
                <a:cs typeface="Aldhabi" pitchFamily="2" charset="-78"/>
              </a:rPr>
              <a:t>Certainty</a:t>
            </a:r>
          </a:p>
          <a:p>
            <a:pPr algn="l"/>
            <a:r>
              <a:rPr lang="en-US" sz="5400" i="0" u="none" strike="noStrike">
                <a:solidFill>
                  <a:srgbClr val="494949"/>
                </a:solidFill>
                <a:effectLst/>
                <a:latin typeface="Aldhabi" pitchFamily="2" charset="-78"/>
                <a:cs typeface="Aldhabi" pitchFamily="2" charset="-78"/>
              </a:rPr>
              <a:t>Autonomy</a:t>
            </a:r>
          </a:p>
          <a:p>
            <a:pPr algn="l"/>
            <a:r>
              <a:rPr lang="en-US" sz="5400" i="0" u="none" strike="noStrike">
                <a:solidFill>
                  <a:srgbClr val="494949"/>
                </a:solidFill>
                <a:effectLst/>
                <a:latin typeface="Aldhabi" pitchFamily="2" charset="-78"/>
                <a:cs typeface="Aldhabi" pitchFamily="2" charset="-78"/>
              </a:rPr>
              <a:t>Relatedness</a:t>
            </a:r>
          </a:p>
          <a:p>
            <a:pPr algn="l"/>
            <a:r>
              <a:rPr lang="en-US" sz="5400" b="1" i="0" u="none" strike="noStrike">
                <a:solidFill>
                  <a:srgbClr val="494949"/>
                </a:solidFill>
                <a:effectLst/>
                <a:latin typeface="Aldhabi" pitchFamily="2" charset="-78"/>
                <a:cs typeface="Aldhabi" pitchFamily="2" charset="-78"/>
              </a:rPr>
              <a:t>Fairness</a:t>
            </a:r>
          </a:p>
        </p:txBody>
      </p:sp>
      <p:cxnSp>
        <p:nvCxnSpPr>
          <p:cNvPr id="16" name="!!Stick Plant">
            <a:extLst>
              <a:ext uri="{FF2B5EF4-FFF2-40B4-BE49-F238E27FC236}">
                <a16:creationId xmlns:a16="http://schemas.microsoft.com/office/drawing/2014/main" id="{5533635D-C2A5-B99B-19D7-43246E8852E4}"/>
              </a:ext>
            </a:extLst>
          </p:cNvPr>
          <p:cNvCxnSpPr>
            <a:cxnSpLocks/>
          </p:cNvCxnSpPr>
          <p:nvPr/>
        </p:nvCxnSpPr>
        <p:spPr>
          <a:xfrm>
            <a:off x="2826326" y="-1289015"/>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21" name="!!Group">
            <a:extLst>
              <a:ext uri="{FF2B5EF4-FFF2-40B4-BE49-F238E27FC236}">
                <a16:creationId xmlns:a16="http://schemas.microsoft.com/office/drawing/2014/main" id="{52C18942-EE41-971C-FE4A-710F7C6F5883}"/>
              </a:ext>
            </a:extLst>
          </p:cNvPr>
          <p:cNvSpPr txBox="1"/>
          <p:nvPr/>
        </p:nvSpPr>
        <p:spPr>
          <a:xfrm>
            <a:off x="6176477" y="2967335"/>
            <a:ext cx="5860473" cy="923330"/>
          </a:xfrm>
          <a:prstGeom prst="rect">
            <a:avLst/>
          </a:prstGeom>
          <a:solidFill>
            <a:schemeClr val="bg1"/>
          </a:solidFill>
          <a:ln w="25400">
            <a:solidFill>
              <a:srgbClr val="9D7457"/>
            </a:solidFill>
          </a:ln>
        </p:spPr>
        <p:txBody>
          <a:bodyPr wrap="square" rtlCol="0">
            <a:spAutoFit/>
          </a:bodyPr>
          <a:lstStyle/>
          <a:p>
            <a:r>
              <a:rPr lang="en-US" sz="5400" b="0" i="0" u="none" strike="noStrike">
                <a:solidFill>
                  <a:srgbClr val="494949"/>
                </a:solidFill>
                <a:effectLst/>
                <a:latin typeface="Aldhabi" pitchFamily="2" charset="-78"/>
                <a:cs typeface="Aldhabi" pitchFamily="2" charset="-78"/>
              </a:rPr>
              <a:t>-58% in group perception</a:t>
            </a:r>
            <a:endParaRPr lang="en-US" sz="5400" b="1">
              <a:latin typeface="Aldhabi" pitchFamily="2" charset="-78"/>
              <a:cs typeface="Aldhabi" pitchFamily="2" charset="-78"/>
            </a:endParaRPr>
          </a:p>
        </p:txBody>
      </p:sp>
      <p:grpSp>
        <p:nvGrpSpPr>
          <p:cNvPr id="49" name="Group 48">
            <a:extLst>
              <a:ext uri="{FF2B5EF4-FFF2-40B4-BE49-F238E27FC236}">
                <a16:creationId xmlns:a16="http://schemas.microsoft.com/office/drawing/2014/main" id="{0D896509-E1DE-659A-D901-971FD8C40232}"/>
              </a:ext>
            </a:extLst>
          </p:cNvPr>
          <p:cNvGrpSpPr/>
          <p:nvPr/>
        </p:nvGrpSpPr>
        <p:grpSpPr>
          <a:xfrm>
            <a:off x="1862686" y="-8073985"/>
            <a:ext cx="5589732" cy="3123250"/>
            <a:chOff x="1814448" y="-7626261"/>
            <a:chExt cx="5589732" cy="3123250"/>
          </a:xfrm>
        </p:grpSpPr>
        <p:sp>
          <p:nvSpPr>
            <p:cNvPr id="50" name="!!Plant Seeds">
              <a:extLst>
                <a:ext uri="{FF2B5EF4-FFF2-40B4-BE49-F238E27FC236}">
                  <a16:creationId xmlns:a16="http://schemas.microsoft.com/office/drawing/2014/main" id="{F6B34182-9072-828A-36A7-43BE10AE1BB8}"/>
                </a:ext>
              </a:extLst>
            </p:cNvPr>
            <p:cNvSpPr txBox="1">
              <a:spLocks/>
            </p:cNvSpPr>
            <p:nvPr/>
          </p:nvSpPr>
          <p:spPr>
            <a:xfrm>
              <a:off x="1814448" y="-5828574"/>
              <a:ext cx="5589732"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Tend the Garden</a:t>
              </a:r>
            </a:p>
          </p:txBody>
        </p:sp>
        <p:cxnSp>
          <p:nvCxnSpPr>
            <p:cNvPr id="51" name="!!Stick Plant">
              <a:extLst>
                <a:ext uri="{FF2B5EF4-FFF2-40B4-BE49-F238E27FC236}">
                  <a16:creationId xmlns:a16="http://schemas.microsoft.com/office/drawing/2014/main" id="{731B0C92-B2AE-8B60-94CF-0EB238FBA42A}"/>
                </a:ext>
              </a:extLst>
            </p:cNvPr>
            <p:cNvCxnSpPr>
              <a:cxnSpLocks/>
            </p:cNvCxnSpPr>
            <p:nvPr/>
          </p:nvCxnSpPr>
          <p:spPr>
            <a:xfrm>
              <a:off x="4621109" y="-762626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grpSp>
      <p:sp>
        <p:nvSpPr>
          <p:cNvPr id="52" name="!!Great">
            <a:extLst>
              <a:ext uri="{FF2B5EF4-FFF2-40B4-BE49-F238E27FC236}">
                <a16:creationId xmlns:a16="http://schemas.microsoft.com/office/drawing/2014/main" id="{54610E1D-EDAC-7867-4661-AB87DA8B62A2}"/>
              </a:ext>
            </a:extLst>
          </p:cNvPr>
          <p:cNvSpPr>
            <a:spLocks noGrp="1"/>
          </p:cNvSpPr>
          <p:nvPr>
            <p:ph type="title"/>
          </p:nvPr>
        </p:nvSpPr>
        <p:spPr>
          <a:xfrm>
            <a:off x="697505" y="-1864316"/>
            <a:ext cx="6892636" cy="1325563"/>
          </a:xfrm>
          <a:solidFill>
            <a:srgbClr val="F5EFD7"/>
          </a:solidFill>
          <a:ln w="25400">
            <a:solidFill>
              <a:srgbClr val="9D7457"/>
            </a:solidFill>
          </a:ln>
        </p:spPr>
        <p:txBody>
          <a:bodyPr>
            <a:normAutofit/>
          </a:bodyPr>
          <a:lstStyle/>
          <a:p>
            <a:r>
              <a:rPr lang="en-US" sz="8000" b="1">
                <a:latin typeface="Aldhabi" pitchFamily="2" charset="-78"/>
                <a:cs typeface="Aldhabi" pitchFamily="2" charset="-78"/>
              </a:rPr>
              <a:t>You’re Doing Great!</a:t>
            </a:r>
          </a:p>
        </p:txBody>
      </p:sp>
      <p:cxnSp>
        <p:nvCxnSpPr>
          <p:cNvPr id="53" name="!!Greats">
            <a:extLst>
              <a:ext uri="{FF2B5EF4-FFF2-40B4-BE49-F238E27FC236}">
                <a16:creationId xmlns:a16="http://schemas.microsoft.com/office/drawing/2014/main" id="{0F309A5A-407F-253B-0E7A-164E264C787B}"/>
              </a:ext>
            </a:extLst>
          </p:cNvPr>
          <p:cNvCxnSpPr>
            <a:cxnSpLocks/>
          </p:cNvCxnSpPr>
          <p:nvPr/>
        </p:nvCxnSpPr>
        <p:spPr>
          <a:xfrm>
            <a:off x="4127224" y="-3679803"/>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2441E9E-286F-145B-5E53-592A6330FE03}"/>
              </a:ext>
            </a:extLst>
          </p:cNvPr>
          <p:cNvSpPr txBox="1"/>
          <p:nvPr/>
        </p:nvSpPr>
        <p:spPr>
          <a:xfrm>
            <a:off x="-7505491" y="1953141"/>
            <a:ext cx="6892635" cy="3054682"/>
          </a:xfrm>
          <a:prstGeom prst="rect">
            <a:avLst/>
          </a:prstGeom>
          <a:solidFill>
            <a:schemeClr val="bg1"/>
          </a:solidFill>
          <a:ln w="25400">
            <a:solidFill>
              <a:srgbClr val="A88A66"/>
            </a:solidFill>
          </a:ln>
        </p:spPr>
        <p:txBody>
          <a:bodyPr wrap="square" lIns="91440" tIns="45720" rIns="91440" bIns="45720" anchor="t">
            <a:spAutoFit/>
          </a:bodyPr>
          <a:lstStyle/>
          <a:p>
            <a:pPr>
              <a:lnSpc>
                <a:spcPct val="150000"/>
              </a:lnSpc>
            </a:pPr>
            <a:r>
              <a:rPr lang="en-US" sz="4400">
                <a:solidFill>
                  <a:srgbClr val="000000"/>
                </a:solidFill>
                <a:latin typeface="Aldhabi"/>
                <a:cs typeface="Aldhabi"/>
              </a:rPr>
              <a:t>Meeting</a:t>
            </a:r>
            <a:r>
              <a:rPr lang="en-US" sz="4400" b="0" i="0" u="none" strike="noStrike">
                <a:solidFill>
                  <a:srgbClr val="000000"/>
                </a:solidFill>
                <a:effectLst/>
                <a:latin typeface="Aldhabi"/>
                <a:cs typeface="Aldhabi"/>
              </a:rPr>
              <a:t> weekly with employees</a:t>
            </a:r>
            <a:endParaRPr lang="en-US">
              <a:latin typeface="Aldhabi"/>
              <a:cs typeface="Aldhabi"/>
            </a:endParaRPr>
          </a:p>
          <a:p>
            <a:pPr>
              <a:lnSpc>
                <a:spcPct val="150000"/>
              </a:lnSpc>
            </a:pPr>
            <a:r>
              <a:rPr lang="en-US" sz="4400">
                <a:solidFill>
                  <a:srgbClr val="000000"/>
                </a:solidFill>
                <a:latin typeface="Aldhabi" pitchFamily="2" charset="-78"/>
                <a:cs typeface="Aldhabi" pitchFamily="2" charset="-78"/>
              </a:rPr>
              <a:t>Surprise &amp; Delights</a:t>
            </a:r>
          </a:p>
          <a:p>
            <a:pPr>
              <a:lnSpc>
                <a:spcPct val="150000"/>
              </a:lnSpc>
            </a:pPr>
            <a:r>
              <a:rPr lang="en-US" sz="4400">
                <a:solidFill>
                  <a:srgbClr val="000000"/>
                </a:solidFill>
                <a:latin typeface="Aldhabi" pitchFamily="2" charset="-78"/>
                <a:cs typeface="Aldhabi" pitchFamily="2" charset="-78"/>
              </a:rPr>
              <a:t>Readjusting server wages</a:t>
            </a:r>
          </a:p>
        </p:txBody>
      </p:sp>
      <p:pic>
        <p:nvPicPr>
          <p:cNvPr id="4" name="!!Bubble" descr="A picture containing decorated, dining table&#10;&#10;Description automatically generated">
            <a:extLst>
              <a:ext uri="{FF2B5EF4-FFF2-40B4-BE49-F238E27FC236}">
                <a16:creationId xmlns:a16="http://schemas.microsoft.com/office/drawing/2014/main" id="{C792CF88-0F91-F655-CC44-4A90F829A260}"/>
              </a:ext>
            </a:extLst>
          </p:cNvPr>
          <p:cNvPicPr>
            <a:picLocks noChangeAspect="1"/>
          </p:cNvPicPr>
          <p:nvPr/>
        </p:nvPicPr>
        <p:blipFill rotWithShape="1">
          <a:blip r:embed="rId3"/>
          <a:srcRect l="64328" t="59909" r="29267" b="10452"/>
          <a:stretch/>
        </p:blipFill>
        <p:spPr>
          <a:xfrm>
            <a:off x="10613362" y="7109017"/>
            <a:ext cx="1675876" cy="2862212"/>
          </a:xfrm>
          <a:prstGeom prst="rect">
            <a:avLst/>
          </a:prstGeom>
        </p:spPr>
      </p:pic>
      <p:pic>
        <p:nvPicPr>
          <p:cNvPr id="7" name="!!Venus2" descr="A picture containing decorated, dining table&#10;&#10;Description automatically generated">
            <a:extLst>
              <a:ext uri="{FF2B5EF4-FFF2-40B4-BE49-F238E27FC236}">
                <a16:creationId xmlns:a16="http://schemas.microsoft.com/office/drawing/2014/main" id="{B6C773A5-23D7-C92B-DE9C-E73F5030F82B}"/>
              </a:ext>
            </a:extLst>
          </p:cNvPr>
          <p:cNvPicPr>
            <a:picLocks noChangeAspect="1"/>
          </p:cNvPicPr>
          <p:nvPr/>
        </p:nvPicPr>
        <p:blipFill rotWithShape="1">
          <a:blip r:embed="rId3"/>
          <a:srcRect l="22250" t="32289" r="68027" b="48490"/>
          <a:stretch/>
        </p:blipFill>
        <p:spPr>
          <a:xfrm rot="2875717">
            <a:off x="13590344" y="6732679"/>
            <a:ext cx="2601389" cy="1897944"/>
          </a:xfrm>
          <a:prstGeom prst="rect">
            <a:avLst/>
          </a:prstGeom>
        </p:spPr>
      </p:pic>
      <p:pic>
        <p:nvPicPr>
          <p:cNvPr id="10" name="!!Venus2" descr="A picture containing decorated, dining table&#10;&#10;Description automatically generated">
            <a:extLst>
              <a:ext uri="{FF2B5EF4-FFF2-40B4-BE49-F238E27FC236}">
                <a16:creationId xmlns:a16="http://schemas.microsoft.com/office/drawing/2014/main" id="{67E46501-915C-49AB-D334-28755378AE53}"/>
              </a:ext>
            </a:extLst>
          </p:cNvPr>
          <p:cNvPicPr>
            <a:picLocks noChangeAspect="1"/>
          </p:cNvPicPr>
          <p:nvPr/>
        </p:nvPicPr>
        <p:blipFill rotWithShape="1">
          <a:blip r:embed="rId3"/>
          <a:srcRect l="22250" t="32289" r="68027" b="48490"/>
          <a:stretch/>
        </p:blipFill>
        <p:spPr>
          <a:xfrm rot="19719528">
            <a:off x="-2979659" y="6278676"/>
            <a:ext cx="2601389" cy="1897944"/>
          </a:xfrm>
          <a:prstGeom prst="rect">
            <a:avLst/>
          </a:prstGeom>
        </p:spPr>
      </p:pic>
      <p:pic>
        <p:nvPicPr>
          <p:cNvPr id="12" name="Graphic 11" descr="Single gear with solid fill">
            <a:extLst>
              <a:ext uri="{FF2B5EF4-FFF2-40B4-BE49-F238E27FC236}">
                <a16:creationId xmlns:a16="http://schemas.microsoft.com/office/drawing/2014/main" id="{98236D73-640D-4ABF-2C4E-17B8EB28C1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421456">
            <a:off x="1959954" y="4965638"/>
            <a:ext cx="3575538" cy="3575538"/>
          </a:xfrm>
          <a:prstGeom prst="rect">
            <a:avLst/>
          </a:prstGeom>
        </p:spPr>
      </p:pic>
      <p:pic>
        <p:nvPicPr>
          <p:cNvPr id="14" name="Graphic 13" descr="Single gear with solid fill">
            <a:extLst>
              <a:ext uri="{FF2B5EF4-FFF2-40B4-BE49-F238E27FC236}">
                <a16:creationId xmlns:a16="http://schemas.microsoft.com/office/drawing/2014/main" id="{4846E284-5DA5-9672-5B9C-EE1B0EB1F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055300">
            <a:off x="4614936" y="5684262"/>
            <a:ext cx="2276621" cy="2276621"/>
          </a:xfrm>
          <a:prstGeom prst="rect">
            <a:avLst/>
          </a:prstGeom>
        </p:spPr>
      </p:pic>
      <p:pic>
        <p:nvPicPr>
          <p:cNvPr id="15" name="Graphic 14" descr="Single gear with solid fill">
            <a:extLst>
              <a:ext uri="{FF2B5EF4-FFF2-40B4-BE49-F238E27FC236}">
                <a16:creationId xmlns:a16="http://schemas.microsoft.com/office/drawing/2014/main" id="{C6F7FC32-F0CC-44C7-DAEA-1290C01F5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383565">
            <a:off x="5977639" y="5033235"/>
            <a:ext cx="3575538" cy="3575538"/>
          </a:xfrm>
          <a:prstGeom prst="rect">
            <a:avLst/>
          </a:prstGeom>
        </p:spPr>
      </p:pic>
      <p:pic>
        <p:nvPicPr>
          <p:cNvPr id="17" name="Graphic 16" descr="Single gear with solid fill">
            <a:extLst>
              <a:ext uri="{FF2B5EF4-FFF2-40B4-BE49-F238E27FC236}">
                <a16:creationId xmlns:a16="http://schemas.microsoft.com/office/drawing/2014/main" id="{2AD13312-5118-B431-37A0-077DE44653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055300">
            <a:off x="8764909" y="6056470"/>
            <a:ext cx="1532206" cy="1532206"/>
          </a:xfrm>
          <a:prstGeom prst="rect">
            <a:avLst/>
          </a:prstGeom>
        </p:spPr>
      </p:pic>
      <p:cxnSp>
        <p:nvCxnSpPr>
          <p:cNvPr id="18" name="!!SCARF">
            <a:extLst>
              <a:ext uri="{FF2B5EF4-FFF2-40B4-BE49-F238E27FC236}">
                <a16:creationId xmlns:a16="http://schemas.microsoft.com/office/drawing/2014/main" id="{1BFC23C0-44DB-BC08-4F82-209335491771}"/>
              </a:ext>
            </a:extLst>
          </p:cNvPr>
          <p:cNvCxnSpPr>
            <a:cxnSpLocks/>
          </p:cNvCxnSpPr>
          <p:nvPr/>
        </p:nvCxnSpPr>
        <p:spPr>
          <a:xfrm>
            <a:off x="6676309" y="-6257813"/>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A974C6CA-3C4E-AD06-4234-7AF1F6D3740B}"/>
              </a:ext>
            </a:extLst>
          </p:cNvPr>
          <p:cNvSpPr txBox="1">
            <a:spLocks/>
          </p:cNvSpPr>
          <p:nvPr/>
        </p:nvSpPr>
        <p:spPr>
          <a:xfrm>
            <a:off x="2866457" y="-2134656"/>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a:cs typeface="Aldhabi"/>
              </a:rPr>
              <a:t>SCARF / Takeaway Talks</a:t>
            </a:r>
            <a:endParaRPr lang="en-US" sz="8000" b="1">
              <a:latin typeface="Aldhabi" pitchFamily="2" charset="-78"/>
              <a:cs typeface="Aldhabi" pitchFamily="2" charset="-78"/>
            </a:endParaRPr>
          </a:p>
        </p:txBody>
      </p:sp>
    </p:spTree>
    <p:extLst>
      <p:ext uri="{BB962C8B-B14F-4D97-AF65-F5344CB8AC3E}">
        <p14:creationId xmlns:p14="http://schemas.microsoft.com/office/powerpoint/2010/main" val="181137086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46769D9-046D-ACF0-B97F-F538F1770376}"/>
              </a:ext>
            </a:extLst>
          </p:cNvPr>
          <p:cNvSpPr/>
          <p:nvPr/>
        </p:nvSpPr>
        <p:spPr>
          <a:xfrm>
            <a:off x="-5652655" y="0"/>
            <a:ext cx="5652655" cy="6858000"/>
          </a:xfrm>
          <a:prstGeom prst="rect">
            <a:avLst/>
          </a:prstGeom>
          <a:solidFill>
            <a:srgbClr val="F5EFD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reat">
            <a:extLst>
              <a:ext uri="{FF2B5EF4-FFF2-40B4-BE49-F238E27FC236}">
                <a16:creationId xmlns:a16="http://schemas.microsoft.com/office/drawing/2014/main" id="{799BC95A-508E-5EB7-EE27-5C0FBF25005B}"/>
              </a:ext>
            </a:extLst>
          </p:cNvPr>
          <p:cNvSpPr>
            <a:spLocks noGrp="1"/>
          </p:cNvSpPr>
          <p:nvPr>
            <p:ph type="title"/>
          </p:nvPr>
        </p:nvSpPr>
        <p:spPr>
          <a:xfrm>
            <a:off x="838200" y="365125"/>
            <a:ext cx="6892636" cy="1325563"/>
          </a:xfrm>
          <a:solidFill>
            <a:srgbClr val="F5EFD7"/>
          </a:solidFill>
          <a:ln w="25400">
            <a:solidFill>
              <a:srgbClr val="9D7457"/>
            </a:solidFill>
          </a:ln>
        </p:spPr>
        <p:txBody>
          <a:bodyPr>
            <a:normAutofit/>
          </a:bodyPr>
          <a:lstStyle/>
          <a:p>
            <a:r>
              <a:rPr lang="en-US" sz="8000" b="1">
                <a:latin typeface="Aldhabi" pitchFamily="2" charset="-78"/>
                <a:cs typeface="Aldhabi" pitchFamily="2" charset="-78"/>
              </a:rPr>
              <a:t>You’re Doing Great!</a:t>
            </a:r>
          </a:p>
        </p:txBody>
      </p:sp>
      <p:cxnSp>
        <p:nvCxnSpPr>
          <p:cNvPr id="9" name="!!Greats">
            <a:extLst>
              <a:ext uri="{FF2B5EF4-FFF2-40B4-BE49-F238E27FC236}">
                <a16:creationId xmlns:a16="http://schemas.microsoft.com/office/drawing/2014/main" id="{6CD223F2-C2BF-AEE2-0A9F-6C0A6C46941C}"/>
              </a:ext>
            </a:extLst>
          </p:cNvPr>
          <p:cNvCxnSpPr>
            <a:cxnSpLocks/>
          </p:cNvCxnSpPr>
          <p:nvPr/>
        </p:nvCxnSpPr>
        <p:spPr>
          <a:xfrm>
            <a:off x="4267919" y="-145036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36E517-FA86-2E3F-EAB4-92C01211A8C0}"/>
              </a:ext>
            </a:extLst>
          </p:cNvPr>
          <p:cNvSpPr txBox="1"/>
          <p:nvPr/>
        </p:nvSpPr>
        <p:spPr>
          <a:xfrm>
            <a:off x="2057265" y="2159686"/>
            <a:ext cx="6892635" cy="3054682"/>
          </a:xfrm>
          <a:prstGeom prst="rect">
            <a:avLst/>
          </a:prstGeom>
          <a:solidFill>
            <a:schemeClr val="bg1"/>
          </a:solidFill>
          <a:ln w="25400">
            <a:solidFill>
              <a:srgbClr val="A88A66"/>
            </a:solidFill>
          </a:ln>
        </p:spPr>
        <p:txBody>
          <a:bodyPr wrap="square" lIns="91440" tIns="45720" rIns="91440" bIns="45720" anchor="t">
            <a:spAutoFit/>
          </a:bodyPr>
          <a:lstStyle/>
          <a:p>
            <a:pPr>
              <a:lnSpc>
                <a:spcPct val="150000"/>
              </a:lnSpc>
            </a:pPr>
            <a:r>
              <a:rPr lang="en-US" sz="4400">
                <a:solidFill>
                  <a:srgbClr val="000000"/>
                </a:solidFill>
                <a:latin typeface="Aldhabi"/>
                <a:cs typeface="Aldhabi"/>
              </a:rPr>
              <a:t>Meeting</a:t>
            </a:r>
            <a:r>
              <a:rPr lang="en-US" sz="4400" b="0" i="0" u="none" strike="noStrike">
                <a:solidFill>
                  <a:srgbClr val="000000"/>
                </a:solidFill>
                <a:effectLst/>
                <a:latin typeface="Aldhabi"/>
                <a:cs typeface="Aldhabi"/>
              </a:rPr>
              <a:t> weekly with employees</a:t>
            </a:r>
            <a:endParaRPr lang="en-US">
              <a:latin typeface="Aldhabi"/>
              <a:cs typeface="Aldhabi"/>
            </a:endParaRPr>
          </a:p>
          <a:p>
            <a:pPr>
              <a:lnSpc>
                <a:spcPct val="150000"/>
              </a:lnSpc>
            </a:pPr>
            <a:r>
              <a:rPr lang="en-US" sz="4400">
                <a:solidFill>
                  <a:srgbClr val="000000"/>
                </a:solidFill>
                <a:latin typeface="Aldhabi" pitchFamily="2" charset="-78"/>
                <a:cs typeface="Aldhabi" pitchFamily="2" charset="-78"/>
              </a:rPr>
              <a:t>Surprise &amp; Delights</a:t>
            </a:r>
          </a:p>
          <a:p>
            <a:pPr>
              <a:lnSpc>
                <a:spcPct val="150000"/>
              </a:lnSpc>
            </a:pPr>
            <a:r>
              <a:rPr lang="en-US" sz="4400">
                <a:solidFill>
                  <a:srgbClr val="000000"/>
                </a:solidFill>
                <a:latin typeface="Aldhabi" pitchFamily="2" charset="-78"/>
                <a:cs typeface="Aldhabi" pitchFamily="2" charset="-78"/>
              </a:rPr>
              <a:t>Readjusting server wages</a:t>
            </a:r>
          </a:p>
        </p:txBody>
      </p:sp>
      <p:sp>
        <p:nvSpPr>
          <p:cNvPr id="16" name="TextBox 15">
            <a:extLst>
              <a:ext uri="{FF2B5EF4-FFF2-40B4-BE49-F238E27FC236}">
                <a16:creationId xmlns:a16="http://schemas.microsoft.com/office/drawing/2014/main" id="{BBAE700A-7587-4E3A-898A-E020CD8205E2}"/>
              </a:ext>
            </a:extLst>
          </p:cNvPr>
          <p:cNvSpPr txBox="1"/>
          <p:nvPr/>
        </p:nvSpPr>
        <p:spPr>
          <a:xfrm>
            <a:off x="-5128833" y="365125"/>
            <a:ext cx="4696691" cy="1200329"/>
          </a:xfrm>
          <a:prstGeom prst="rect">
            <a:avLst/>
          </a:prstGeom>
          <a:solidFill>
            <a:schemeClr val="bg1"/>
          </a:solidFill>
          <a:ln w="25400">
            <a:solidFill>
              <a:srgbClr val="A88A66"/>
            </a:solidFill>
          </a:ln>
        </p:spPr>
        <p:txBody>
          <a:bodyPr wrap="square" rtlCol="0">
            <a:spAutoFit/>
          </a:bodyPr>
          <a:lstStyle/>
          <a:p>
            <a:r>
              <a:rPr lang="en-US" sz="7200" b="1">
                <a:latin typeface="Aldhabi" pitchFamily="2" charset="-78"/>
                <a:cs typeface="Aldhabi" pitchFamily="2" charset="-78"/>
              </a:rPr>
              <a:t>The SCARF Model</a:t>
            </a:r>
          </a:p>
        </p:txBody>
      </p:sp>
      <p:cxnSp>
        <p:nvCxnSpPr>
          <p:cNvPr id="17" name="!!Stick Plant">
            <a:extLst>
              <a:ext uri="{FF2B5EF4-FFF2-40B4-BE49-F238E27FC236}">
                <a16:creationId xmlns:a16="http://schemas.microsoft.com/office/drawing/2014/main" id="{1F6C7C99-13D3-AA8C-E1A4-94DA160E9490}"/>
              </a:ext>
            </a:extLst>
          </p:cNvPr>
          <p:cNvCxnSpPr>
            <a:cxnSpLocks/>
          </p:cNvCxnSpPr>
          <p:nvPr/>
        </p:nvCxnSpPr>
        <p:spPr>
          <a:xfrm>
            <a:off x="-2780488" y="-145036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5BE07E8-95A4-7B33-13D6-89D998ED1973}"/>
              </a:ext>
            </a:extLst>
          </p:cNvPr>
          <p:cNvSpPr txBox="1"/>
          <p:nvPr/>
        </p:nvSpPr>
        <p:spPr>
          <a:xfrm>
            <a:off x="-5128833" y="1953141"/>
            <a:ext cx="4191001" cy="4247317"/>
          </a:xfrm>
          <a:prstGeom prst="rect">
            <a:avLst/>
          </a:prstGeom>
          <a:noFill/>
        </p:spPr>
        <p:txBody>
          <a:bodyPr wrap="square">
            <a:spAutoFit/>
          </a:bodyPr>
          <a:lstStyle/>
          <a:p>
            <a:pPr algn="l"/>
            <a:r>
              <a:rPr lang="en-US" sz="5400" i="0" u="none" strike="noStrike">
                <a:solidFill>
                  <a:srgbClr val="494949"/>
                </a:solidFill>
                <a:effectLst/>
                <a:latin typeface="Aldhabi" pitchFamily="2" charset="-78"/>
                <a:cs typeface="Aldhabi" pitchFamily="2" charset="-78"/>
              </a:rPr>
              <a:t>Status</a:t>
            </a:r>
          </a:p>
          <a:p>
            <a:pPr algn="l"/>
            <a:r>
              <a:rPr lang="en-US" sz="5400" b="1" i="0" u="none" strike="noStrike">
                <a:solidFill>
                  <a:srgbClr val="494949"/>
                </a:solidFill>
                <a:effectLst/>
                <a:latin typeface="Aldhabi" pitchFamily="2" charset="-78"/>
                <a:cs typeface="Aldhabi" pitchFamily="2" charset="-78"/>
              </a:rPr>
              <a:t>Certainty</a:t>
            </a:r>
          </a:p>
          <a:p>
            <a:pPr algn="l"/>
            <a:r>
              <a:rPr lang="en-US" sz="5400" i="0" u="none" strike="noStrike">
                <a:solidFill>
                  <a:srgbClr val="494949"/>
                </a:solidFill>
                <a:effectLst/>
                <a:latin typeface="Aldhabi" pitchFamily="2" charset="-78"/>
                <a:cs typeface="Aldhabi" pitchFamily="2" charset="-78"/>
              </a:rPr>
              <a:t>Autonomy</a:t>
            </a:r>
          </a:p>
          <a:p>
            <a:pPr algn="l"/>
            <a:r>
              <a:rPr lang="en-US" sz="5400" i="0" u="none" strike="noStrike">
                <a:solidFill>
                  <a:srgbClr val="494949"/>
                </a:solidFill>
                <a:effectLst/>
                <a:latin typeface="Aldhabi" pitchFamily="2" charset="-78"/>
                <a:cs typeface="Aldhabi" pitchFamily="2" charset="-78"/>
              </a:rPr>
              <a:t>Relatedness</a:t>
            </a:r>
          </a:p>
          <a:p>
            <a:pPr algn="l"/>
            <a:r>
              <a:rPr lang="en-US" sz="5400" b="1" i="0" u="none" strike="noStrike">
                <a:solidFill>
                  <a:srgbClr val="494949"/>
                </a:solidFill>
                <a:effectLst/>
                <a:latin typeface="Aldhabi" pitchFamily="2" charset="-78"/>
                <a:cs typeface="Aldhabi" pitchFamily="2" charset="-78"/>
              </a:rPr>
              <a:t>Fairness</a:t>
            </a:r>
          </a:p>
        </p:txBody>
      </p:sp>
      <p:pic>
        <p:nvPicPr>
          <p:cNvPr id="28" name="!!Bubble" descr="A picture containing decorated, dining table&#10;&#10;Description automatically generated">
            <a:extLst>
              <a:ext uri="{FF2B5EF4-FFF2-40B4-BE49-F238E27FC236}">
                <a16:creationId xmlns:a16="http://schemas.microsoft.com/office/drawing/2014/main" id="{1840820E-87FC-F25D-56E4-CA54AADD279D}"/>
              </a:ext>
            </a:extLst>
          </p:cNvPr>
          <p:cNvPicPr>
            <a:picLocks noChangeAspect="1"/>
          </p:cNvPicPr>
          <p:nvPr/>
        </p:nvPicPr>
        <p:blipFill rotWithShape="1">
          <a:blip r:embed="rId3"/>
          <a:srcRect l="64328" t="59909" r="29267" b="10452"/>
          <a:stretch/>
        </p:blipFill>
        <p:spPr>
          <a:xfrm>
            <a:off x="10613362" y="4309117"/>
            <a:ext cx="1675876" cy="2862212"/>
          </a:xfrm>
          <a:prstGeom prst="rect">
            <a:avLst/>
          </a:prstGeom>
        </p:spPr>
      </p:pic>
      <p:pic>
        <p:nvPicPr>
          <p:cNvPr id="35" name="!!Venus2" descr="A picture containing decorated, dining table&#10;&#10;Description automatically generated">
            <a:extLst>
              <a:ext uri="{FF2B5EF4-FFF2-40B4-BE49-F238E27FC236}">
                <a16:creationId xmlns:a16="http://schemas.microsoft.com/office/drawing/2014/main" id="{FC616B06-583B-F820-EC81-A12A0797EE4F}"/>
              </a:ext>
            </a:extLst>
          </p:cNvPr>
          <p:cNvPicPr>
            <a:picLocks noChangeAspect="1"/>
          </p:cNvPicPr>
          <p:nvPr/>
        </p:nvPicPr>
        <p:blipFill rotWithShape="1">
          <a:blip r:embed="rId3"/>
          <a:srcRect l="22250" t="32289" r="68027" b="48490"/>
          <a:stretch/>
        </p:blipFill>
        <p:spPr>
          <a:xfrm rot="3171237">
            <a:off x="12476455" y="6451555"/>
            <a:ext cx="2601389" cy="1897944"/>
          </a:xfrm>
          <a:prstGeom prst="rect">
            <a:avLst/>
          </a:prstGeom>
        </p:spPr>
      </p:pic>
      <p:pic>
        <p:nvPicPr>
          <p:cNvPr id="36" name="!!Venus2" descr="A picture containing decorated, dining table&#10;&#10;Description automatically generated">
            <a:extLst>
              <a:ext uri="{FF2B5EF4-FFF2-40B4-BE49-F238E27FC236}">
                <a16:creationId xmlns:a16="http://schemas.microsoft.com/office/drawing/2014/main" id="{81A52A7C-ADC6-5B55-A2F9-99F3EB175061}"/>
              </a:ext>
            </a:extLst>
          </p:cNvPr>
          <p:cNvPicPr>
            <a:picLocks noChangeAspect="1"/>
          </p:cNvPicPr>
          <p:nvPr/>
        </p:nvPicPr>
        <p:blipFill rotWithShape="1">
          <a:blip r:embed="rId3"/>
          <a:srcRect l="22250" t="32289" r="68027" b="48490"/>
          <a:stretch/>
        </p:blipFill>
        <p:spPr>
          <a:xfrm rot="18747253">
            <a:off x="-2440148" y="6404818"/>
            <a:ext cx="2601389" cy="1897944"/>
          </a:xfrm>
          <a:prstGeom prst="rect">
            <a:avLst/>
          </a:prstGeom>
        </p:spPr>
      </p:pic>
      <p:cxnSp>
        <p:nvCxnSpPr>
          <p:cNvPr id="3" name="!!SCARF">
            <a:extLst>
              <a:ext uri="{FF2B5EF4-FFF2-40B4-BE49-F238E27FC236}">
                <a16:creationId xmlns:a16="http://schemas.microsoft.com/office/drawing/2014/main" id="{31973242-849D-87B1-37CD-763A0F0F209F}"/>
              </a:ext>
            </a:extLst>
          </p:cNvPr>
          <p:cNvCxnSpPr>
            <a:cxnSpLocks/>
          </p:cNvCxnSpPr>
          <p:nvPr/>
        </p:nvCxnSpPr>
        <p:spPr>
          <a:xfrm>
            <a:off x="6676309" y="-10413824"/>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543F5E7-E4CF-4AEC-3B71-DF930A8542B9}"/>
              </a:ext>
            </a:extLst>
          </p:cNvPr>
          <p:cNvSpPr txBox="1">
            <a:spLocks/>
          </p:cNvSpPr>
          <p:nvPr/>
        </p:nvSpPr>
        <p:spPr>
          <a:xfrm>
            <a:off x="2866457" y="-6290667"/>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a:cs typeface="Aldhabi"/>
              </a:rPr>
              <a:t>SCARF / Takeaway Talks</a:t>
            </a:r>
            <a:endParaRPr lang="en-US" sz="8000" b="1">
              <a:latin typeface="Aldhabi" pitchFamily="2" charset="-78"/>
              <a:cs typeface="Aldhabi" pitchFamily="2" charset="-78"/>
            </a:endParaRPr>
          </a:p>
        </p:txBody>
      </p:sp>
      <p:grpSp>
        <p:nvGrpSpPr>
          <p:cNvPr id="5" name="Group 4">
            <a:extLst>
              <a:ext uri="{FF2B5EF4-FFF2-40B4-BE49-F238E27FC236}">
                <a16:creationId xmlns:a16="http://schemas.microsoft.com/office/drawing/2014/main" id="{2D8F7397-B6BB-C2D9-456D-A1CAB623B98F}"/>
              </a:ext>
            </a:extLst>
          </p:cNvPr>
          <p:cNvGrpSpPr/>
          <p:nvPr/>
        </p:nvGrpSpPr>
        <p:grpSpPr>
          <a:xfrm>
            <a:off x="1789814" y="-11261273"/>
            <a:ext cx="5589732" cy="3123250"/>
            <a:chOff x="1814448" y="-7626261"/>
            <a:chExt cx="5589732" cy="3123250"/>
          </a:xfrm>
        </p:grpSpPr>
        <p:sp>
          <p:nvSpPr>
            <p:cNvPr id="6" name="!!Plant Seeds">
              <a:extLst>
                <a:ext uri="{FF2B5EF4-FFF2-40B4-BE49-F238E27FC236}">
                  <a16:creationId xmlns:a16="http://schemas.microsoft.com/office/drawing/2014/main" id="{D37CDB77-8ED9-F40A-C209-9CB556318D62}"/>
                </a:ext>
              </a:extLst>
            </p:cNvPr>
            <p:cNvSpPr txBox="1">
              <a:spLocks/>
            </p:cNvSpPr>
            <p:nvPr/>
          </p:nvSpPr>
          <p:spPr>
            <a:xfrm>
              <a:off x="1814448" y="-5828574"/>
              <a:ext cx="5589732"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Tend the Garden</a:t>
              </a:r>
            </a:p>
          </p:txBody>
        </p:sp>
        <p:cxnSp>
          <p:nvCxnSpPr>
            <p:cNvPr id="7" name="!!Stick Plant">
              <a:extLst>
                <a:ext uri="{FF2B5EF4-FFF2-40B4-BE49-F238E27FC236}">
                  <a16:creationId xmlns:a16="http://schemas.microsoft.com/office/drawing/2014/main" id="{F4A4DEB1-F66D-219D-893C-4B9FB1C3E764}"/>
                </a:ext>
              </a:extLst>
            </p:cNvPr>
            <p:cNvCxnSpPr>
              <a:cxnSpLocks/>
            </p:cNvCxnSpPr>
            <p:nvPr/>
          </p:nvCxnSpPr>
          <p:spPr>
            <a:xfrm>
              <a:off x="4621109" y="-762626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grpSp>
      <p:pic>
        <p:nvPicPr>
          <p:cNvPr id="12" name="Graphic 11" descr="Single gear with solid fill">
            <a:extLst>
              <a:ext uri="{FF2B5EF4-FFF2-40B4-BE49-F238E27FC236}">
                <a16:creationId xmlns:a16="http://schemas.microsoft.com/office/drawing/2014/main" id="{89F85DCD-EE29-DF95-4AEB-8ED40D06C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999955">
            <a:off x="1959954" y="4965638"/>
            <a:ext cx="3575538" cy="3575538"/>
          </a:xfrm>
          <a:prstGeom prst="rect">
            <a:avLst/>
          </a:prstGeom>
        </p:spPr>
      </p:pic>
      <p:pic>
        <p:nvPicPr>
          <p:cNvPr id="13" name="Graphic 12" descr="Single gear with solid fill">
            <a:extLst>
              <a:ext uri="{FF2B5EF4-FFF2-40B4-BE49-F238E27FC236}">
                <a16:creationId xmlns:a16="http://schemas.microsoft.com/office/drawing/2014/main" id="{6A3F3C70-2410-DF49-F8B7-D87DB50170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633799">
            <a:off x="4614936" y="5684262"/>
            <a:ext cx="2276621" cy="2276621"/>
          </a:xfrm>
          <a:prstGeom prst="rect">
            <a:avLst/>
          </a:prstGeom>
        </p:spPr>
      </p:pic>
      <p:pic>
        <p:nvPicPr>
          <p:cNvPr id="14" name="Graphic 13" descr="Single gear with solid fill">
            <a:extLst>
              <a:ext uri="{FF2B5EF4-FFF2-40B4-BE49-F238E27FC236}">
                <a16:creationId xmlns:a16="http://schemas.microsoft.com/office/drawing/2014/main" id="{5D5A557D-534D-FA62-4E22-04D03B1A80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962064">
            <a:off x="5977639" y="5033235"/>
            <a:ext cx="3575538" cy="3575538"/>
          </a:xfrm>
          <a:prstGeom prst="rect">
            <a:avLst/>
          </a:prstGeom>
        </p:spPr>
      </p:pic>
      <p:pic>
        <p:nvPicPr>
          <p:cNvPr id="15" name="Graphic 14" descr="Single gear with solid fill">
            <a:extLst>
              <a:ext uri="{FF2B5EF4-FFF2-40B4-BE49-F238E27FC236}">
                <a16:creationId xmlns:a16="http://schemas.microsoft.com/office/drawing/2014/main" id="{0899438E-6BF2-9AD1-2078-6F06A9CD77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633799">
            <a:off x="8764909" y="6056470"/>
            <a:ext cx="1532206" cy="1532206"/>
          </a:xfrm>
          <a:prstGeom prst="rect">
            <a:avLst/>
          </a:prstGeom>
        </p:spPr>
      </p:pic>
      <p:sp>
        <p:nvSpPr>
          <p:cNvPr id="20" name="!!Group">
            <a:extLst>
              <a:ext uri="{FF2B5EF4-FFF2-40B4-BE49-F238E27FC236}">
                <a16:creationId xmlns:a16="http://schemas.microsoft.com/office/drawing/2014/main" id="{160F2446-F0ED-B48A-5EE5-E9EB51126156}"/>
              </a:ext>
            </a:extLst>
          </p:cNvPr>
          <p:cNvSpPr txBox="1"/>
          <p:nvPr/>
        </p:nvSpPr>
        <p:spPr>
          <a:xfrm>
            <a:off x="13777149" y="2967335"/>
            <a:ext cx="5860473" cy="923330"/>
          </a:xfrm>
          <a:prstGeom prst="rect">
            <a:avLst/>
          </a:prstGeom>
          <a:solidFill>
            <a:schemeClr val="bg1"/>
          </a:solidFill>
          <a:ln w="25400">
            <a:solidFill>
              <a:srgbClr val="9D7457"/>
            </a:solidFill>
          </a:ln>
        </p:spPr>
        <p:txBody>
          <a:bodyPr wrap="square" rtlCol="0">
            <a:spAutoFit/>
          </a:bodyPr>
          <a:lstStyle/>
          <a:p>
            <a:r>
              <a:rPr lang="en-US" sz="5400" b="0" i="0" u="none" strike="noStrike">
                <a:solidFill>
                  <a:srgbClr val="494949"/>
                </a:solidFill>
                <a:effectLst/>
                <a:latin typeface="Aldhabi" pitchFamily="2" charset="-78"/>
                <a:cs typeface="Aldhabi" pitchFamily="2" charset="-78"/>
              </a:rPr>
              <a:t>-58% in group perception</a:t>
            </a:r>
            <a:endParaRPr lang="en-US" sz="5400" b="1">
              <a:latin typeface="Aldhabi" pitchFamily="2" charset="-78"/>
              <a:cs typeface="Aldhabi" pitchFamily="2" charset="-78"/>
            </a:endParaRPr>
          </a:p>
        </p:txBody>
      </p:sp>
      <p:pic>
        <p:nvPicPr>
          <p:cNvPr id="27" name="Picture 26" descr="A picture containing outdoor object, web&#10;&#10;Description automatically generated">
            <a:extLst>
              <a:ext uri="{FF2B5EF4-FFF2-40B4-BE49-F238E27FC236}">
                <a16:creationId xmlns:a16="http://schemas.microsoft.com/office/drawing/2014/main" id="{F418CFBD-8D49-E693-7508-4804D1851D58}"/>
              </a:ext>
            </a:extLst>
          </p:cNvPr>
          <p:cNvPicPr>
            <a:picLocks noChangeAspect="1"/>
          </p:cNvPicPr>
          <p:nvPr/>
        </p:nvPicPr>
        <p:blipFill>
          <a:blip r:embed="rId8"/>
          <a:stretch>
            <a:fillRect/>
          </a:stretch>
        </p:blipFill>
        <p:spPr>
          <a:xfrm>
            <a:off x="-88920" y="-7843560"/>
            <a:ext cx="12548420" cy="7907224"/>
          </a:xfrm>
          <a:prstGeom prst="rect">
            <a:avLst/>
          </a:prstGeom>
        </p:spPr>
      </p:pic>
      <p:sp>
        <p:nvSpPr>
          <p:cNvPr id="29" name="!!Greatness">
            <a:extLst>
              <a:ext uri="{FF2B5EF4-FFF2-40B4-BE49-F238E27FC236}">
                <a16:creationId xmlns:a16="http://schemas.microsoft.com/office/drawing/2014/main" id="{19FF55E0-5387-23B6-3412-2D5026B523FD}"/>
              </a:ext>
            </a:extLst>
          </p:cNvPr>
          <p:cNvSpPr txBox="1"/>
          <p:nvPr/>
        </p:nvSpPr>
        <p:spPr>
          <a:xfrm>
            <a:off x="2456810" y="-4032530"/>
            <a:ext cx="7278379" cy="1488869"/>
          </a:xfrm>
          <a:prstGeom prst="rect">
            <a:avLst/>
          </a:prstGeom>
          <a:solidFill>
            <a:schemeClr val="bg1"/>
          </a:solidFill>
          <a:ln w="25400">
            <a:solidFill>
              <a:srgbClr val="A88A66"/>
            </a:solidFill>
          </a:ln>
        </p:spPr>
        <p:txBody>
          <a:bodyPr wrap="square" lIns="91440" tIns="45720" rIns="91440" bIns="45720" anchor="t">
            <a:spAutoFit/>
          </a:bodyPr>
          <a:lstStyle/>
          <a:p>
            <a:pPr algn="ctr">
              <a:lnSpc>
                <a:spcPct val="150000"/>
              </a:lnSpc>
            </a:pPr>
            <a:r>
              <a:rPr lang="en-US" sz="6600" b="1">
                <a:latin typeface="Aldhabi"/>
                <a:cs typeface="Aldhabi"/>
              </a:rPr>
              <a:t>Do with GLAMOUR</a:t>
            </a:r>
          </a:p>
        </p:txBody>
      </p:sp>
    </p:spTree>
    <p:extLst>
      <p:ext uri="{BB962C8B-B14F-4D97-AF65-F5344CB8AC3E}">
        <p14:creationId xmlns:p14="http://schemas.microsoft.com/office/powerpoint/2010/main" val="121146291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EFD7"/>
        </a:solidFill>
        <a:effectLst/>
      </p:bgPr>
    </p:bg>
    <p:spTree>
      <p:nvGrpSpPr>
        <p:cNvPr id="1" name=""/>
        <p:cNvGrpSpPr/>
        <p:nvPr/>
      </p:nvGrpSpPr>
      <p:grpSpPr>
        <a:xfrm>
          <a:off x="0" y="0"/>
          <a:ext cx="0" cy="0"/>
          <a:chOff x="0" y="0"/>
          <a:chExt cx="0" cy="0"/>
        </a:xfrm>
      </p:grpSpPr>
      <p:pic>
        <p:nvPicPr>
          <p:cNvPr id="23" name="Picture 22" descr="A picture containing outdoor object, web&#10;&#10;Description automatically generated">
            <a:extLst>
              <a:ext uri="{FF2B5EF4-FFF2-40B4-BE49-F238E27FC236}">
                <a16:creationId xmlns:a16="http://schemas.microsoft.com/office/drawing/2014/main" id="{35ED81D7-B3E1-2916-1604-CAE7F2728F2A}"/>
              </a:ext>
            </a:extLst>
          </p:cNvPr>
          <p:cNvPicPr>
            <a:picLocks noChangeAspect="1"/>
          </p:cNvPicPr>
          <p:nvPr/>
        </p:nvPicPr>
        <p:blipFill>
          <a:blip r:embed="rId3"/>
          <a:stretch>
            <a:fillRect/>
          </a:stretch>
        </p:blipFill>
        <p:spPr>
          <a:xfrm>
            <a:off x="0" y="-47719"/>
            <a:ext cx="12548420" cy="7907224"/>
          </a:xfrm>
          <a:prstGeom prst="rect">
            <a:avLst/>
          </a:prstGeom>
        </p:spPr>
      </p:pic>
      <p:sp>
        <p:nvSpPr>
          <p:cNvPr id="4" name="!!Greatness">
            <a:extLst>
              <a:ext uri="{FF2B5EF4-FFF2-40B4-BE49-F238E27FC236}">
                <a16:creationId xmlns:a16="http://schemas.microsoft.com/office/drawing/2014/main" id="{F085D51B-D18D-17B7-3E98-06A8B5ACB52F}"/>
              </a:ext>
            </a:extLst>
          </p:cNvPr>
          <p:cNvSpPr txBox="1"/>
          <p:nvPr/>
        </p:nvSpPr>
        <p:spPr>
          <a:xfrm>
            <a:off x="2456810" y="2684565"/>
            <a:ext cx="7278379" cy="1488869"/>
          </a:xfrm>
          <a:prstGeom prst="rect">
            <a:avLst/>
          </a:prstGeom>
          <a:solidFill>
            <a:schemeClr val="bg1"/>
          </a:solidFill>
          <a:ln w="25400">
            <a:solidFill>
              <a:srgbClr val="A88A66"/>
            </a:solidFill>
          </a:ln>
        </p:spPr>
        <p:txBody>
          <a:bodyPr wrap="square" lIns="91440" tIns="45720" rIns="91440" bIns="45720" anchor="t">
            <a:spAutoFit/>
          </a:bodyPr>
          <a:lstStyle/>
          <a:p>
            <a:pPr algn="ctr">
              <a:lnSpc>
                <a:spcPct val="150000"/>
              </a:lnSpc>
            </a:pPr>
            <a:r>
              <a:rPr lang="en-US" sz="6600" b="1">
                <a:latin typeface="Aldhabi"/>
                <a:cs typeface="Aldhabi"/>
              </a:rPr>
              <a:t>Do with GLAMOUR</a:t>
            </a:r>
          </a:p>
        </p:txBody>
      </p:sp>
      <p:cxnSp>
        <p:nvCxnSpPr>
          <p:cNvPr id="10" name="!!Greats">
            <a:extLst>
              <a:ext uri="{FF2B5EF4-FFF2-40B4-BE49-F238E27FC236}">
                <a16:creationId xmlns:a16="http://schemas.microsoft.com/office/drawing/2014/main" id="{3936C775-D477-C6D4-8420-51220D288FFD}"/>
              </a:ext>
            </a:extLst>
          </p:cNvPr>
          <p:cNvCxnSpPr>
            <a:cxnSpLocks/>
          </p:cNvCxnSpPr>
          <p:nvPr/>
        </p:nvCxnSpPr>
        <p:spPr>
          <a:xfrm>
            <a:off x="4127951" y="-3898595"/>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24" name="!!Venus2" descr="A picture containing decorated, dining table&#10;&#10;Description automatically generated">
            <a:extLst>
              <a:ext uri="{FF2B5EF4-FFF2-40B4-BE49-F238E27FC236}">
                <a16:creationId xmlns:a16="http://schemas.microsoft.com/office/drawing/2014/main" id="{EE487DC9-E4BE-C1C1-CA4A-9534910B7D1C}"/>
              </a:ext>
            </a:extLst>
          </p:cNvPr>
          <p:cNvPicPr>
            <a:picLocks noChangeAspect="1"/>
          </p:cNvPicPr>
          <p:nvPr/>
        </p:nvPicPr>
        <p:blipFill rotWithShape="1">
          <a:blip r:embed="rId4"/>
          <a:srcRect l="22250" t="32289" r="68027" b="48490"/>
          <a:stretch/>
        </p:blipFill>
        <p:spPr>
          <a:xfrm>
            <a:off x="9857166" y="5213876"/>
            <a:ext cx="2601389" cy="1897944"/>
          </a:xfrm>
          <a:prstGeom prst="rect">
            <a:avLst/>
          </a:prstGeom>
        </p:spPr>
      </p:pic>
      <p:pic>
        <p:nvPicPr>
          <p:cNvPr id="25" name="!!Venus2" descr="A picture containing decorated, dining table&#10;&#10;Description automatically generated">
            <a:extLst>
              <a:ext uri="{FF2B5EF4-FFF2-40B4-BE49-F238E27FC236}">
                <a16:creationId xmlns:a16="http://schemas.microsoft.com/office/drawing/2014/main" id="{E962F6F3-69C1-4BDA-4D61-F34D5C6128C7}"/>
              </a:ext>
            </a:extLst>
          </p:cNvPr>
          <p:cNvPicPr>
            <a:picLocks noChangeAspect="1"/>
          </p:cNvPicPr>
          <p:nvPr/>
        </p:nvPicPr>
        <p:blipFill rotWithShape="1">
          <a:blip r:embed="rId4"/>
          <a:srcRect l="22250" t="32289" r="68027" b="48490"/>
          <a:stretch/>
        </p:blipFill>
        <p:spPr>
          <a:xfrm>
            <a:off x="-116328" y="5297872"/>
            <a:ext cx="2601389" cy="1897944"/>
          </a:xfrm>
          <a:prstGeom prst="rect">
            <a:avLst/>
          </a:prstGeom>
        </p:spPr>
      </p:pic>
      <p:pic>
        <p:nvPicPr>
          <p:cNvPr id="26" name="!!Bubble" descr="A picture containing decorated, dining table&#10;&#10;Description automatically generated">
            <a:extLst>
              <a:ext uri="{FF2B5EF4-FFF2-40B4-BE49-F238E27FC236}">
                <a16:creationId xmlns:a16="http://schemas.microsoft.com/office/drawing/2014/main" id="{681953F6-4787-71DD-B589-78969E4766B8}"/>
              </a:ext>
            </a:extLst>
          </p:cNvPr>
          <p:cNvPicPr>
            <a:picLocks noChangeAspect="1"/>
          </p:cNvPicPr>
          <p:nvPr/>
        </p:nvPicPr>
        <p:blipFill rotWithShape="1">
          <a:blip r:embed="rId4"/>
          <a:srcRect l="64328" t="59909" r="29267" b="10452"/>
          <a:stretch/>
        </p:blipFill>
        <p:spPr>
          <a:xfrm>
            <a:off x="10782679" y="6998964"/>
            <a:ext cx="1675876" cy="2862212"/>
          </a:xfrm>
          <a:prstGeom prst="rect">
            <a:avLst/>
          </a:prstGeom>
        </p:spPr>
      </p:pic>
      <p:pic>
        <p:nvPicPr>
          <p:cNvPr id="28" name="!!Venus1" descr="A picture containing decorated, dining table&#10;&#10;Description automatically generated">
            <a:extLst>
              <a:ext uri="{FF2B5EF4-FFF2-40B4-BE49-F238E27FC236}">
                <a16:creationId xmlns:a16="http://schemas.microsoft.com/office/drawing/2014/main" id="{0D9D5DC8-2EC5-7D10-54F0-91248BEB3E44}"/>
              </a:ext>
            </a:extLst>
          </p:cNvPr>
          <p:cNvPicPr>
            <a:picLocks noChangeAspect="1"/>
          </p:cNvPicPr>
          <p:nvPr/>
        </p:nvPicPr>
        <p:blipFill rotWithShape="1">
          <a:blip r:embed="rId4"/>
          <a:srcRect l="61173" t="14507" r="30604" b="62591"/>
          <a:stretch/>
        </p:blipFill>
        <p:spPr>
          <a:xfrm rot="18683679">
            <a:off x="-2318607" y="5777537"/>
            <a:ext cx="2100195" cy="2589782"/>
          </a:xfrm>
          <a:prstGeom prst="rect">
            <a:avLst/>
          </a:prstGeom>
        </p:spPr>
      </p:pic>
      <p:pic>
        <p:nvPicPr>
          <p:cNvPr id="29" name="!!Venus1" descr="A picture containing decorated, dining table&#10;&#10;Description automatically generated">
            <a:extLst>
              <a:ext uri="{FF2B5EF4-FFF2-40B4-BE49-F238E27FC236}">
                <a16:creationId xmlns:a16="http://schemas.microsoft.com/office/drawing/2014/main" id="{2B0C5353-6D99-E2CC-56C0-EF2E8A7FDC98}"/>
              </a:ext>
            </a:extLst>
          </p:cNvPr>
          <p:cNvPicPr>
            <a:picLocks noChangeAspect="1"/>
          </p:cNvPicPr>
          <p:nvPr/>
        </p:nvPicPr>
        <p:blipFill rotWithShape="1">
          <a:blip r:embed="rId4"/>
          <a:srcRect l="61173" t="14507" r="30604" b="62591"/>
          <a:stretch/>
        </p:blipFill>
        <p:spPr>
          <a:xfrm rot="2085639">
            <a:off x="12042520" y="5833509"/>
            <a:ext cx="2100195" cy="2589782"/>
          </a:xfrm>
          <a:prstGeom prst="rect">
            <a:avLst/>
          </a:prstGeom>
        </p:spPr>
      </p:pic>
      <p:sp>
        <p:nvSpPr>
          <p:cNvPr id="30" name="!!Quarterly1">
            <a:extLst>
              <a:ext uri="{FF2B5EF4-FFF2-40B4-BE49-F238E27FC236}">
                <a16:creationId xmlns:a16="http://schemas.microsoft.com/office/drawing/2014/main" id="{7BCBB581-DFE8-E192-F6D3-16C8104B85AE}"/>
              </a:ext>
            </a:extLst>
          </p:cNvPr>
          <p:cNvSpPr txBox="1"/>
          <p:nvPr/>
        </p:nvSpPr>
        <p:spPr>
          <a:xfrm>
            <a:off x="2848383" y="-4229814"/>
            <a:ext cx="7278379" cy="3012363"/>
          </a:xfrm>
          <a:prstGeom prst="rect">
            <a:avLst/>
          </a:prstGeom>
          <a:solidFill>
            <a:srgbClr val="F5EFD7"/>
          </a:solidFill>
          <a:ln w="25400">
            <a:solidFill>
              <a:srgbClr val="A88A66"/>
            </a:solidFill>
          </a:ln>
        </p:spPr>
        <p:txBody>
          <a:bodyPr wrap="square">
            <a:spAutoFit/>
          </a:bodyPr>
          <a:lstStyle/>
          <a:p>
            <a:pPr algn="ctr">
              <a:lnSpc>
                <a:spcPct val="150000"/>
              </a:lnSpc>
            </a:pPr>
            <a:r>
              <a:rPr lang="en-US" sz="6600">
                <a:latin typeface="Aldhabi" pitchFamily="2" charset="-78"/>
                <a:cs typeface="Aldhabi" pitchFamily="2" charset="-78"/>
              </a:rPr>
              <a:t>Quarterly surveys received only a 46% response rate</a:t>
            </a:r>
            <a:endParaRPr lang="en-US" sz="6600" b="1">
              <a:latin typeface="Aldhabi" pitchFamily="2" charset="-78"/>
              <a:cs typeface="Aldhabi" pitchFamily="2" charset="-78"/>
            </a:endParaRPr>
          </a:p>
        </p:txBody>
      </p:sp>
      <p:sp>
        <p:nvSpPr>
          <p:cNvPr id="2" name="Rectangle 1">
            <a:extLst>
              <a:ext uri="{FF2B5EF4-FFF2-40B4-BE49-F238E27FC236}">
                <a16:creationId xmlns:a16="http://schemas.microsoft.com/office/drawing/2014/main" id="{BD2BF840-795B-5BCB-5374-0B9726A567B2}"/>
              </a:ext>
            </a:extLst>
          </p:cNvPr>
          <p:cNvSpPr/>
          <p:nvPr/>
        </p:nvSpPr>
        <p:spPr>
          <a:xfrm>
            <a:off x="-5652655" y="0"/>
            <a:ext cx="5652655" cy="6858000"/>
          </a:xfrm>
          <a:prstGeom prst="rect">
            <a:avLst/>
          </a:prstGeom>
          <a:solidFill>
            <a:srgbClr val="F5EFD7">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67DC4A-3E90-B1B2-BDDE-80F4CCF3DEF8}"/>
              </a:ext>
            </a:extLst>
          </p:cNvPr>
          <p:cNvSpPr txBox="1"/>
          <p:nvPr/>
        </p:nvSpPr>
        <p:spPr>
          <a:xfrm>
            <a:off x="-5128833" y="365125"/>
            <a:ext cx="4696691" cy="1200329"/>
          </a:xfrm>
          <a:prstGeom prst="rect">
            <a:avLst/>
          </a:prstGeom>
          <a:solidFill>
            <a:schemeClr val="bg1"/>
          </a:solidFill>
          <a:ln w="25400">
            <a:solidFill>
              <a:srgbClr val="A88A66"/>
            </a:solidFill>
          </a:ln>
        </p:spPr>
        <p:txBody>
          <a:bodyPr wrap="square" rtlCol="0">
            <a:spAutoFit/>
          </a:bodyPr>
          <a:lstStyle/>
          <a:p>
            <a:r>
              <a:rPr lang="en-US" sz="7200" b="1">
                <a:latin typeface="Aldhabi" pitchFamily="2" charset="-78"/>
                <a:cs typeface="Aldhabi" pitchFamily="2" charset="-78"/>
              </a:rPr>
              <a:t>The SCARF Model</a:t>
            </a:r>
          </a:p>
        </p:txBody>
      </p:sp>
      <p:cxnSp>
        <p:nvCxnSpPr>
          <p:cNvPr id="5" name="!!Stick Plant">
            <a:extLst>
              <a:ext uri="{FF2B5EF4-FFF2-40B4-BE49-F238E27FC236}">
                <a16:creationId xmlns:a16="http://schemas.microsoft.com/office/drawing/2014/main" id="{3874D21B-9BF6-FB89-4993-FE00F3D36824}"/>
              </a:ext>
            </a:extLst>
          </p:cNvPr>
          <p:cNvCxnSpPr>
            <a:cxnSpLocks/>
          </p:cNvCxnSpPr>
          <p:nvPr/>
        </p:nvCxnSpPr>
        <p:spPr>
          <a:xfrm>
            <a:off x="-2780488" y="-145036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F81821D-DD92-FBC5-3278-3453706BFD60}"/>
              </a:ext>
            </a:extLst>
          </p:cNvPr>
          <p:cNvSpPr txBox="1"/>
          <p:nvPr/>
        </p:nvSpPr>
        <p:spPr>
          <a:xfrm>
            <a:off x="-5128833" y="1953141"/>
            <a:ext cx="4191001" cy="4247317"/>
          </a:xfrm>
          <a:prstGeom prst="rect">
            <a:avLst/>
          </a:prstGeom>
          <a:noFill/>
        </p:spPr>
        <p:txBody>
          <a:bodyPr wrap="square">
            <a:spAutoFit/>
          </a:bodyPr>
          <a:lstStyle/>
          <a:p>
            <a:pPr algn="l"/>
            <a:r>
              <a:rPr lang="en-US" sz="5400" i="0" u="none" strike="noStrike">
                <a:solidFill>
                  <a:srgbClr val="494949"/>
                </a:solidFill>
                <a:effectLst/>
                <a:latin typeface="Aldhabi" pitchFamily="2" charset="-78"/>
                <a:cs typeface="Aldhabi" pitchFamily="2" charset="-78"/>
              </a:rPr>
              <a:t>Status</a:t>
            </a:r>
          </a:p>
          <a:p>
            <a:pPr algn="l"/>
            <a:r>
              <a:rPr lang="en-US" sz="5400" b="1" i="0" u="none" strike="noStrike">
                <a:solidFill>
                  <a:srgbClr val="494949"/>
                </a:solidFill>
                <a:effectLst/>
                <a:latin typeface="Aldhabi" pitchFamily="2" charset="-78"/>
                <a:cs typeface="Aldhabi" pitchFamily="2" charset="-78"/>
              </a:rPr>
              <a:t>Certainty</a:t>
            </a:r>
          </a:p>
          <a:p>
            <a:pPr algn="l"/>
            <a:r>
              <a:rPr lang="en-US" sz="5400" i="0" u="none" strike="noStrike">
                <a:solidFill>
                  <a:srgbClr val="494949"/>
                </a:solidFill>
                <a:effectLst/>
                <a:latin typeface="Aldhabi" pitchFamily="2" charset="-78"/>
                <a:cs typeface="Aldhabi" pitchFamily="2" charset="-78"/>
              </a:rPr>
              <a:t>Autonomy</a:t>
            </a:r>
          </a:p>
          <a:p>
            <a:pPr algn="l"/>
            <a:r>
              <a:rPr lang="en-US" sz="5400" i="0" u="none" strike="noStrike">
                <a:solidFill>
                  <a:srgbClr val="494949"/>
                </a:solidFill>
                <a:effectLst/>
                <a:latin typeface="Aldhabi" pitchFamily="2" charset="-78"/>
                <a:cs typeface="Aldhabi" pitchFamily="2" charset="-78"/>
              </a:rPr>
              <a:t>Relatedness</a:t>
            </a:r>
          </a:p>
          <a:p>
            <a:pPr algn="l"/>
            <a:r>
              <a:rPr lang="en-US" sz="5400" b="1" i="0" u="none" strike="noStrike">
                <a:solidFill>
                  <a:srgbClr val="494949"/>
                </a:solidFill>
                <a:effectLst/>
                <a:latin typeface="Aldhabi" pitchFamily="2" charset="-78"/>
                <a:cs typeface="Aldhabi" pitchFamily="2" charset="-78"/>
              </a:rPr>
              <a:t>Fairness</a:t>
            </a:r>
          </a:p>
        </p:txBody>
      </p:sp>
      <p:sp>
        <p:nvSpPr>
          <p:cNvPr id="8" name="!!Group">
            <a:extLst>
              <a:ext uri="{FF2B5EF4-FFF2-40B4-BE49-F238E27FC236}">
                <a16:creationId xmlns:a16="http://schemas.microsoft.com/office/drawing/2014/main" id="{90B973DC-E6DB-80D4-DBB0-A29EC625EED0}"/>
              </a:ext>
            </a:extLst>
          </p:cNvPr>
          <p:cNvSpPr txBox="1"/>
          <p:nvPr/>
        </p:nvSpPr>
        <p:spPr>
          <a:xfrm>
            <a:off x="13194599" y="2967335"/>
            <a:ext cx="5860473" cy="923330"/>
          </a:xfrm>
          <a:prstGeom prst="rect">
            <a:avLst/>
          </a:prstGeom>
          <a:solidFill>
            <a:schemeClr val="bg1"/>
          </a:solidFill>
          <a:ln w="25400">
            <a:solidFill>
              <a:srgbClr val="9D7457"/>
            </a:solidFill>
          </a:ln>
        </p:spPr>
        <p:txBody>
          <a:bodyPr wrap="square" rtlCol="0">
            <a:spAutoFit/>
          </a:bodyPr>
          <a:lstStyle/>
          <a:p>
            <a:r>
              <a:rPr lang="en-US" sz="5400" b="0" i="0" u="none" strike="noStrike">
                <a:solidFill>
                  <a:srgbClr val="494949"/>
                </a:solidFill>
                <a:effectLst/>
                <a:latin typeface="Aldhabi" pitchFamily="2" charset="-78"/>
                <a:cs typeface="Aldhabi" pitchFamily="2" charset="-78"/>
              </a:rPr>
              <a:t>-58% in group perception</a:t>
            </a:r>
            <a:endParaRPr lang="en-US" sz="5400" b="1">
              <a:latin typeface="Aldhabi" pitchFamily="2" charset="-78"/>
              <a:cs typeface="Aldhabi" pitchFamily="2" charset="-78"/>
            </a:endParaRPr>
          </a:p>
        </p:txBody>
      </p:sp>
      <p:sp>
        <p:nvSpPr>
          <p:cNvPr id="20" name="Title 1">
            <a:extLst>
              <a:ext uri="{FF2B5EF4-FFF2-40B4-BE49-F238E27FC236}">
                <a16:creationId xmlns:a16="http://schemas.microsoft.com/office/drawing/2014/main" id="{770375F9-6D4A-4B41-A3DE-1A8EDFC5A315}"/>
              </a:ext>
            </a:extLst>
          </p:cNvPr>
          <p:cNvSpPr>
            <a:spLocks noGrp="1"/>
          </p:cNvSpPr>
          <p:nvPr>
            <p:ph type="title"/>
          </p:nvPr>
        </p:nvSpPr>
        <p:spPr>
          <a:xfrm>
            <a:off x="-4251996" y="330818"/>
            <a:ext cx="3819854" cy="874420"/>
          </a:xfrm>
          <a:solidFill>
            <a:srgbClr val="F5EFD7"/>
          </a:solidFill>
          <a:ln w="25400">
            <a:solidFill>
              <a:srgbClr val="9D7457"/>
            </a:solidFill>
          </a:ln>
        </p:spPr>
        <p:txBody>
          <a:bodyPr>
            <a:normAutofit fontScale="90000"/>
          </a:bodyPr>
          <a:lstStyle/>
          <a:p>
            <a:r>
              <a:rPr lang="en-US" sz="7200" b="1">
                <a:latin typeface="Aldhabi" pitchFamily="2" charset="-78"/>
                <a:cs typeface="Aldhabi" pitchFamily="2" charset="-78"/>
              </a:rPr>
              <a:t>Takeaway Talks</a:t>
            </a:r>
          </a:p>
        </p:txBody>
      </p:sp>
      <p:pic>
        <p:nvPicPr>
          <p:cNvPr id="21" name="Picture 2" descr="A picture containing person, indoor&#10;&#10;Description automatically generated">
            <a:extLst>
              <a:ext uri="{FF2B5EF4-FFF2-40B4-BE49-F238E27FC236}">
                <a16:creationId xmlns:a16="http://schemas.microsoft.com/office/drawing/2014/main" id="{FCEA706A-E3C9-6D4B-D332-DE8AA8A98388}"/>
              </a:ext>
            </a:extLst>
          </p:cNvPr>
          <p:cNvPicPr>
            <a:picLocks noChangeAspect="1"/>
          </p:cNvPicPr>
          <p:nvPr/>
        </p:nvPicPr>
        <p:blipFill>
          <a:blip r:embed="rId5"/>
          <a:stretch>
            <a:fillRect/>
          </a:stretch>
        </p:blipFill>
        <p:spPr>
          <a:xfrm>
            <a:off x="-7055022" y="1508162"/>
            <a:ext cx="6584215" cy="4384697"/>
          </a:xfrm>
          <a:prstGeom prst="rect">
            <a:avLst/>
          </a:prstGeom>
          <a:ln w="25400">
            <a:solidFill>
              <a:srgbClr val="A88A66"/>
            </a:solidFill>
          </a:ln>
        </p:spPr>
      </p:pic>
      <p:pic>
        <p:nvPicPr>
          <p:cNvPr id="22" name="Graphic 21" descr="Single gear with solid fill">
            <a:extLst>
              <a:ext uri="{FF2B5EF4-FFF2-40B4-BE49-F238E27FC236}">
                <a16:creationId xmlns:a16="http://schemas.microsoft.com/office/drawing/2014/main" id="{E903B7BB-4C30-9F87-D0B3-9B15B3AD06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830737">
            <a:off x="1959954" y="4965638"/>
            <a:ext cx="3575538" cy="3575538"/>
          </a:xfrm>
          <a:prstGeom prst="rect">
            <a:avLst/>
          </a:prstGeom>
        </p:spPr>
      </p:pic>
      <p:pic>
        <p:nvPicPr>
          <p:cNvPr id="27" name="Graphic 26" descr="Single gear with solid fill">
            <a:extLst>
              <a:ext uri="{FF2B5EF4-FFF2-40B4-BE49-F238E27FC236}">
                <a16:creationId xmlns:a16="http://schemas.microsoft.com/office/drawing/2014/main" id="{84F88444-52AB-3302-647E-99F66102F0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3464581">
            <a:off x="4614936" y="5684262"/>
            <a:ext cx="2276621" cy="2276621"/>
          </a:xfrm>
          <a:prstGeom prst="rect">
            <a:avLst/>
          </a:prstGeom>
        </p:spPr>
      </p:pic>
      <p:pic>
        <p:nvPicPr>
          <p:cNvPr id="31" name="Graphic 30" descr="Single gear with solid fill">
            <a:extLst>
              <a:ext uri="{FF2B5EF4-FFF2-40B4-BE49-F238E27FC236}">
                <a16:creationId xmlns:a16="http://schemas.microsoft.com/office/drawing/2014/main" id="{7D490D6B-EF5C-91D8-97FA-61BFA234C7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792846">
            <a:off x="5977639" y="5033235"/>
            <a:ext cx="3575538" cy="3575538"/>
          </a:xfrm>
          <a:prstGeom prst="rect">
            <a:avLst/>
          </a:prstGeom>
        </p:spPr>
      </p:pic>
      <p:pic>
        <p:nvPicPr>
          <p:cNvPr id="32" name="Graphic 31" descr="Single gear with solid fill">
            <a:extLst>
              <a:ext uri="{FF2B5EF4-FFF2-40B4-BE49-F238E27FC236}">
                <a16:creationId xmlns:a16="http://schemas.microsoft.com/office/drawing/2014/main" id="{804A1977-0A6F-625C-21DC-8578735EBC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3464581">
            <a:off x="8764909" y="6056470"/>
            <a:ext cx="1532206" cy="1532206"/>
          </a:xfrm>
          <a:prstGeom prst="rect">
            <a:avLst/>
          </a:prstGeom>
        </p:spPr>
      </p:pic>
      <p:sp>
        <p:nvSpPr>
          <p:cNvPr id="33" name="TextBox 32">
            <a:extLst>
              <a:ext uri="{FF2B5EF4-FFF2-40B4-BE49-F238E27FC236}">
                <a16:creationId xmlns:a16="http://schemas.microsoft.com/office/drawing/2014/main" id="{5565837E-FAAC-8111-AFBD-9BF715BED41D}"/>
              </a:ext>
            </a:extLst>
          </p:cNvPr>
          <p:cNvSpPr txBox="1"/>
          <p:nvPr/>
        </p:nvSpPr>
        <p:spPr>
          <a:xfrm>
            <a:off x="12144933" y="2159686"/>
            <a:ext cx="6892635" cy="3054682"/>
          </a:xfrm>
          <a:prstGeom prst="rect">
            <a:avLst/>
          </a:prstGeom>
          <a:solidFill>
            <a:schemeClr val="bg1"/>
          </a:solidFill>
          <a:ln w="25400">
            <a:solidFill>
              <a:srgbClr val="A88A66"/>
            </a:solidFill>
          </a:ln>
        </p:spPr>
        <p:txBody>
          <a:bodyPr wrap="square" lIns="91440" tIns="45720" rIns="91440" bIns="45720" anchor="t">
            <a:spAutoFit/>
          </a:bodyPr>
          <a:lstStyle/>
          <a:p>
            <a:pPr>
              <a:lnSpc>
                <a:spcPct val="150000"/>
              </a:lnSpc>
            </a:pPr>
            <a:r>
              <a:rPr lang="en-US" sz="4400">
                <a:solidFill>
                  <a:srgbClr val="000000"/>
                </a:solidFill>
                <a:latin typeface="Aldhabi"/>
                <a:cs typeface="Aldhabi"/>
              </a:rPr>
              <a:t>Meeting</a:t>
            </a:r>
            <a:r>
              <a:rPr lang="en-US" sz="4400" b="0" i="0" u="none" strike="noStrike">
                <a:solidFill>
                  <a:srgbClr val="000000"/>
                </a:solidFill>
                <a:effectLst/>
                <a:latin typeface="Aldhabi"/>
                <a:cs typeface="Aldhabi"/>
              </a:rPr>
              <a:t> weekly with employees</a:t>
            </a:r>
            <a:endParaRPr lang="en-US">
              <a:latin typeface="Aldhabi"/>
              <a:cs typeface="Aldhabi"/>
            </a:endParaRPr>
          </a:p>
          <a:p>
            <a:pPr>
              <a:lnSpc>
                <a:spcPct val="150000"/>
              </a:lnSpc>
            </a:pPr>
            <a:r>
              <a:rPr lang="en-US" sz="4400">
                <a:solidFill>
                  <a:srgbClr val="000000"/>
                </a:solidFill>
                <a:latin typeface="Aldhabi" pitchFamily="2" charset="-78"/>
                <a:cs typeface="Aldhabi" pitchFamily="2" charset="-78"/>
              </a:rPr>
              <a:t>Surprise &amp; Delights</a:t>
            </a:r>
          </a:p>
          <a:p>
            <a:pPr>
              <a:lnSpc>
                <a:spcPct val="150000"/>
              </a:lnSpc>
            </a:pPr>
            <a:r>
              <a:rPr lang="en-US" sz="4400">
                <a:solidFill>
                  <a:srgbClr val="000000"/>
                </a:solidFill>
                <a:latin typeface="Aldhabi" pitchFamily="2" charset="-78"/>
                <a:cs typeface="Aldhabi" pitchFamily="2" charset="-78"/>
              </a:rPr>
              <a:t>Readjusting server wages</a:t>
            </a:r>
          </a:p>
        </p:txBody>
      </p:sp>
      <p:sp>
        <p:nvSpPr>
          <p:cNvPr id="34" name="!!Great">
            <a:extLst>
              <a:ext uri="{FF2B5EF4-FFF2-40B4-BE49-F238E27FC236}">
                <a16:creationId xmlns:a16="http://schemas.microsoft.com/office/drawing/2014/main" id="{43E5EB93-B82A-5B66-E6F8-D5853D4E374E}"/>
              </a:ext>
            </a:extLst>
          </p:cNvPr>
          <p:cNvSpPr txBox="1">
            <a:spLocks/>
          </p:cNvSpPr>
          <p:nvPr/>
        </p:nvSpPr>
        <p:spPr>
          <a:xfrm>
            <a:off x="838200" y="-1694915"/>
            <a:ext cx="6892636"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latin typeface="Aldhabi" pitchFamily="2" charset="-78"/>
                <a:cs typeface="Aldhabi" pitchFamily="2" charset="-78"/>
              </a:rPr>
              <a:t>You’re Doing Great!</a:t>
            </a:r>
          </a:p>
        </p:txBody>
      </p:sp>
      <p:cxnSp>
        <p:nvCxnSpPr>
          <p:cNvPr id="35" name="!!Greats">
            <a:extLst>
              <a:ext uri="{FF2B5EF4-FFF2-40B4-BE49-F238E27FC236}">
                <a16:creationId xmlns:a16="http://schemas.microsoft.com/office/drawing/2014/main" id="{428C63FC-FEC8-EA5A-9B80-D64A98036454}"/>
              </a:ext>
            </a:extLst>
          </p:cNvPr>
          <p:cNvCxnSpPr>
            <a:cxnSpLocks/>
          </p:cNvCxnSpPr>
          <p:nvPr/>
        </p:nvCxnSpPr>
        <p:spPr>
          <a:xfrm>
            <a:off x="4267919" y="-351040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16337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person, indoor&#10;&#10;Description automatically generated">
            <a:extLst>
              <a:ext uri="{FF2B5EF4-FFF2-40B4-BE49-F238E27FC236}">
                <a16:creationId xmlns:a16="http://schemas.microsoft.com/office/drawing/2014/main" id="{1F3EC24B-8D08-FDA8-21F9-A98F49214435}"/>
              </a:ext>
            </a:extLst>
          </p:cNvPr>
          <p:cNvPicPr>
            <a:picLocks noChangeAspect="1"/>
          </p:cNvPicPr>
          <p:nvPr/>
        </p:nvPicPr>
        <p:blipFill>
          <a:blip r:embed="rId3"/>
          <a:stretch>
            <a:fillRect/>
          </a:stretch>
        </p:blipFill>
        <p:spPr>
          <a:xfrm>
            <a:off x="2534734" y="1508162"/>
            <a:ext cx="6584215" cy="4384697"/>
          </a:xfrm>
          <a:prstGeom prst="rect">
            <a:avLst/>
          </a:prstGeom>
          <a:ln w="25400">
            <a:solidFill>
              <a:srgbClr val="A88A66"/>
            </a:solidFill>
          </a:ln>
        </p:spPr>
      </p:pic>
      <p:sp>
        <p:nvSpPr>
          <p:cNvPr id="13" name="TextBox 12">
            <a:extLst>
              <a:ext uri="{FF2B5EF4-FFF2-40B4-BE49-F238E27FC236}">
                <a16:creationId xmlns:a16="http://schemas.microsoft.com/office/drawing/2014/main" id="{6AE3EE8D-1729-23CB-9187-21D67D4FE564}"/>
              </a:ext>
            </a:extLst>
          </p:cNvPr>
          <p:cNvSpPr txBox="1"/>
          <p:nvPr/>
        </p:nvSpPr>
        <p:spPr>
          <a:xfrm>
            <a:off x="10997112" y="7548880"/>
            <a:ext cx="5424965" cy="3054682"/>
          </a:xfrm>
          <a:prstGeom prst="rect">
            <a:avLst/>
          </a:prstGeom>
          <a:solidFill>
            <a:srgbClr val="F5EFD7"/>
          </a:solidFill>
          <a:ln w="25400">
            <a:solidFill>
              <a:srgbClr val="A88A66"/>
            </a:solidFill>
          </a:ln>
        </p:spPr>
        <p:txBody>
          <a:bodyPr wrap="square">
            <a:spAutoFit/>
          </a:bodyPr>
          <a:lstStyle/>
          <a:p>
            <a:pPr marL="685800" indent="-685800">
              <a:lnSpc>
                <a:spcPct val="150000"/>
              </a:lnSpc>
              <a:buFontTx/>
              <a:buChar char="-"/>
            </a:pPr>
            <a:r>
              <a:rPr lang="en-US" sz="4400">
                <a:latin typeface="Aldhabi" pitchFamily="2" charset="-78"/>
                <a:cs typeface="Aldhabi" pitchFamily="2" charset="-78"/>
              </a:rPr>
              <a:t>What did you love about today</a:t>
            </a:r>
          </a:p>
          <a:p>
            <a:pPr marL="685800" indent="-685800">
              <a:lnSpc>
                <a:spcPct val="150000"/>
              </a:lnSpc>
              <a:buFontTx/>
              <a:buChar char="-"/>
            </a:pPr>
            <a:r>
              <a:rPr lang="en-US" sz="4400">
                <a:latin typeface="Aldhabi" pitchFamily="2" charset="-78"/>
                <a:cs typeface="Aldhabi" pitchFamily="2" charset="-78"/>
              </a:rPr>
              <a:t>What can I do to support you the next time you come in?</a:t>
            </a:r>
          </a:p>
        </p:txBody>
      </p:sp>
      <p:sp>
        <p:nvSpPr>
          <p:cNvPr id="35" name="TextBox 34">
            <a:extLst>
              <a:ext uri="{FF2B5EF4-FFF2-40B4-BE49-F238E27FC236}">
                <a16:creationId xmlns:a16="http://schemas.microsoft.com/office/drawing/2014/main" id="{8D788A4A-115F-F3FE-FA6E-9FFE457A7AF6}"/>
              </a:ext>
            </a:extLst>
          </p:cNvPr>
          <p:cNvSpPr txBox="1"/>
          <p:nvPr/>
        </p:nvSpPr>
        <p:spPr>
          <a:xfrm>
            <a:off x="-3943325" y="8507810"/>
            <a:ext cx="9391374" cy="3323987"/>
          </a:xfrm>
          <a:prstGeom prst="rect">
            <a:avLst/>
          </a:prstGeom>
          <a:solidFill>
            <a:srgbClr val="F5EFD7"/>
          </a:solidFill>
          <a:ln w="25400">
            <a:solidFill>
              <a:srgbClr val="A88A66"/>
            </a:solidFill>
          </a:ln>
        </p:spPr>
        <p:txBody>
          <a:bodyPr wrap="square" lIns="91440" tIns="45720" rIns="91440" bIns="45720" anchor="t">
            <a:spAutoFit/>
          </a:bodyPr>
          <a:lstStyle/>
          <a:p>
            <a:pPr>
              <a:lnSpc>
                <a:spcPct val="150000"/>
              </a:lnSpc>
            </a:pPr>
            <a:r>
              <a:rPr lang="en-US" sz="4800">
                <a:latin typeface="Aldhabi"/>
                <a:cs typeface="Aldhabi"/>
              </a:rPr>
              <a:t>Consistent!</a:t>
            </a:r>
            <a:endParaRPr lang="en-US">
              <a:latin typeface="Aldhabi"/>
              <a:cs typeface="Aldhabi"/>
            </a:endParaRPr>
          </a:p>
          <a:p>
            <a:pPr>
              <a:lnSpc>
                <a:spcPct val="150000"/>
              </a:lnSpc>
            </a:pPr>
            <a:r>
              <a:rPr lang="en-US" sz="4800">
                <a:latin typeface="Aldhabi"/>
                <a:cs typeface="Aldhabi"/>
              </a:rPr>
              <a:t>Faster, more reliable feedback</a:t>
            </a:r>
          </a:p>
          <a:p>
            <a:pPr>
              <a:lnSpc>
                <a:spcPct val="150000"/>
              </a:lnSpc>
            </a:pPr>
            <a:r>
              <a:rPr lang="en-US" sz="4800">
                <a:latin typeface="Aldhabi"/>
                <a:cs typeface="Aldhabi"/>
              </a:rPr>
              <a:t>Fosters associate trust in management</a:t>
            </a:r>
          </a:p>
        </p:txBody>
      </p:sp>
      <p:grpSp>
        <p:nvGrpSpPr>
          <p:cNvPr id="36" name="!!Breakdown">
            <a:extLst>
              <a:ext uri="{FF2B5EF4-FFF2-40B4-BE49-F238E27FC236}">
                <a16:creationId xmlns:a16="http://schemas.microsoft.com/office/drawing/2014/main" id="{3A238520-6729-2159-278B-80371F0806C2}"/>
              </a:ext>
            </a:extLst>
          </p:cNvPr>
          <p:cNvGrpSpPr/>
          <p:nvPr/>
        </p:nvGrpSpPr>
        <p:grpSpPr>
          <a:xfrm rot="6182471">
            <a:off x="7353873" y="-7990372"/>
            <a:ext cx="5612252" cy="5417597"/>
            <a:chOff x="7353873" y="-7990372"/>
            <a:chExt cx="5612252" cy="5417597"/>
          </a:xfrm>
        </p:grpSpPr>
        <p:sp>
          <p:nvSpPr>
            <p:cNvPr id="37" name="Freeform 36">
              <a:extLst>
                <a:ext uri="{FF2B5EF4-FFF2-40B4-BE49-F238E27FC236}">
                  <a16:creationId xmlns:a16="http://schemas.microsoft.com/office/drawing/2014/main" id="{2FE57771-2E72-DEDC-AA7C-67E1A77C10E3}"/>
                </a:ext>
              </a:extLst>
            </p:cNvPr>
            <p:cNvSpPr/>
            <p:nvPr/>
          </p:nvSpPr>
          <p:spPr>
            <a:xfrm>
              <a:off x="9342437" y="-7990372"/>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0"/>
                <a:satOff val="0"/>
                <a:lumOff val="0"/>
                <a:alphaOff val="0"/>
              </a:schemeClr>
            </a:fillRef>
            <a:effectRef idx="0">
              <a:schemeClr val="accent6">
                <a:shade val="50000"/>
                <a:hueOff val="0"/>
                <a:satOff val="0"/>
                <a:lumOff val="0"/>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Closing Duties</a:t>
              </a:r>
            </a:p>
          </p:txBody>
        </p:sp>
        <p:sp>
          <p:nvSpPr>
            <p:cNvPr id="38" name="Freeform 37">
              <a:extLst>
                <a:ext uri="{FF2B5EF4-FFF2-40B4-BE49-F238E27FC236}">
                  <a16:creationId xmlns:a16="http://schemas.microsoft.com/office/drawing/2014/main" id="{8ADC1B26-CB40-8FDA-752B-5FD5C4EE720C}"/>
                </a:ext>
              </a:extLst>
            </p:cNvPr>
            <p:cNvSpPr/>
            <p:nvPr/>
          </p:nvSpPr>
          <p:spPr>
            <a:xfrm rot="2160000">
              <a:off x="10926234" y="-6733604"/>
              <a:ext cx="436123" cy="551854"/>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p:spPr>
          <p:style>
            <a:lnRef idx="0">
              <a:schemeClr val="accent6">
                <a:shade val="90000"/>
                <a:hueOff val="0"/>
                <a:satOff val="0"/>
                <a:lumOff val="0"/>
                <a:alphaOff val="0"/>
              </a:schemeClr>
            </a:lnRef>
            <a:fillRef idx="1">
              <a:schemeClr val="accent6">
                <a:shade val="90000"/>
                <a:hueOff val="0"/>
                <a:satOff val="0"/>
                <a:lumOff val="0"/>
                <a:alphaOff val="0"/>
              </a:schemeClr>
            </a:fillRef>
            <a:effectRef idx="0">
              <a:schemeClr val="accent6">
                <a:shade val="90000"/>
                <a:hueOff val="0"/>
                <a:satOff val="0"/>
                <a:lumOff val="0"/>
                <a:alphaOff val="0"/>
              </a:schemeClr>
            </a:effectRef>
            <a:fontRef idx="minor">
              <a:schemeClr val="lt1"/>
            </a:fontRef>
          </p:style>
          <p:txBody>
            <a:bodyPr spcFirstLastPara="0" vert="horz" wrap="square" lIns="0" tIns="110370" rIns="130836"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39" name="Freeform 38">
              <a:extLst>
                <a:ext uri="{FF2B5EF4-FFF2-40B4-BE49-F238E27FC236}">
                  <a16:creationId xmlns:a16="http://schemas.microsoft.com/office/drawing/2014/main" id="{B6A41B71-7689-7AD8-7F8F-0629D247CB51}"/>
                </a:ext>
              </a:extLst>
            </p:cNvPr>
            <p:cNvSpPr/>
            <p:nvPr/>
          </p:nvSpPr>
          <p:spPr>
            <a:xfrm>
              <a:off x="11331001" y="-654559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147370"/>
                <a:satOff val="-6442"/>
                <a:lumOff val="17584"/>
                <a:alphaOff val="0"/>
              </a:schemeClr>
            </a:fillRef>
            <a:effectRef idx="0">
              <a:schemeClr val="accent6">
                <a:shade val="50000"/>
                <a:hueOff val="147370"/>
                <a:satOff val="-6442"/>
                <a:lumOff val="17584"/>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3 employees takeaway</a:t>
              </a:r>
            </a:p>
          </p:txBody>
        </p:sp>
        <p:sp>
          <p:nvSpPr>
            <p:cNvPr id="40" name="Freeform 39">
              <a:extLst>
                <a:ext uri="{FF2B5EF4-FFF2-40B4-BE49-F238E27FC236}">
                  <a16:creationId xmlns:a16="http://schemas.microsoft.com/office/drawing/2014/main" id="{DD810429-23C0-EC71-B79C-A4BF20375096}"/>
                </a:ext>
              </a:extLst>
            </p:cNvPr>
            <p:cNvSpPr/>
            <p:nvPr/>
          </p:nvSpPr>
          <p:spPr>
            <a:xfrm rot="17280000">
              <a:off x="11554534" y="-4846852"/>
              <a:ext cx="436123"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151948"/>
                <a:satOff val="-6069"/>
                <a:lumOff val="14076"/>
                <a:alphaOff val="0"/>
              </a:schemeClr>
            </a:lnRef>
            <a:fillRef idx="1">
              <a:schemeClr val="accent6">
                <a:shade val="90000"/>
                <a:hueOff val="151948"/>
                <a:satOff val="-6069"/>
                <a:lumOff val="14076"/>
                <a:alphaOff val="0"/>
              </a:schemeClr>
            </a:fillRef>
            <a:effectRef idx="0">
              <a:schemeClr val="accent6">
                <a:shade val="90000"/>
                <a:hueOff val="151948"/>
                <a:satOff val="-6069"/>
                <a:lumOff val="14076"/>
                <a:alphaOff val="0"/>
              </a:schemeClr>
            </a:effectRef>
            <a:fontRef idx="minor">
              <a:schemeClr val="lt1"/>
            </a:fontRef>
          </p:style>
          <p:txBody>
            <a:bodyPr spcFirstLastPara="0" vert="horz" wrap="square" lIns="130836" tIns="110371" rIns="0"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41" name="Freeform 40">
              <a:extLst>
                <a:ext uri="{FF2B5EF4-FFF2-40B4-BE49-F238E27FC236}">
                  <a16:creationId xmlns:a16="http://schemas.microsoft.com/office/drawing/2014/main" id="{63FC7BAE-0175-A7A4-25CA-4C88F71C8BD8}"/>
                </a:ext>
              </a:extLst>
            </p:cNvPr>
            <p:cNvSpPr/>
            <p:nvPr/>
          </p:nvSpPr>
          <p:spPr>
            <a:xfrm>
              <a:off x="10571437" y="-420789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294739"/>
                <a:satOff val="-12884"/>
                <a:lumOff val="35169"/>
                <a:alphaOff val="0"/>
              </a:schemeClr>
            </a:fillRef>
            <a:effectRef idx="0">
              <a:schemeClr val="accent6">
                <a:shade val="50000"/>
                <a:hueOff val="294739"/>
                <a:satOff val="-12884"/>
                <a:lumOff val="35169"/>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Management asks questions</a:t>
              </a:r>
            </a:p>
          </p:txBody>
        </p:sp>
        <p:sp>
          <p:nvSpPr>
            <p:cNvPr id="42" name="Freeform 41">
              <a:extLst>
                <a:ext uri="{FF2B5EF4-FFF2-40B4-BE49-F238E27FC236}">
                  <a16:creationId xmlns:a16="http://schemas.microsoft.com/office/drawing/2014/main" id="{21C617A5-123C-26AB-E84F-9E8D22826775}"/>
                </a:ext>
              </a:extLst>
            </p:cNvPr>
            <p:cNvSpPr/>
            <p:nvPr/>
          </p:nvSpPr>
          <p:spPr>
            <a:xfrm rot="21600000">
              <a:off x="9954281" y="-3666265"/>
              <a:ext cx="436123"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303896"/>
                <a:satOff val="-12138"/>
                <a:lumOff val="28153"/>
                <a:alphaOff val="0"/>
              </a:schemeClr>
            </a:lnRef>
            <a:fillRef idx="1">
              <a:schemeClr val="accent6">
                <a:shade val="90000"/>
                <a:hueOff val="303896"/>
                <a:satOff val="-12138"/>
                <a:lumOff val="28153"/>
                <a:alphaOff val="0"/>
              </a:schemeClr>
            </a:fillRef>
            <a:effectRef idx="0">
              <a:schemeClr val="accent6">
                <a:shade val="90000"/>
                <a:hueOff val="303896"/>
                <a:satOff val="-12138"/>
                <a:lumOff val="28153"/>
                <a:alphaOff val="0"/>
              </a:schemeClr>
            </a:effectRef>
            <a:fontRef idx="minor">
              <a:schemeClr val="lt1"/>
            </a:fontRef>
          </p:style>
          <p:txBody>
            <a:bodyPr spcFirstLastPara="0" vert="horz" wrap="square" lIns="130837" tIns="110372" rIns="0"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43" name="Freeform 42">
              <a:extLst>
                <a:ext uri="{FF2B5EF4-FFF2-40B4-BE49-F238E27FC236}">
                  <a16:creationId xmlns:a16="http://schemas.microsoft.com/office/drawing/2014/main" id="{EA5B9225-1152-9A1F-C969-EB20713C50C6}"/>
                </a:ext>
              </a:extLst>
            </p:cNvPr>
            <p:cNvSpPr/>
            <p:nvPr/>
          </p:nvSpPr>
          <p:spPr>
            <a:xfrm>
              <a:off x="8113437" y="-420789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294739"/>
                <a:satOff val="-12884"/>
                <a:lumOff val="35169"/>
                <a:alphaOff val="0"/>
              </a:schemeClr>
            </a:fillRef>
            <a:effectRef idx="0">
              <a:schemeClr val="accent6">
                <a:shade val="50000"/>
                <a:hueOff val="294739"/>
                <a:satOff val="-12884"/>
                <a:lumOff val="35169"/>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Employees become vulnerable</a:t>
              </a:r>
            </a:p>
          </p:txBody>
        </p:sp>
        <p:sp>
          <p:nvSpPr>
            <p:cNvPr id="44" name="Freeform 43">
              <a:extLst>
                <a:ext uri="{FF2B5EF4-FFF2-40B4-BE49-F238E27FC236}">
                  <a16:creationId xmlns:a16="http://schemas.microsoft.com/office/drawing/2014/main" id="{1B47BC39-9B14-DBCC-DAB7-E423A00F952B}"/>
                </a:ext>
              </a:extLst>
            </p:cNvPr>
            <p:cNvSpPr/>
            <p:nvPr/>
          </p:nvSpPr>
          <p:spPr>
            <a:xfrm rot="25920000">
              <a:off x="8336970" y="-4823374"/>
              <a:ext cx="436124"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303896"/>
                <a:satOff val="-12138"/>
                <a:lumOff val="28153"/>
                <a:alphaOff val="0"/>
              </a:schemeClr>
            </a:lnRef>
            <a:fillRef idx="1">
              <a:schemeClr val="accent6">
                <a:shade val="90000"/>
                <a:hueOff val="303896"/>
                <a:satOff val="-12138"/>
                <a:lumOff val="28153"/>
                <a:alphaOff val="0"/>
              </a:schemeClr>
            </a:fillRef>
            <a:effectRef idx="0">
              <a:schemeClr val="accent6">
                <a:shade val="90000"/>
                <a:hueOff val="303896"/>
                <a:satOff val="-12138"/>
                <a:lumOff val="28153"/>
                <a:alphaOff val="0"/>
              </a:schemeClr>
            </a:effectRef>
            <a:fontRef idx="minor">
              <a:schemeClr val="lt1"/>
            </a:fontRef>
          </p:style>
          <p:txBody>
            <a:bodyPr spcFirstLastPara="0" vert="horz" wrap="square" lIns="130838" tIns="110371" rIns="-1"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45" name="Freeform 44">
              <a:extLst>
                <a:ext uri="{FF2B5EF4-FFF2-40B4-BE49-F238E27FC236}">
                  <a16:creationId xmlns:a16="http://schemas.microsoft.com/office/drawing/2014/main" id="{EF5916BF-3820-1662-D298-941FCA0D5765}"/>
                </a:ext>
              </a:extLst>
            </p:cNvPr>
            <p:cNvSpPr/>
            <p:nvPr/>
          </p:nvSpPr>
          <p:spPr>
            <a:xfrm>
              <a:off x="7353873" y="-654559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147370"/>
                <a:satOff val="-6442"/>
                <a:lumOff val="17584"/>
                <a:alphaOff val="0"/>
              </a:schemeClr>
            </a:fillRef>
            <a:effectRef idx="0">
              <a:schemeClr val="accent6">
                <a:shade val="50000"/>
                <a:hueOff val="147370"/>
                <a:satOff val="-6442"/>
                <a:lumOff val="17584"/>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Management posts new practices based off feedback</a:t>
              </a:r>
            </a:p>
          </p:txBody>
        </p:sp>
        <p:sp>
          <p:nvSpPr>
            <p:cNvPr id="46" name="Freeform 45">
              <a:extLst>
                <a:ext uri="{FF2B5EF4-FFF2-40B4-BE49-F238E27FC236}">
                  <a16:creationId xmlns:a16="http://schemas.microsoft.com/office/drawing/2014/main" id="{6AA510DA-3C1C-7351-D622-0BB1E535A8D3}"/>
                </a:ext>
              </a:extLst>
            </p:cNvPr>
            <p:cNvSpPr/>
            <p:nvPr/>
          </p:nvSpPr>
          <p:spPr>
            <a:xfrm rot="19440000">
              <a:off x="8937670" y="-6719094"/>
              <a:ext cx="436123" cy="551854"/>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p:spPr>
          <p:style>
            <a:lnRef idx="0">
              <a:schemeClr val="accent6">
                <a:shade val="90000"/>
                <a:hueOff val="151948"/>
                <a:satOff val="-6069"/>
                <a:lumOff val="14076"/>
                <a:alphaOff val="0"/>
              </a:schemeClr>
            </a:lnRef>
            <a:fillRef idx="1">
              <a:schemeClr val="accent6">
                <a:shade val="90000"/>
                <a:hueOff val="151948"/>
                <a:satOff val="-6069"/>
                <a:lumOff val="14076"/>
                <a:alphaOff val="0"/>
              </a:schemeClr>
            </a:fillRef>
            <a:effectRef idx="0">
              <a:schemeClr val="accent6">
                <a:shade val="90000"/>
                <a:hueOff val="151948"/>
                <a:satOff val="-6069"/>
                <a:lumOff val="14076"/>
                <a:alphaOff val="0"/>
              </a:schemeClr>
            </a:effectRef>
            <a:fontRef idx="minor">
              <a:schemeClr val="lt1"/>
            </a:fontRef>
          </p:style>
          <p:txBody>
            <a:bodyPr spcFirstLastPara="0" vert="horz" wrap="square" lIns="0" tIns="110371" rIns="130836" bIns="110370" numCol="1" spcCol="1270" anchor="ctr" anchorCtr="0">
              <a:noAutofit/>
            </a:bodyPr>
            <a:lstStyle/>
            <a:p>
              <a:pPr marL="0" lvl="0" indent="0" algn="ctr" defTabSz="533400">
                <a:lnSpc>
                  <a:spcPct val="90000"/>
                </a:lnSpc>
                <a:spcBef>
                  <a:spcPct val="0"/>
                </a:spcBef>
                <a:spcAft>
                  <a:spcPct val="35000"/>
                </a:spcAft>
                <a:buNone/>
              </a:pPr>
              <a:endParaRPr lang="en-US" sz="1200" kern="1200"/>
            </a:p>
          </p:txBody>
        </p:sp>
      </p:grpSp>
      <p:pic>
        <p:nvPicPr>
          <p:cNvPr id="47" name="!!Venus1" descr="A picture containing decorated, dining table&#10;&#10;Description automatically generated">
            <a:extLst>
              <a:ext uri="{FF2B5EF4-FFF2-40B4-BE49-F238E27FC236}">
                <a16:creationId xmlns:a16="http://schemas.microsoft.com/office/drawing/2014/main" id="{B4A2F6F5-AFF9-6136-026F-31769DBF9BD3}"/>
              </a:ext>
            </a:extLst>
          </p:cNvPr>
          <p:cNvPicPr>
            <a:picLocks noChangeAspect="1"/>
          </p:cNvPicPr>
          <p:nvPr/>
        </p:nvPicPr>
        <p:blipFill rotWithShape="1">
          <a:blip r:embed="rId4"/>
          <a:srcRect l="61173" t="14507" r="30604" b="62591"/>
          <a:stretch/>
        </p:blipFill>
        <p:spPr>
          <a:xfrm>
            <a:off x="-252920" y="4437759"/>
            <a:ext cx="2100195" cy="2589782"/>
          </a:xfrm>
          <a:prstGeom prst="rect">
            <a:avLst/>
          </a:prstGeom>
        </p:spPr>
      </p:pic>
      <p:pic>
        <p:nvPicPr>
          <p:cNvPr id="48" name="!!Venus1" descr="A picture containing decorated, dining table&#10;&#10;Description automatically generated">
            <a:extLst>
              <a:ext uri="{FF2B5EF4-FFF2-40B4-BE49-F238E27FC236}">
                <a16:creationId xmlns:a16="http://schemas.microsoft.com/office/drawing/2014/main" id="{6A0FADD2-FDBC-C81A-414D-B6BCC9426C4D}"/>
              </a:ext>
            </a:extLst>
          </p:cNvPr>
          <p:cNvPicPr>
            <a:picLocks noChangeAspect="1"/>
          </p:cNvPicPr>
          <p:nvPr/>
        </p:nvPicPr>
        <p:blipFill rotWithShape="1">
          <a:blip r:embed="rId4"/>
          <a:srcRect l="61173" t="14507" r="30604" b="62591"/>
          <a:stretch/>
        </p:blipFill>
        <p:spPr>
          <a:xfrm>
            <a:off x="10091805" y="4463309"/>
            <a:ext cx="2100195" cy="2589782"/>
          </a:xfrm>
          <a:prstGeom prst="rect">
            <a:avLst/>
          </a:prstGeom>
        </p:spPr>
      </p:pic>
      <p:sp>
        <p:nvSpPr>
          <p:cNvPr id="3" name="!!Greatness">
            <a:extLst>
              <a:ext uri="{FF2B5EF4-FFF2-40B4-BE49-F238E27FC236}">
                <a16:creationId xmlns:a16="http://schemas.microsoft.com/office/drawing/2014/main" id="{EAA21F50-76AD-6243-9348-9D821530788E}"/>
              </a:ext>
            </a:extLst>
          </p:cNvPr>
          <p:cNvSpPr txBox="1"/>
          <p:nvPr/>
        </p:nvSpPr>
        <p:spPr>
          <a:xfrm>
            <a:off x="12789880" y="2684565"/>
            <a:ext cx="7278379" cy="1488869"/>
          </a:xfrm>
          <a:prstGeom prst="rect">
            <a:avLst/>
          </a:prstGeom>
          <a:solidFill>
            <a:schemeClr val="bg1"/>
          </a:solidFill>
          <a:ln w="25400">
            <a:solidFill>
              <a:srgbClr val="A88A66"/>
            </a:solidFill>
          </a:ln>
        </p:spPr>
        <p:txBody>
          <a:bodyPr wrap="square" lIns="91440" tIns="45720" rIns="91440" bIns="45720" anchor="t">
            <a:spAutoFit/>
          </a:bodyPr>
          <a:lstStyle/>
          <a:p>
            <a:pPr algn="ctr">
              <a:lnSpc>
                <a:spcPct val="150000"/>
              </a:lnSpc>
            </a:pPr>
            <a:r>
              <a:rPr lang="en-US" sz="6600" b="1">
                <a:latin typeface="Aldhabi"/>
                <a:cs typeface="Aldhabi"/>
              </a:rPr>
              <a:t>Do with GLAMOUR</a:t>
            </a:r>
          </a:p>
        </p:txBody>
      </p:sp>
      <p:pic>
        <p:nvPicPr>
          <p:cNvPr id="5" name="!!Venus2" descr="A picture containing decorated, dining table&#10;&#10;Description automatically generated">
            <a:extLst>
              <a:ext uri="{FF2B5EF4-FFF2-40B4-BE49-F238E27FC236}">
                <a16:creationId xmlns:a16="http://schemas.microsoft.com/office/drawing/2014/main" id="{EF0B7590-8A97-F80C-9D1D-99DD8A984259}"/>
              </a:ext>
            </a:extLst>
          </p:cNvPr>
          <p:cNvPicPr>
            <a:picLocks noChangeAspect="1"/>
          </p:cNvPicPr>
          <p:nvPr/>
        </p:nvPicPr>
        <p:blipFill rotWithShape="1">
          <a:blip r:embed="rId4"/>
          <a:srcRect l="22250" t="32289" r="68027" b="48490"/>
          <a:stretch/>
        </p:blipFill>
        <p:spPr>
          <a:xfrm>
            <a:off x="9857166" y="7178277"/>
            <a:ext cx="2601389" cy="1897944"/>
          </a:xfrm>
          <a:prstGeom prst="rect">
            <a:avLst/>
          </a:prstGeom>
        </p:spPr>
      </p:pic>
      <p:pic>
        <p:nvPicPr>
          <p:cNvPr id="6" name="!!Venus2" descr="A picture containing decorated, dining table&#10;&#10;Description automatically generated">
            <a:extLst>
              <a:ext uri="{FF2B5EF4-FFF2-40B4-BE49-F238E27FC236}">
                <a16:creationId xmlns:a16="http://schemas.microsoft.com/office/drawing/2014/main" id="{7B81808A-0067-61EC-C53F-885E3F1ED2CF}"/>
              </a:ext>
            </a:extLst>
          </p:cNvPr>
          <p:cNvPicPr>
            <a:picLocks noChangeAspect="1"/>
          </p:cNvPicPr>
          <p:nvPr/>
        </p:nvPicPr>
        <p:blipFill rotWithShape="1">
          <a:blip r:embed="rId4"/>
          <a:srcRect l="22250" t="32289" r="68027" b="48490"/>
          <a:stretch/>
        </p:blipFill>
        <p:spPr>
          <a:xfrm>
            <a:off x="-116328" y="7262273"/>
            <a:ext cx="2601389" cy="1897944"/>
          </a:xfrm>
          <a:prstGeom prst="rect">
            <a:avLst/>
          </a:prstGeom>
        </p:spPr>
      </p:pic>
      <p:sp>
        <p:nvSpPr>
          <p:cNvPr id="24" name="Title 1">
            <a:extLst>
              <a:ext uri="{FF2B5EF4-FFF2-40B4-BE49-F238E27FC236}">
                <a16:creationId xmlns:a16="http://schemas.microsoft.com/office/drawing/2014/main" id="{C812C30C-08F0-2E47-D072-4EB06BD8D6B0}"/>
              </a:ext>
            </a:extLst>
          </p:cNvPr>
          <p:cNvSpPr>
            <a:spLocks noGrp="1"/>
          </p:cNvSpPr>
          <p:nvPr>
            <p:ph type="title"/>
          </p:nvPr>
        </p:nvSpPr>
        <p:spPr>
          <a:xfrm>
            <a:off x="575134" y="330818"/>
            <a:ext cx="3819854" cy="874420"/>
          </a:xfrm>
          <a:solidFill>
            <a:srgbClr val="F5EFD7"/>
          </a:solidFill>
          <a:ln w="25400">
            <a:solidFill>
              <a:srgbClr val="9D7457"/>
            </a:solidFill>
          </a:ln>
        </p:spPr>
        <p:txBody>
          <a:bodyPr>
            <a:normAutofit fontScale="90000"/>
          </a:bodyPr>
          <a:lstStyle/>
          <a:p>
            <a:r>
              <a:rPr lang="en-US" sz="7200" b="1">
                <a:latin typeface="Aldhabi" pitchFamily="2" charset="-78"/>
                <a:cs typeface="Aldhabi" pitchFamily="2" charset="-78"/>
              </a:rPr>
              <a:t>Takeaway Talks</a:t>
            </a:r>
          </a:p>
        </p:txBody>
      </p:sp>
      <p:pic>
        <p:nvPicPr>
          <p:cNvPr id="27" name="Graphic 26" descr="Single gear with solid fill">
            <a:extLst>
              <a:ext uri="{FF2B5EF4-FFF2-40B4-BE49-F238E27FC236}">
                <a16:creationId xmlns:a16="http://schemas.microsoft.com/office/drawing/2014/main" id="{15C88140-0CF7-3800-4232-9F5F9F0935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07068">
            <a:off x="1959954" y="4965638"/>
            <a:ext cx="3575538" cy="3575538"/>
          </a:xfrm>
          <a:prstGeom prst="rect">
            <a:avLst/>
          </a:prstGeom>
        </p:spPr>
      </p:pic>
      <p:pic>
        <p:nvPicPr>
          <p:cNvPr id="28" name="Graphic 27" descr="Single gear with solid fill">
            <a:extLst>
              <a:ext uri="{FF2B5EF4-FFF2-40B4-BE49-F238E27FC236}">
                <a16:creationId xmlns:a16="http://schemas.microsoft.com/office/drawing/2014/main" id="{93AD7081-9D9C-F158-0018-C8ACD643C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740912">
            <a:off x="4614936" y="5684262"/>
            <a:ext cx="2276621" cy="2276621"/>
          </a:xfrm>
          <a:prstGeom prst="rect">
            <a:avLst/>
          </a:prstGeom>
        </p:spPr>
      </p:pic>
      <p:pic>
        <p:nvPicPr>
          <p:cNvPr id="29" name="Graphic 28" descr="Single gear with solid fill">
            <a:extLst>
              <a:ext uri="{FF2B5EF4-FFF2-40B4-BE49-F238E27FC236}">
                <a16:creationId xmlns:a16="http://schemas.microsoft.com/office/drawing/2014/main" id="{E031A16A-4FC3-50B2-3F3A-B32793CE61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69177">
            <a:off x="5977639" y="5033235"/>
            <a:ext cx="3575538" cy="3575538"/>
          </a:xfrm>
          <a:prstGeom prst="rect">
            <a:avLst/>
          </a:prstGeom>
        </p:spPr>
      </p:pic>
      <p:pic>
        <p:nvPicPr>
          <p:cNvPr id="30" name="Graphic 29" descr="Single gear with solid fill">
            <a:extLst>
              <a:ext uri="{FF2B5EF4-FFF2-40B4-BE49-F238E27FC236}">
                <a16:creationId xmlns:a16="http://schemas.microsoft.com/office/drawing/2014/main" id="{5CAD9672-DA92-EEB6-3AD3-62A23E5642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740912">
            <a:off x="8764909" y="6056470"/>
            <a:ext cx="1532206" cy="1532206"/>
          </a:xfrm>
          <a:prstGeom prst="rect">
            <a:avLst/>
          </a:prstGeom>
        </p:spPr>
      </p:pic>
      <p:pic>
        <p:nvPicPr>
          <p:cNvPr id="31" name="Picture 30" descr="A picture containing outdoor object, web&#10;&#10;Description automatically generated">
            <a:extLst>
              <a:ext uri="{FF2B5EF4-FFF2-40B4-BE49-F238E27FC236}">
                <a16:creationId xmlns:a16="http://schemas.microsoft.com/office/drawing/2014/main" id="{F569F3F6-2AA1-C84B-A36C-ECE7F5443C0E}"/>
              </a:ext>
            </a:extLst>
          </p:cNvPr>
          <p:cNvPicPr>
            <a:picLocks noChangeAspect="1"/>
          </p:cNvPicPr>
          <p:nvPr/>
        </p:nvPicPr>
        <p:blipFill>
          <a:blip r:embed="rId9"/>
          <a:stretch>
            <a:fillRect/>
          </a:stretch>
        </p:blipFill>
        <p:spPr>
          <a:xfrm>
            <a:off x="0" y="-7101225"/>
            <a:ext cx="12548420" cy="7907224"/>
          </a:xfrm>
          <a:prstGeom prst="rect">
            <a:avLst/>
          </a:prstGeom>
        </p:spPr>
      </p:pic>
      <p:sp>
        <p:nvSpPr>
          <p:cNvPr id="32" name="!!Greatness">
            <a:extLst>
              <a:ext uri="{FF2B5EF4-FFF2-40B4-BE49-F238E27FC236}">
                <a16:creationId xmlns:a16="http://schemas.microsoft.com/office/drawing/2014/main" id="{8AEF8EEE-880C-7AF4-4856-9508599781E2}"/>
              </a:ext>
            </a:extLst>
          </p:cNvPr>
          <p:cNvSpPr txBox="1"/>
          <p:nvPr/>
        </p:nvSpPr>
        <p:spPr>
          <a:xfrm>
            <a:off x="2456810" y="-4032530"/>
            <a:ext cx="7278379" cy="1488869"/>
          </a:xfrm>
          <a:prstGeom prst="rect">
            <a:avLst/>
          </a:prstGeom>
          <a:solidFill>
            <a:schemeClr val="bg1"/>
          </a:solidFill>
          <a:ln w="25400">
            <a:solidFill>
              <a:srgbClr val="A88A66"/>
            </a:solidFill>
          </a:ln>
        </p:spPr>
        <p:txBody>
          <a:bodyPr wrap="square" lIns="91440" tIns="45720" rIns="91440" bIns="45720" anchor="t">
            <a:spAutoFit/>
          </a:bodyPr>
          <a:lstStyle/>
          <a:p>
            <a:pPr algn="ctr">
              <a:lnSpc>
                <a:spcPct val="150000"/>
              </a:lnSpc>
            </a:pPr>
            <a:r>
              <a:rPr lang="en-US" sz="6600" b="1">
                <a:latin typeface="Aldhabi"/>
                <a:cs typeface="Aldhabi"/>
              </a:rPr>
              <a:t>Do with GLAMOUR</a:t>
            </a:r>
          </a:p>
        </p:txBody>
      </p:sp>
    </p:spTree>
    <p:extLst>
      <p:ext uri="{BB962C8B-B14F-4D97-AF65-F5344CB8AC3E}">
        <p14:creationId xmlns:p14="http://schemas.microsoft.com/office/powerpoint/2010/main" val="132675076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Breakdown">
            <a:extLst>
              <a:ext uri="{FF2B5EF4-FFF2-40B4-BE49-F238E27FC236}">
                <a16:creationId xmlns:a16="http://schemas.microsoft.com/office/drawing/2014/main" id="{A9E08C3C-E149-F9A7-1996-3139383965C7}"/>
              </a:ext>
            </a:extLst>
          </p:cNvPr>
          <p:cNvGrpSpPr/>
          <p:nvPr/>
        </p:nvGrpSpPr>
        <p:grpSpPr>
          <a:xfrm>
            <a:off x="5756683" y="369729"/>
            <a:ext cx="5382105" cy="4939043"/>
            <a:chOff x="7353873" y="-7990372"/>
            <a:chExt cx="5612252" cy="5417597"/>
          </a:xfrm>
        </p:grpSpPr>
        <p:sp>
          <p:nvSpPr>
            <p:cNvPr id="7" name="Freeform 6">
              <a:extLst>
                <a:ext uri="{FF2B5EF4-FFF2-40B4-BE49-F238E27FC236}">
                  <a16:creationId xmlns:a16="http://schemas.microsoft.com/office/drawing/2014/main" id="{779CA409-38BF-98DF-92FA-CF96E47791A9}"/>
                </a:ext>
              </a:extLst>
            </p:cNvPr>
            <p:cNvSpPr/>
            <p:nvPr/>
          </p:nvSpPr>
          <p:spPr>
            <a:xfrm>
              <a:off x="9342437" y="-7990372"/>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0"/>
                <a:satOff val="0"/>
                <a:lumOff val="0"/>
                <a:alphaOff val="0"/>
              </a:schemeClr>
            </a:fillRef>
            <a:effectRef idx="0">
              <a:schemeClr val="accent6">
                <a:shade val="50000"/>
                <a:hueOff val="0"/>
                <a:satOff val="0"/>
                <a:lumOff val="0"/>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Closing Duties</a:t>
              </a:r>
            </a:p>
          </p:txBody>
        </p:sp>
        <p:sp>
          <p:nvSpPr>
            <p:cNvPr id="8" name="Freeform 7">
              <a:extLst>
                <a:ext uri="{FF2B5EF4-FFF2-40B4-BE49-F238E27FC236}">
                  <a16:creationId xmlns:a16="http://schemas.microsoft.com/office/drawing/2014/main" id="{017C166A-8F3D-3125-69F4-F4EC58AD0B7D}"/>
                </a:ext>
              </a:extLst>
            </p:cNvPr>
            <p:cNvSpPr/>
            <p:nvPr/>
          </p:nvSpPr>
          <p:spPr>
            <a:xfrm rot="2160000">
              <a:off x="10926234" y="-6733604"/>
              <a:ext cx="436123" cy="551854"/>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p:spPr>
          <p:style>
            <a:lnRef idx="0">
              <a:schemeClr val="accent6">
                <a:shade val="90000"/>
                <a:hueOff val="0"/>
                <a:satOff val="0"/>
                <a:lumOff val="0"/>
                <a:alphaOff val="0"/>
              </a:schemeClr>
            </a:lnRef>
            <a:fillRef idx="1">
              <a:schemeClr val="accent6">
                <a:shade val="90000"/>
                <a:hueOff val="0"/>
                <a:satOff val="0"/>
                <a:lumOff val="0"/>
                <a:alphaOff val="0"/>
              </a:schemeClr>
            </a:fillRef>
            <a:effectRef idx="0">
              <a:schemeClr val="accent6">
                <a:shade val="90000"/>
                <a:hueOff val="0"/>
                <a:satOff val="0"/>
                <a:lumOff val="0"/>
                <a:alphaOff val="0"/>
              </a:schemeClr>
            </a:effectRef>
            <a:fontRef idx="minor">
              <a:schemeClr val="lt1"/>
            </a:fontRef>
          </p:style>
          <p:txBody>
            <a:bodyPr spcFirstLastPara="0" vert="horz" wrap="square" lIns="0" tIns="110370" rIns="130836"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9" name="Freeform 8">
              <a:extLst>
                <a:ext uri="{FF2B5EF4-FFF2-40B4-BE49-F238E27FC236}">
                  <a16:creationId xmlns:a16="http://schemas.microsoft.com/office/drawing/2014/main" id="{872B2425-2163-33E3-868E-33EF3A7D8C3F}"/>
                </a:ext>
              </a:extLst>
            </p:cNvPr>
            <p:cNvSpPr/>
            <p:nvPr/>
          </p:nvSpPr>
          <p:spPr>
            <a:xfrm>
              <a:off x="11331001" y="-654559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147370"/>
                <a:satOff val="-6442"/>
                <a:lumOff val="17584"/>
                <a:alphaOff val="0"/>
              </a:schemeClr>
            </a:fillRef>
            <a:effectRef idx="0">
              <a:schemeClr val="accent6">
                <a:shade val="50000"/>
                <a:hueOff val="147370"/>
                <a:satOff val="-6442"/>
                <a:lumOff val="17584"/>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employees takeaway</a:t>
              </a:r>
            </a:p>
          </p:txBody>
        </p:sp>
        <p:sp>
          <p:nvSpPr>
            <p:cNvPr id="10" name="Freeform 9">
              <a:extLst>
                <a:ext uri="{FF2B5EF4-FFF2-40B4-BE49-F238E27FC236}">
                  <a16:creationId xmlns:a16="http://schemas.microsoft.com/office/drawing/2014/main" id="{2260F46D-B4B8-A908-9ED3-7FEEA1C5597B}"/>
                </a:ext>
              </a:extLst>
            </p:cNvPr>
            <p:cNvSpPr/>
            <p:nvPr/>
          </p:nvSpPr>
          <p:spPr>
            <a:xfrm rot="17280000">
              <a:off x="11554534" y="-4846852"/>
              <a:ext cx="436123"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151948"/>
                <a:satOff val="-6069"/>
                <a:lumOff val="14076"/>
                <a:alphaOff val="0"/>
              </a:schemeClr>
            </a:lnRef>
            <a:fillRef idx="1">
              <a:schemeClr val="accent6">
                <a:shade val="90000"/>
                <a:hueOff val="151948"/>
                <a:satOff val="-6069"/>
                <a:lumOff val="14076"/>
                <a:alphaOff val="0"/>
              </a:schemeClr>
            </a:fillRef>
            <a:effectRef idx="0">
              <a:schemeClr val="accent6">
                <a:shade val="90000"/>
                <a:hueOff val="151948"/>
                <a:satOff val="-6069"/>
                <a:lumOff val="14076"/>
                <a:alphaOff val="0"/>
              </a:schemeClr>
            </a:effectRef>
            <a:fontRef idx="minor">
              <a:schemeClr val="lt1"/>
            </a:fontRef>
          </p:style>
          <p:txBody>
            <a:bodyPr spcFirstLastPara="0" vert="horz" wrap="square" lIns="130836" tIns="110371" rIns="0"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1" name="Freeform 10">
              <a:extLst>
                <a:ext uri="{FF2B5EF4-FFF2-40B4-BE49-F238E27FC236}">
                  <a16:creationId xmlns:a16="http://schemas.microsoft.com/office/drawing/2014/main" id="{E277737A-4F81-FE17-D562-CD4E5CDF87D3}"/>
                </a:ext>
              </a:extLst>
            </p:cNvPr>
            <p:cNvSpPr/>
            <p:nvPr/>
          </p:nvSpPr>
          <p:spPr>
            <a:xfrm>
              <a:off x="10571437" y="-420789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294739"/>
                <a:satOff val="-12884"/>
                <a:lumOff val="35169"/>
                <a:alphaOff val="0"/>
              </a:schemeClr>
            </a:fillRef>
            <a:effectRef idx="0">
              <a:schemeClr val="accent6">
                <a:shade val="50000"/>
                <a:hueOff val="294739"/>
                <a:satOff val="-12884"/>
                <a:lumOff val="35169"/>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Management asks questions</a:t>
              </a:r>
            </a:p>
          </p:txBody>
        </p:sp>
        <p:sp>
          <p:nvSpPr>
            <p:cNvPr id="12" name="Freeform 11">
              <a:extLst>
                <a:ext uri="{FF2B5EF4-FFF2-40B4-BE49-F238E27FC236}">
                  <a16:creationId xmlns:a16="http://schemas.microsoft.com/office/drawing/2014/main" id="{6C38B11F-94DD-7046-96AB-2BA01E3F7451}"/>
                </a:ext>
              </a:extLst>
            </p:cNvPr>
            <p:cNvSpPr/>
            <p:nvPr/>
          </p:nvSpPr>
          <p:spPr>
            <a:xfrm rot="21600000">
              <a:off x="9954281" y="-3666265"/>
              <a:ext cx="436123"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303896"/>
                <a:satOff val="-12138"/>
                <a:lumOff val="28153"/>
                <a:alphaOff val="0"/>
              </a:schemeClr>
            </a:lnRef>
            <a:fillRef idx="1">
              <a:schemeClr val="accent6">
                <a:shade val="90000"/>
                <a:hueOff val="303896"/>
                <a:satOff val="-12138"/>
                <a:lumOff val="28153"/>
                <a:alphaOff val="0"/>
              </a:schemeClr>
            </a:fillRef>
            <a:effectRef idx="0">
              <a:schemeClr val="accent6">
                <a:shade val="90000"/>
                <a:hueOff val="303896"/>
                <a:satOff val="-12138"/>
                <a:lumOff val="28153"/>
                <a:alphaOff val="0"/>
              </a:schemeClr>
            </a:effectRef>
            <a:fontRef idx="minor">
              <a:schemeClr val="lt1"/>
            </a:fontRef>
          </p:style>
          <p:txBody>
            <a:bodyPr spcFirstLastPara="0" vert="horz" wrap="square" lIns="130837" tIns="110372" rIns="0"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3" name="Freeform 12">
              <a:extLst>
                <a:ext uri="{FF2B5EF4-FFF2-40B4-BE49-F238E27FC236}">
                  <a16:creationId xmlns:a16="http://schemas.microsoft.com/office/drawing/2014/main" id="{A549FF1F-9BBF-EE2F-757B-6F8FEA4E4F00}"/>
                </a:ext>
              </a:extLst>
            </p:cNvPr>
            <p:cNvSpPr/>
            <p:nvPr/>
          </p:nvSpPr>
          <p:spPr>
            <a:xfrm>
              <a:off x="8113437" y="-420789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294739"/>
                <a:satOff val="-12884"/>
                <a:lumOff val="35169"/>
                <a:alphaOff val="0"/>
              </a:schemeClr>
            </a:fillRef>
            <a:effectRef idx="0">
              <a:schemeClr val="accent6">
                <a:shade val="50000"/>
                <a:hueOff val="294739"/>
                <a:satOff val="-12884"/>
                <a:lumOff val="35169"/>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Employees become vulnerable</a:t>
              </a:r>
            </a:p>
          </p:txBody>
        </p:sp>
        <p:sp>
          <p:nvSpPr>
            <p:cNvPr id="14" name="Freeform 13">
              <a:extLst>
                <a:ext uri="{FF2B5EF4-FFF2-40B4-BE49-F238E27FC236}">
                  <a16:creationId xmlns:a16="http://schemas.microsoft.com/office/drawing/2014/main" id="{7551263D-C6BD-4048-6ACA-D74F6EB89BFD}"/>
                </a:ext>
              </a:extLst>
            </p:cNvPr>
            <p:cNvSpPr/>
            <p:nvPr/>
          </p:nvSpPr>
          <p:spPr>
            <a:xfrm rot="25920000">
              <a:off x="8336970" y="-4823374"/>
              <a:ext cx="436124"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303896"/>
                <a:satOff val="-12138"/>
                <a:lumOff val="28153"/>
                <a:alphaOff val="0"/>
              </a:schemeClr>
            </a:lnRef>
            <a:fillRef idx="1">
              <a:schemeClr val="accent6">
                <a:shade val="90000"/>
                <a:hueOff val="303896"/>
                <a:satOff val="-12138"/>
                <a:lumOff val="28153"/>
                <a:alphaOff val="0"/>
              </a:schemeClr>
            </a:fillRef>
            <a:effectRef idx="0">
              <a:schemeClr val="accent6">
                <a:shade val="90000"/>
                <a:hueOff val="303896"/>
                <a:satOff val="-12138"/>
                <a:lumOff val="28153"/>
                <a:alphaOff val="0"/>
              </a:schemeClr>
            </a:effectRef>
            <a:fontRef idx="minor">
              <a:schemeClr val="lt1"/>
            </a:fontRef>
          </p:style>
          <p:txBody>
            <a:bodyPr spcFirstLastPara="0" vert="horz" wrap="square" lIns="130838" tIns="110371" rIns="-1"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5" name="Freeform 14">
              <a:extLst>
                <a:ext uri="{FF2B5EF4-FFF2-40B4-BE49-F238E27FC236}">
                  <a16:creationId xmlns:a16="http://schemas.microsoft.com/office/drawing/2014/main" id="{925227E1-C559-C25A-8092-787CAA97C26A}"/>
                </a:ext>
              </a:extLst>
            </p:cNvPr>
            <p:cNvSpPr/>
            <p:nvPr/>
          </p:nvSpPr>
          <p:spPr>
            <a:xfrm>
              <a:off x="7353873" y="-654559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147370"/>
                <a:satOff val="-6442"/>
                <a:lumOff val="17584"/>
                <a:alphaOff val="0"/>
              </a:schemeClr>
            </a:fillRef>
            <a:effectRef idx="0">
              <a:schemeClr val="accent6">
                <a:shade val="50000"/>
                <a:hueOff val="147370"/>
                <a:satOff val="-6442"/>
                <a:lumOff val="17584"/>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Management posts new practices based off feedback</a:t>
              </a:r>
            </a:p>
          </p:txBody>
        </p:sp>
        <p:sp>
          <p:nvSpPr>
            <p:cNvPr id="16" name="Freeform 15">
              <a:extLst>
                <a:ext uri="{FF2B5EF4-FFF2-40B4-BE49-F238E27FC236}">
                  <a16:creationId xmlns:a16="http://schemas.microsoft.com/office/drawing/2014/main" id="{8F3B5678-DE3E-5026-B889-E9276128EE96}"/>
                </a:ext>
              </a:extLst>
            </p:cNvPr>
            <p:cNvSpPr/>
            <p:nvPr/>
          </p:nvSpPr>
          <p:spPr>
            <a:xfrm rot="19440000">
              <a:off x="8937670" y="-6719094"/>
              <a:ext cx="436123" cy="551854"/>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p:spPr>
          <p:style>
            <a:lnRef idx="0">
              <a:schemeClr val="accent6">
                <a:shade val="90000"/>
                <a:hueOff val="151948"/>
                <a:satOff val="-6069"/>
                <a:lumOff val="14076"/>
                <a:alphaOff val="0"/>
              </a:schemeClr>
            </a:lnRef>
            <a:fillRef idx="1">
              <a:schemeClr val="accent6">
                <a:shade val="90000"/>
                <a:hueOff val="151948"/>
                <a:satOff val="-6069"/>
                <a:lumOff val="14076"/>
                <a:alphaOff val="0"/>
              </a:schemeClr>
            </a:fillRef>
            <a:effectRef idx="0">
              <a:schemeClr val="accent6">
                <a:shade val="90000"/>
                <a:hueOff val="151948"/>
                <a:satOff val="-6069"/>
                <a:lumOff val="14076"/>
                <a:alphaOff val="0"/>
              </a:schemeClr>
            </a:effectRef>
            <a:fontRef idx="minor">
              <a:schemeClr val="lt1"/>
            </a:fontRef>
          </p:style>
          <p:txBody>
            <a:bodyPr spcFirstLastPara="0" vert="horz" wrap="square" lIns="0" tIns="110371" rIns="130836" bIns="110370" numCol="1" spcCol="1270" anchor="ctr" anchorCtr="0">
              <a:noAutofit/>
            </a:bodyPr>
            <a:lstStyle/>
            <a:p>
              <a:pPr marL="0" lvl="0" indent="0" algn="ctr" defTabSz="533400">
                <a:lnSpc>
                  <a:spcPct val="90000"/>
                </a:lnSpc>
                <a:spcBef>
                  <a:spcPct val="0"/>
                </a:spcBef>
                <a:spcAft>
                  <a:spcPct val="35000"/>
                </a:spcAft>
                <a:buNone/>
              </a:pPr>
              <a:endParaRPr lang="en-US" sz="1200" kern="1200"/>
            </a:p>
          </p:txBody>
        </p:sp>
      </p:grpSp>
      <p:sp>
        <p:nvSpPr>
          <p:cNvPr id="21" name="Rectangle 20">
            <a:extLst>
              <a:ext uri="{FF2B5EF4-FFF2-40B4-BE49-F238E27FC236}">
                <a16:creationId xmlns:a16="http://schemas.microsoft.com/office/drawing/2014/main" id="{39FECD38-EE8C-D8DD-3F8E-39A5A3A41952}"/>
              </a:ext>
            </a:extLst>
          </p:cNvPr>
          <p:cNvSpPr/>
          <p:nvPr/>
        </p:nvSpPr>
        <p:spPr>
          <a:xfrm>
            <a:off x="1" y="0"/>
            <a:ext cx="5066332" cy="6858000"/>
          </a:xfrm>
          <a:prstGeom prst="rect">
            <a:avLst/>
          </a:prstGeom>
          <a:solidFill>
            <a:srgbClr val="F5E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2AB63F3-A3D8-3722-7A45-D7C4BFA5EFF8}"/>
              </a:ext>
            </a:extLst>
          </p:cNvPr>
          <p:cNvSpPr txBox="1"/>
          <p:nvPr/>
        </p:nvSpPr>
        <p:spPr>
          <a:xfrm>
            <a:off x="578619" y="400676"/>
            <a:ext cx="4191001" cy="2308324"/>
          </a:xfrm>
          <a:prstGeom prst="rect">
            <a:avLst/>
          </a:prstGeom>
          <a:noFill/>
        </p:spPr>
        <p:txBody>
          <a:bodyPr wrap="square" lIns="91440" tIns="45720" rIns="91440" bIns="45720" anchor="t">
            <a:spAutoFit/>
          </a:bodyPr>
          <a:lstStyle/>
          <a:p>
            <a:r>
              <a:rPr lang="en-US" sz="7200" b="1">
                <a:solidFill>
                  <a:srgbClr val="494949"/>
                </a:solidFill>
                <a:latin typeface="Aldhabi"/>
                <a:cs typeface="Aldhabi"/>
              </a:rPr>
              <a:t>Takeaway Talk Breakdown</a:t>
            </a:r>
            <a:endParaRPr lang="en-US" sz="7200" b="1" i="0" u="none" strike="noStrike">
              <a:solidFill>
                <a:srgbClr val="494949"/>
              </a:solidFill>
              <a:effectLst/>
              <a:latin typeface="Aldhabi"/>
              <a:cs typeface="Aldhabi"/>
            </a:endParaRPr>
          </a:p>
        </p:txBody>
      </p:sp>
      <p:pic>
        <p:nvPicPr>
          <p:cNvPr id="28" name="!!Bubble" descr="A picture containing decorated, dining table&#10;&#10;Description automatically generated">
            <a:extLst>
              <a:ext uri="{FF2B5EF4-FFF2-40B4-BE49-F238E27FC236}">
                <a16:creationId xmlns:a16="http://schemas.microsoft.com/office/drawing/2014/main" id="{C63C6C96-D514-3CCD-25F6-E0FFF473665A}"/>
              </a:ext>
            </a:extLst>
          </p:cNvPr>
          <p:cNvPicPr>
            <a:picLocks noChangeAspect="1"/>
          </p:cNvPicPr>
          <p:nvPr/>
        </p:nvPicPr>
        <p:blipFill rotWithShape="1">
          <a:blip r:embed="rId3"/>
          <a:srcRect l="24377" t="9975" r="69218" b="67342"/>
          <a:stretch/>
        </p:blipFill>
        <p:spPr>
          <a:xfrm>
            <a:off x="-98159" y="6970785"/>
            <a:ext cx="1675876" cy="2190505"/>
          </a:xfrm>
          <a:prstGeom prst="rect">
            <a:avLst/>
          </a:prstGeom>
        </p:spPr>
      </p:pic>
      <p:pic>
        <p:nvPicPr>
          <p:cNvPr id="29" name="!!Bubble" descr="A picture containing decorated, dining table&#10;&#10;Description automatically generated">
            <a:extLst>
              <a:ext uri="{FF2B5EF4-FFF2-40B4-BE49-F238E27FC236}">
                <a16:creationId xmlns:a16="http://schemas.microsoft.com/office/drawing/2014/main" id="{C330A2FF-B86B-AADF-20D2-4072C958D89A}"/>
              </a:ext>
            </a:extLst>
          </p:cNvPr>
          <p:cNvPicPr>
            <a:picLocks noChangeAspect="1"/>
          </p:cNvPicPr>
          <p:nvPr/>
        </p:nvPicPr>
        <p:blipFill rotWithShape="1">
          <a:blip r:embed="rId3"/>
          <a:srcRect l="24377" t="9975" r="69218" b="67342"/>
          <a:stretch/>
        </p:blipFill>
        <p:spPr>
          <a:xfrm>
            <a:off x="10756497" y="7006166"/>
            <a:ext cx="1675876" cy="2190505"/>
          </a:xfrm>
          <a:prstGeom prst="rect">
            <a:avLst/>
          </a:prstGeom>
        </p:spPr>
      </p:pic>
      <p:sp>
        <p:nvSpPr>
          <p:cNvPr id="71" name="Title 1">
            <a:extLst>
              <a:ext uri="{FF2B5EF4-FFF2-40B4-BE49-F238E27FC236}">
                <a16:creationId xmlns:a16="http://schemas.microsoft.com/office/drawing/2014/main" id="{003DA9AF-8DD9-60EC-B0E1-FE4509232016}"/>
              </a:ext>
            </a:extLst>
          </p:cNvPr>
          <p:cNvSpPr>
            <a:spLocks noGrp="1"/>
          </p:cNvSpPr>
          <p:nvPr>
            <p:ph type="title"/>
          </p:nvPr>
        </p:nvSpPr>
        <p:spPr>
          <a:xfrm>
            <a:off x="578619" y="-1875681"/>
            <a:ext cx="5024890" cy="1325563"/>
          </a:xfrm>
          <a:solidFill>
            <a:srgbClr val="F5EFD7"/>
          </a:solidFill>
          <a:ln w="25400">
            <a:solidFill>
              <a:srgbClr val="9D7457"/>
            </a:solidFill>
          </a:ln>
        </p:spPr>
        <p:txBody>
          <a:bodyPr>
            <a:normAutofit/>
          </a:bodyPr>
          <a:lstStyle/>
          <a:p>
            <a:r>
              <a:rPr lang="en-US" sz="8000" b="1">
                <a:latin typeface="Aldhabi" pitchFamily="2" charset="-78"/>
                <a:cs typeface="Aldhabi" pitchFamily="2" charset="-78"/>
              </a:rPr>
              <a:t>Takeaway Talks</a:t>
            </a:r>
          </a:p>
        </p:txBody>
      </p:sp>
      <p:cxnSp>
        <p:nvCxnSpPr>
          <p:cNvPr id="72" name="!!Stick Plant">
            <a:extLst>
              <a:ext uri="{FF2B5EF4-FFF2-40B4-BE49-F238E27FC236}">
                <a16:creationId xmlns:a16="http://schemas.microsoft.com/office/drawing/2014/main" id="{1C54FF8A-42CB-A00D-D370-2A8D41CE6A9E}"/>
              </a:ext>
            </a:extLst>
          </p:cNvPr>
          <p:cNvCxnSpPr>
            <a:cxnSpLocks/>
          </p:cNvCxnSpPr>
          <p:nvPr/>
        </p:nvCxnSpPr>
        <p:spPr>
          <a:xfrm>
            <a:off x="3072699" y="-3691168"/>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73" name="!!Takeaway">
            <a:extLst>
              <a:ext uri="{FF2B5EF4-FFF2-40B4-BE49-F238E27FC236}">
                <a16:creationId xmlns:a16="http://schemas.microsoft.com/office/drawing/2014/main" id="{00997FBB-4017-A5F7-B7A6-A192CDEE303C}"/>
              </a:ext>
            </a:extLst>
          </p:cNvPr>
          <p:cNvSpPr txBox="1">
            <a:spLocks/>
          </p:cNvSpPr>
          <p:nvPr/>
        </p:nvSpPr>
        <p:spPr>
          <a:xfrm>
            <a:off x="909463" y="-1461606"/>
            <a:ext cx="6524860" cy="1325563"/>
          </a:xfrm>
          <a:prstGeom prst="rect">
            <a:avLst/>
          </a:prstGeom>
          <a:solidFill>
            <a:srgbClr val="F5EFD7"/>
          </a:solidFill>
          <a:ln w="25400">
            <a:solidFill>
              <a:srgbClr val="A88A66"/>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latin typeface="Aldhabi" pitchFamily="2" charset="-78"/>
                <a:cs typeface="Aldhabi" pitchFamily="2" charset="-78"/>
              </a:rPr>
              <a:t>Takeaway’s Models</a:t>
            </a:r>
          </a:p>
        </p:txBody>
      </p:sp>
      <p:cxnSp>
        <p:nvCxnSpPr>
          <p:cNvPr id="74" name="!!Tstick">
            <a:extLst>
              <a:ext uri="{FF2B5EF4-FFF2-40B4-BE49-F238E27FC236}">
                <a16:creationId xmlns:a16="http://schemas.microsoft.com/office/drawing/2014/main" id="{CAA0A114-8167-2CE5-BA3F-4B6FA433212F}"/>
              </a:ext>
            </a:extLst>
          </p:cNvPr>
          <p:cNvCxnSpPr>
            <a:cxnSpLocks/>
          </p:cNvCxnSpPr>
          <p:nvPr/>
        </p:nvCxnSpPr>
        <p:spPr>
          <a:xfrm>
            <a:off x="4171893" y="-3277093"/>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05B06F-C64A-E602-6111-213F57A2D8AF}"/>
              </a:ext>
            </a:extLst>
          </p:cNvPr>
          <p:cNvSpPr txBox="1"/>
          <p:nvPr/>
        </p:nvSpPr>
        <p:spPr>
          <a:xfrm>
            <a:off x="1608345" y="-5155681"/>
            <a:ext cx="9391374" cy="4632037"/>
          </a:xfrm>
          <a:prstGeom prst="rect">
            <a:avLst/>
          </a:prstGeom>
          <a:solidFill>
            <a:srgbClr val="F5EFD7"/>
          </a:solidFill>
          <a:ln w="25400">
            <a:solidFill>
              <a:srgbClr val="A88A66"/>
            </a:solidFill>
          </a:ln>
        </p:spPr>
        <p:txBody>
          <a:bodyPr wrap="square" lIns="91440" tIns="45720" rIns="91440" bIns="45720" anchor="t">
            <a:spAutoFit/>
          </a:bodyPr>
          <a:lstStyle/>
          <a:p>
            <a:pPr>
              <a:lnSpc>
                <a:spcPct val="150000"/>
              </a:lnSpc>
            </a:pPr>
            <a:r>
              <a:rPr lang="en-US" sz="4000" b="1">
                <a:latin typeface="Aldhabi"/>
                <a:cs typeface="Aldhabi"/>
              </a:rPr>
              <a:t>The Benefits:</a:t>
            </a:r>
          </a:p>
          <a:p>
            <a:pPr marL="1143000" indent="-1143000">
              <a:lnSpc>
                <a:spcPct val="150000"/>
              </a:lnSpc>
              <a:buAutoNum type="arabicPeriod"/>
            </a:pPr>
            <a:r>
              <a:rPr lang="en-US" sz="4000">
                <a:latin typeface="Aldhabi"/>
                <a:cs typeface="Aldhabi"/>
              </a:rPr>
              <a:t>Response rate will become 100%</a:t>
            </a:r>
          </a:p>
          <a:p>
            <a:pPr marL="1143000" indent="-1143000">
              <a:lnSpc>
                <a:spcPct val="150000"/>
              </a:lnSpc>
              <a:buAutoNum type="arabicPeriod"/>
            </a:pPr>
            <a:r>
              <a:rPr lang="en-US" sz="4000">
                <a:latin typeface="Aldhabi"/>
                <a:cs typeface="Aldhabi"/>
              </a:rPr>
              <a:t>Latency with internal problems will be reduced</a:t>
            </a:r>
          </a:p>
          <a:p>
            <a:pPr marL="1143000" indent="-1143000">
              <a:lnSpc>
                <a:spcPct val="150000"/>
              </a:lnSpc>
              <a:buAutoNum type="arabicPeriod"/>
            </a:pPr>
            <a:r>
              <a:rPr lang="en-US" sz="4000">
                <a:latin typeface="Aldhabi"/>
                <a:cs typeface="Aldhabi"/>
              </a:rPr>
              <a:t>Solidify trust, transparency, fairness, &amp; certainty</a:t>
            </a:r>
          </a:p>
          <a:p>
            <a:pPr marL="1143000" indent="-1143000">
              <a:lnSpc>
                <a:spcPct val="150000"/>
              </a:lnSpc>
              <a:buAutoNum type="arabicPeriod"/>
            </a:pPr>
            <a:r>
              <a:rPr lang="en-US" sz="4000">
                <a:latin typeface="Aldhabi"/>
                <a:cs typeface="Aldhabi"/>
              </a:rPr>
              <a:t>Inexpensive</a:t>
            </a:r>
            <a:endParaRPr lang="en-US" sz="4000">
              <a:latin typeface="Aldhabi" pitchFamily="2" charset="-78"/>
              <a:cs typeface="Aldhabi" pitchFamily="2" charset="-78"/>
            </a:endParaRPr>
          </a:p>
        </p:txBody>
      </p:sp>
      <p:pic>
        <p:nvPicPr>
          <p:cNvPr id="3" name="Picture 2" descr="A picture containing person, indoor&#10;&#10;Description automatically generated">
            <a:extLst>
              <a:ext uri="{FF2B5EF4-FFF2-40B4-BE49-F238E27FC236}">
                <a16:creationId xmlns:a16="http://schemas.microsoft.com/office/drawing/2014/main" id="{82D39E09-B207-F0E0-79A4-92F048814A0C}"/>
              </a:ext>
            </a:extLst>
          </p:cNvPr>
          <p:cNvPicPr>
            <a:picLocks noChangeAspect="1"/>
          </p:cNvPicPr>
          <p:nvPr/>
        </p:nvPicPr>
        <p:blipFill>
          <a:blip r:embed="rId4"/>
          <a:stretch>
            <a:fillRect/>
          </a:stretch>
        </p:blipFill>
        <p:spPr>
          <a:xfrm>
            <a:off x="12907813" y="1508162"/>
            <a:ext cx="6584215" cy="4384697"/>
          </a:xfrm>
          <a:prstGeom prst="rect">
            <a:avLst/>
          </a:prstGeom>
          <a:ln w="25400">
            <a:solidFill>
              <a:srgbClr val="A88A66"/>
            </a:solidFill>
          </a:ln>
        </p:spPr>
      </p:pic>
      <p:pic>
        <p:nvPicPr>
          <p:cNvPr id="4" name="!!Venus1" descr="A picture containing decorated, dining table&#10;&#10;Description automatically generated">
            <a:extLst>
              <a:ext uri="{FF2B5EF4-FFF2-40B4-BE49-F238E27FC236}">
                <a16:creationId xmlns:a16="http://schemas.microsoft.com/office/drawing/2014/main" id="{D3B0F55C-BC66-D2D1-CAA7-9405BCF58615}"/>
              </a:ext>
            </a:extLst>
          </p:cNvPr>
          <p:cNvPicPr>
            <a:picLocks noChangeAspect="1"/>
          </p:cNvPicPr>
          <p:nvPr/>
        </p:nvPicPr>
        <p:blipFill rotWithShape="1">
          <a:blip r:embed="rId3"/>
          <a:srcRect l="61173" t="14507" r="30604" b="62591"/>
          <a:stretch/>
        </p:blipFill>
        <p:spPr>
          <a:xfrm rot="19675135">
            <a:off x="-2514320" y="5832797"/>
            <a:ext cx="2100195" cy="2589782"/>
          </a:xfrm>
          <a:prstGeom prst="rect">
            <a:avLst/>
          </a:prstGeom>
        </p:spPr>
      </p:pic>
      <p:pic>
        <p:nvPicPr>
          <p:cNvPr id="5" name="!!Venus1" descr="A picture containing decorated, dining table&#10;&#10;Description automatically generated">
            <a:extLst>
              <a:ext uri="{FF2B5EF4-FFF2-40B4-BE49-F238E27FC236}">
                <a16:creationId xmlns:a16="http://schemas.microsoft.com/office/drawing/2014/main" id="{F6550D14-52C6-A2E3-D9A6-45F1A620A904}"/>
              </a:ext>
            </a:extLst>
          </p:cNvPr>
          <p:cNvPicPr>
            <a:picLocks noChangeAspect="1"/>
          </p:cNvPicPr>
          <p:nvPr/>
        </p:nvPicPr>
        <p:blipFill rotWithShape="1">
          <a:blip r:embed="rId3"/>
          <a:srcRect l="61173" t="14507" r="30604" b="62591"/>
          <a:stretch/>
        </p:blipFill>
        <p:spPr>
          <a:xfrm rot="2510582">
            <a:off x="12431333" y="5894910"/>
            <a:ext cx="2100195" cy="2589782"/>
          </a:xfrm>
          <a:prstGeom prst="rect">
            <a:avLst/>
          </a:prstGeom>
        </p:spPr>
      </p:pic>
      <p:pic>
        <p:nvPicPr>
          <p:cNvPr id="17" name="Graphic 16" descr="Single gear with solid fill">
            <a:extLst>
              <a:ext uri="{FF2B5EF4-FFF2-40B4-BE49-F238E27FC236}">
                <a16:creationId xmlns:a16="http://schemas.microsoft.com/office/drawing/2014/main" id="{667C7763-D4CE-A696-1444-8C4FE487FA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074829">
            <a:off x="1959954" y="4965638"/>
            <a:ext cx="3575538" cy="3575538"/>
          </a:xfrm>
          <a:prstGeom prst="rect">
            <a:avLst/>
          </a:prstGeom>
        </p:spPr>
      </p:pic>
      <p:pic>
        <p:nvPicPr>
          <p:cNvPr id="18" name="Graphic 17" descr="Single gear with solid fill">
            <a:extLst>
              <a:ext uri="{FF2B5EF4-FFF2-40B4-BE49-F238E27FC236}">
                <a16:creationId xmlns:a16="http://schemas.microsoft.com/office/drawing/2014/main" id="{F9448609-CD8E-9422-B0D9-E6C0703D94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8673">
            <a:off x="4614936" y="5684262"/>
            <a:ext cx="2276621" cy="2276621"/>
          </a:xfrm>
          <a:prstGeom prst="rect">
            <a:avLst/>
          </a:prstGeom>
        </p:spPr>
      </p:pic>
      <p:pic>
        <p:nvPicPr>
          <p:cNvPr id="19" name="Graphic 18" descr="Single gear with solid fill">
            <a:extLst>
              <a:ext uri="{FF2B5EF4-FFF2-40B4-BE49-F238E27FC236}">
                <a16:creationId xmlns:a16="http://schemas.microsoft.com/office/drawing/2014/main" id="{D9C1074F-330B-B065-EF4E-EAB9744FF9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036938">
            <a:off x="5977639" y="5033235"/>
            <a:ext cx="3575538" cy="3575538"/>
          </a:xfrm>
          <a:prstGeom prst="rect">
            <a:avLst/>
          </a:prstGeom>
        </p:spPr>
      </p:pic>
      <p:pic>
        <p:nvPicPr>
          <p:cNvPr id="20" name="Graphic 19" descr="Single gear with solid fill">
            <a:extLst>
              <a:ext uri="{FF2B5EF4-FFF2-40B4-BE49-F238E27FC236}">
                <a16:creationId xmlns:a16="http://schemas.microsoft.com/office/drawing/2014/main" id="{9614691B-428C-DA76-6511-3335E1DF2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08673">
            <a:off x="8764909" y="6056470"/>
            <a:ext cx="1532206" cy="1532206"/>
          </a:xfrm>
          <a:prstGeom prst="rect">
            <a:avLst/>
          </a:prstGeom>
        </p:spPr>
      </p:pic>
      <p:pic>
        <p:nvPicPr>
          <p:cNvPr id="47" name="Picture 2" descr="Logo&#10;&#10;Description automatically generated">
            <a:extLst>
              <a:ext uri="{FF2B5EF4-FFF2-40B4-BE49-F238E27FC236}">
                <a16:creationId xmlns:a16="http://schemas.microsoft.com/office/drawing/2014/main" id="{6F84C0B1-9B79-0743-FF5F-1AD405F84168}"/>
              </a:ext>
            </a:extLst>
          </p:cNvPr>
          <p:cNvPicPr>
            <a:picLocks noChangeAspect="1"/>
          </p:cNvPicPr>
          <p:nvPr/>
        </p:nvPicPr>
        <p:blipFill>
          <a:blip r:embed="rId9"/>
          <a:stretch>
            <a:fillRect/>
          </a:stretch>
        </p:blipFill>
        <p:spPr>
          <a:xfrm>
            <a:off x="-10806760" y="4831368"/>
            <a:ext cx="2743200" cy="923876"/>
          </a:xfrm>
          <a:prstGeom prst="rect">
            <a:avLst/>
          </a:prstGeom>
        </p:spPr>
      </p:pic>
      <p:pic>
        <p:nvPicPr>
          <p:cNvPr id="48" name="Picture 5" descr="Logo, company name&#10;&#10;Description automatically generated">
            <a:extLst>
              <a:ext uri="{FF2B5EF4-FFF2-40B4-BE49-F238E27FC236}">
                <a16:creationId xmlns:a16="http://schemas.microsoft.com/office/drawing/2014/main" id="{907A49AC-62E5-48C6-F687-A7D947E2F0D6}"/>
              </a:ext>
            </a:extLst>
          </p:cNvPr>
          <p:cNvPicPr>
            <a:picLocks noChangeAspect="1"/>
          </p:cNvPicPr>
          <p:nvPr/>
        </p:nvPicPr>
        <p:blipFill>
          <a:blip r:embed="rId10"/>
          <a:stretch>
            <a:fillRect/>
          </a:stretch>
        </p:blipFill>
        <p:spPr>
          <a:xfrm>
            <a:off x="-7049721" y="4864573"/>
            <a:ext cx="2743200" cy="1102782"/>
          </a:xfrm>
          <a:prstGeom prst="rect">
            <a:avLst/>
          </a:prstGeom>
        </p:spPr>
      </p:pic>
      <p:pic>
        <p:nvPicPr>
          <p:cNvPr id="49" name="Picture 9" descr="Logo, company name&#10;&#10;Description automatically generated">
            <a:extLst>
              <a:ext uri="{FF2B5EF4-FFF2-40B4-BE49-F238E27FC236}">
                <a16:creationId xmlns:a16="http://schemas.microsoft.com/office/drawing/2014/main" id="{C00EF1EA-4FD4-B4A9-F290-53C3499B4257}"/>
              </a:ext>
            </a:extLst>
          </p:cNvPr>
          <p:cNvPicPr>
            <a:picLocks noChangeAspect="1"/>
          </p:cNvPicPr>
          <p:nvPr/>
        </p:nvPicPr>
        <p:blipFill>
          <a:blip r:embed="rId11"/>
          <a:stretch>
            <a:fillRect/>
          </a:stretch>
        </p:blipFill>
        <p:spPr>
          <a:xfrm>
            <a:off x="-3435286" y="5046416"/>
            <a:ext cx="2743200" cy="798576"/>
          </a:xfrm>
          <a:prstGeom prst="rect">
            <a:avLst/>
          </a:prstGeom>
        </p:spPr>
      </p:pic>
      <p:grpSp>
        <p:nvGrpSpPr>
          <p:cNvPr id="50" name="Group 49">
            <a:extLst>
              <a:ext uri="{FF2B5EF4-FFF2-40B4-BE49-F238E27FC236}">
                <a16:creationId xmlns:a16="http://schemas.microsoft.com/office/drawing/2014/main" id="{A88908CE-31E0-7237-F97F-8F6C8EB0A61A}"/>
              </a:ext>
            </a:extLst>
          </p:cNvPr>
          <p:cNvGrpSpPr/>
          <p:nvPr/>
        </p:nvGrpSpPr>
        <p:grpSpPr>
          <a:xfrm>
            <a:off x="-10965396" y="2135496"/>
            <a:ext cx="3291503" cy="3845174"/>
            <a:chOff x="853440" y="2270761"/>
            <a:chExt cx="3291503" cy="4222114"/>
          </a:xfrm>
        </p:grpSpPr>
        <p:grpSp>
          <p:nvGrpSpPr>
            <p:cNvPr id="51" name="Group 50">
              <a:extLst>
                <a:ext uri="{FF2B5EF4-FFF2-40B4-BE49-F238E27FC236}">
                  <a16:creationId xmlns:a16="http://schemas.microsoft.com/office/drawing/2014/main" id="{09459D08-DF5E-AF0A-639E-1FC081D8680D}"/>
                </a:ext>
              </a:extLst>
            </p:cNvPr>
            <p:cNvGrpSpPr/>
            <p:nvPr/>
          </p:nvGrpSpPr>
          <p:grpSpPr>
            <a:xfrm>
              <a:off x="853440" y="2270761"/>
              <a:ext cx="3291503" cy="4222114"/>
              <a:chOff x="1386840" y="2270760"/>
              <a:chExt cx="4434840" cy="4222114"/>
            </a:xfrm>
          </p:grpSpPr>
          <p:sp>
            <p:nvSpPr>
              <p:cNvPr id="53" name="Rectangle 52">
                <a:extLst>
                  <a:ext uri="{FF2B5EF4-FFF2-40B4-BE49-F238E27FC236}">
                    <a16:creationId xmlns:a16="http://schemas.microsoft.com/office/drawing/2014/main" id="{AB042018-058A-55E1-3449-382C166D1C00}"/>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Aldhabi" pitchFamily="2" charset="-78"/>
                    <a:cs typeface="Aldhabi" pitchFamily="2" charset="-78"/>
                  </a:rPr>
                  <a:t>Google</a:t>
                </a:r>
              </a:p>
            </p:txBody>
          </p:sp>
          <p:sp>
            <p:nvSpPr>
              <p:cNvPr id="54" name="Rectangle 53">
                <a:extLst>
                  <a:ext uri="{FF2B5EF4-FFF2-40B4-BE49-F238E27FC236}">
                    <a16:creationId xmlns:a16="http://schemas.microsoft.com/office/drawing/2014/main" id="{EAE9568C-937B-47CC-FB22-83096C5283A1}"/>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3EFDC094-E954-F452-CAEB-1357A734BB6D}"/>
                </a:ext>
              </a:extLst>
            </p:cNvPr>
            <p:cNvSpPr txBox="1"/>
            <p:nvPr/>
          </p:nvSpPr>
          <p:spPr>
            <a:xfrm>
              <a:off x="853440" y="3063240"/>
              <a:ext cx="3263789" cy="1723533"/>
            </a:xfrm>
            <a:prstGeom prst="rect">
              <a:avLst/>
            </a:prstGeom>
            <a:noFill/>
          </p:spPr>
          <p:txBody>
            <a:bodyPr wrap="square" lIns="91440" tIns="45720" rIns="91440" bIns="45720" rtlCol="0" anchor="t">
              <a:spAutoFit/>
            </a:bodyPr>
            <a:lstStyle/>
            <a:p>
              <a:r>
                <a:rPr lang="en-US" sz="3200">
                  <a:latin typeface="Aldhabi"/>
                  <a:cs typeface="Aldhabi"/>
                </a:rPr>
                <a:t>85% increase in initiative</a:t>
              </a:r>
              <a:endParaRPr lang="en-US">
                <a:latin typeface="Aldhabi"/>
                <a:cs typeface="Aldhabi"/>
              </a:endParaRPr>
            </a:p>
            <a:p>
              <a:r>
                <a:rPr lang="en-US" sz="3200">
                  <a:latin typeface="Aldhabi"/>
                  <a:cs typeface="Aldhabi"/>
                </a:rPr>
                <a:t>50% increase in</a:t>
              </a:r>
              <a:r>
                <a:rPr lang="en-US" sz="2800">
                  <a:latin typeface="Aldhabi"/>
                  <a:cs typeface="Aldhabi"/>
                </a:rPr>
                <a:t> </a:t>
              </a:r>
              <a:r>
                <a:rPr lang="en-US" sz="3200">
                  <a:latin typeface="Aldhabi"/>
                  <a:cs typeface="Aldhabi"/>
                </a:rPr>
                <a:t>care for</a:t>
              </a:r>
              <a:r>
                <a:rPr lang="en-US" sz="2800">
                  <a:latin typeface="Aldhabi"/>
                  <a:cs typeface="Aldhabi"/>
                </a:rPr>
                <a:t> </a:t>
              </a:r>
              <a:r>
                <a:rPr lang="en-US" sz="3200">
                  <a:latin typeface="Aldhabi"/>
                  <a:cs typeface="Aldhabi"/>
                </a:rPr>
                <a:t>work</a:t>
              </a:r>
            </a:p>
            <a:p>
              <a:r>
                <a:rPr lang="en-US" sz="3200">
                  <a:latin typeface="Aldhabi"/>
                  <a:cs typeface="Aldhabi"/>
                </a:rPr>
                <a:t>73% better collaborators</a:t>
              </a:r>
            </a:p>
          </p:txBody>
        </p:sp>
      </p:grpSp>
      <p:grpSp>
        <p:nvGrpSpPr>
          <p:cNvPr id="55" name="Group 54">
            <a:extLst>
              <a:ext uri="{FF2B5EF4-FFF2-40B4-BE49-F238E27FC236}">
                <a16:creationId xmlns:a16="http://schemas.microsoft.com/office/drawing/2014/main" id="{4AB4DAF2-636E-AE09-0BDE-1CFE8E38A9CD}"/>
              </a:ext>
            </a:extLst>
          </p:cNvPr>
          <p:cNvGrpSpPr/>
          <p:nvPr/>
        </p:nvGrpSpPr>
        <p:grpSpPr>
          <a:xfrm>
            <a:off x="-7330488" y="2135496"/>
            <a:ext cx="3291503" cy="3845174"/>
            <a:chOff x="853440" y="2270761"/>
            <a:chExt cx="3291503" cy="4222114"/>
          </a:xfrm>
        </p:grpSpPr>
        <p:grpSp>
          <p:nvGrpSpPr>
            <p:cNvPr id="75" name="Group 74">
              <a:extLst>
                <a:ext uri="{FF2B5EF4-FFF2-40B4-BE49-F238E27FC236}">
                  <a16:creationId xmlns:a16="http://schemas.microsoft.com/office/drawing/2014/main" id="{7EC664C6-00B0-F425-2539-DDD0CB4488DD}"/>
                </a:ext>
              </a:extLst>
            </p:cNvPr>
            <p:cNvGrpSpPr/>
            <p:nvPr/>
          </p:nvGrpSpPr>
          <p:grpSpPr>
            <a:xfrm>
              <a:off x="853440" y="2270761"/>
              <a:ext cx="3291503" cy="4222114"/>
              <a:chOff x="1386840" y="2270760"/>
              <a:chExt cx="4434840" cy="4222114"/>
            </a:xfrm>
          </p:grpSpPr>
          <p:sp>
            <p:nvSpPr>
              <p:cNvPr id="77" name="Rectangle 76">
                <a:extLst>
                  <a:ext uri="{FF2B5EF4-FFF2-40B4-BE49-F238E27FC236}">
                    <a16:creationId xmlns:a16="http://schemas.microsoft.com/office/drawing/2014/main" id="{3681B3B3-DA90-704B-AEC7-E4EE441202A3}"/>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Aldhabi" pitchFamily="2" charset="-78"/>
                    <a:cs typeface="Aldhabi" pitchFamily="2" charset="-78"/>
                  </a:rPr>
                  <a:t>Cargill</a:t>
                </a:r>
              </a:p>
            </p:txBody>
          </p:sp>
          <p:sp>
            <p:nvSpPr>
              <p:cNvPr id="78" name="Rectangle 77">
                <a:extLst>
                  <a:ext uri="{FF2B5EF4-FFF2-40B4-BE49-F238E27FC236}">
                    <a16:creationId xmlns:a16="http://schemas.microsoft.com/office/drawing/2014/main" id="{3FB3D1EC-7E87-AB4D-23CF-11604C3B813C}"/>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05AC959A-E2BF-D52E-5F77-3FCE58E5F77D}"/>
                </a:ext>
              </a:extLst>
            </p:cNvPr>
            <p:cNvSpPr txBox="1"/>
            <p:nvPr/>
          </p:nvSpPr>
          <p:spPr>
            <a:xfrm>
              <a:off x="853440" y="3063240"/>
              <a:ext cx="3263789" cy="2534608"/>
            </a:xfrm>
            <a:prstGeom prst="rect">
              <a:avLst/>
            </a:prstGeom>
            <a:noFill/>
          </p:spPr>
          <p:txBody>
            <a:bodyPr wrap="square" lIns="91440" tIns="45720" rIns="91440" bIns="45720" rtlCol="0" anchor="t">
              <a:spAutoFit/>
            </a:bodyPr>
            <a:lstStyle/>
            <a:p>
              <a:r>
                <a:rPr lang="en-US" sz="3600">
                  <a:latin typeface="Aldhabi"/>
                  <a:cs typeface="Aldhabi"/>
                </a:rPr>
                <a:t>40% increase in productivity</a:t>
              </a:r>
              <a:endParaRPr lang="en-US">
                <a:latin typeface="Aldhabi"/>
                <a:cs typeface="Aldhabi"/>
              </a:endParaRPr>
            </a:p>
            <a:p>
              <a:r>
                <a:rPr lang="en-US" sz="3600">
                  <a:latin typeface="Aldhabi"/>
                  <a:cs typeface="Aldhabi"/>
                </a:rPr>
                <a:t>70% rise in employees feeling valued</a:t>
              </a:r>
            </a:p>
          </p:txBody>
        </p:sp>
      </p:grpSp>
      <p:grpSp>
        <p:nvGrpSpPr>
          <p:cNvPr id="79" name="Group 78">
            <a:extLst>
              <a:ext uri="{FF2B5EF4-FFF2-40B4-BE49-F238E27FC236}">
                <a16:creationId xmlns:a16="http://schemas.microsoft.com/office/drawing/2014/main" id="{6A703E21-5C37-534B-5E98-9D1320C1B350}"/>
              </a:ext>
            </a:extLst>
          </p:cNvPr>
          <p:cNvGrpSpPr/>
          <p:nvPr/>
        </p:nvGrpSpPr>
        <p:grpSpPr>
          <a:xfrm>
            <a:off x="-3695580" y="2122181"/>
            <a:ext cx="3291503" cy="3845174"/>
            <a:chOff x="853440" y="2270761"/>
            <a:chExt cx="3291503" cy="4222114"/>
          </a:xfrm>
        </p:grpSpPr>
        <p:grpSp>
          <p:nvGrpSpPr>
            <p:cNvPr id="80" name="Group 79">
              <a:extLst>
                <a:ext uri="{FF2B5EF4-FFF2-40B4-BE49-F238E27FC236}">
                  <a16:creationId xmlns:a16="http://schemas.microsoft.com/office/drawing/2014/main" id="{AAEC36F2-9A7E-C597-9296-315003B0641C}"/>
                </a:ext>
              </a:extLst>
            </p:cNvPr>
            <p:cNvGrpSpPr/>
            <p:nvPr/>
          </p:nvGrpSpPr>
          <p:grpSpPr>
            <a:xfrm>
              <a:off x="853440" y="2270761"/>
              <a:ext cx="3291503" cy="4222114"/>
              <a:chOff x="1386840" y="2270760"/>
              <a:chExt cx="4434840" cy="4222114"/>
            </a:xfrm>
          </p:grpSpPr>
          <p:sp>
            <p:nvSpPr>
              <p:cNvPr id="82" name="Rectangle 81">
                <a:extLst>
                  <a:ext uri="{FF2B5EF4-FFF2-40B4-BE49-F238E27FC236}">
                    <a16:creationId xmlns:a16="http://schemas.microsoft.com/office/drawing/2014/main" id="{40428036-FE54-E91E-ABA4-944F075E1DC7}"/>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err="1">
                    <a:latin typeface="Aldhabi" pitchFamily="2" charset="-78"/>
                    <a:cs typeface="Aldhabi" pitchFamily="2" charset="-78"/>
                  </a:rPr>
                  <a:t>Screwfix</a:t>
                </a:r>
                <a:endParaRPr lang="en-US" sz="5400">
                  <a:latin typeface="Aldhabi" pitchFamily="2" charset="-78"/>
                  <a:cs typeface="Aldhabi" pitchFamily="2" charset="-78"/>
                </a:endParaRPr>
              </a:p>
            </p:txBody>
          </p:sp>
          <p:sp>
            <p:nvSpPr>
              <p:cNvPr id="83" name="Rectangle 82">
                <a:extLst>
                  <a:ext uri="{FF2B5EF4-FFF2-40B4-BE49-F238E27FC236}">
                    <a16:creationId xmlns:a16="http://schemas.microsoft.com/office/drawing/2014/main" id="{F7C03181-7591-ECFE-FEA0-DE34ED5426EA}"/>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5AC71D25-456B-E90F-BE2A-ED8A55180DF4}"/>
                </a:ext>
              </a:extLst>
            </p:cNvPr>
            <p:cNvSpPr txBox="1"/>
            <p:nvPr/>
          </p:nvSpPr>
          <p:spPr>
            <a:xfrm>
              <a:off x="853440" y="3063240"/>
              <a:ext cx="3263789" cy="2534608"/>
            </a:xfrm>
            <a:prstGeom prst="rect">
              <a:avLst/>
            </a:prstGeom>
            <a:noFill/>
          </p:spPr>
          <p:txBody>
            <a:bodyPr wrap="square" lIns="91440" tIns="45720" rIns="91440" bIns="45720" rtlCol="0" anchor="t">
              <a:spAutoFit/>
            </a:bodyPr>
            <a:lstStyle/>
            <a:p>
              <a:r>
                <a:rPr lang="en-US" sz="3600">
                  <a:latin typeface="Aldhabi"/>
                  <a:cs typeface="Aldhabi"/>
                </a:rPr>
                <a:t>21% higher profitability</a:t>
              </a:r>
              <a:endParaRPr lang="en-US">
                <a:latin typeface="Aldhabi"/>
                <a:cs typeface="Aldhabi"/>
              </a:endParaRPr>
            </a:p>
            <a:p>
              <a:r>
                <a:rPr lang="en-US" sz="3600">
                  <a:latin typeface="Aldhabi"/>
                  <a:cs typeface="Aldhabi"/>
                </a:rPr>
                <a:t>Stronger customer engagement</a:t>
              </a:r>
            </a:p>
            <a:p>
              <a:r>
                <a:rPr lang="en-US" sz="3600">
                  <a:latin typeface="Aldhabi"/>
                  <a:cs typeface="Aldhabi"/>
                </a:rPr>
                <a:t>Stronger retention</a:t>
              </a:r>
            </a:p>
          </p:txBody>
        </p:sp>
      </p:grpSp>
    </p:spTree>
    <p:extLst>
      <p:ext uri="{BB962C8B-B14F-4D97-AF65-F5344CB8AC3E}">
        <p14:creationId xmlns:p14="http://schemas.microsoft.com/office/powerpoint/2010/main" val="264581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10;&#10;Description automatically generated">
            <a:extLst>
              <a:ext uri="{FF2B5EF4-FFF2-40B4-BE49-F238E27FC236}">
                <a16:creationId xmlns:a16="http://schemas.microsoft.com/office/drawing/2014/main" id="{C8B41F62-285D-7F21-D291-41FE4A6A6527}"/>
              </a:ext>
            </a:extLst>
          </p:cNvPr>
          <p:cNvPicPr>
            <a:picLocks noChangeAspect="1"/>
          </p:cNvPicPr>
          <p:nvPr/>
        </p:nvPicPr>
        <p:blipFill>
          <a:blip r:embed="rId4"/>
          <a:stretch>
            <a:fillRect/>
          </a:stretch>
        </p:blipFill>
        <p:spPr>
          <a:xfrm>
            <a:off x="996836" y="4831368"/>
            <a:ext cx="2743200" cy="923876"/>
          </a:xfrm>
          <a:prstGeom prst="rect">
            <a:avLst/>
          </a:prstGeom>
        </p:spPr>
      </p:pic>
      <p:pic>
        <p:nvPicPr>
          <p:cNvPr id="3" name="Picture 5" descr="Logo, company name&#10;&#10;Description automatically generated">
            <a:extLst>
              <a:ext uri="{FF2B5EF4-FFF2-40B4-BE49-F238E27FC236}">
                <a16:creationId xmlns:a16="http://schemas.microsoft.com/office/drawing/2014/main" id="{D259C3AF-FF92-F272-A164-12170F26C333}"/>
              </a:ext>
            </a:extLst>
          </p:cNvPr>
          <p:cNvPicPr>
            <a:picLocks noChangeAspect="1"/>
          </p:cNvPicPr>
          <p:nvPr/>
        </p:nvPicPr>
        <p:blipFill>
          <a:blip r:embed="rId5"/>
          <a:stretch>
            <a:fillRect/>
          </a:stretch>
        </p:blipFill>
        <p:spPr>
          <a:xfrm>
            <a:off x="4753875" y="4864573"/>
            <a:ext cx="2743200" cy="1102782"/>
          </a:xfrm>
          <a:prstGeom prst="rect">
            <a:avLst/>
          </a:prstGeom>
        </p:spPr>
      </p:pic>
      <p:pic>
        <p:nvPicPr>
          <p:cNvPr id="6" name="Picture 9" descr="Logo, company name&#10;&#10;Description automatically generated">
            <a:extLst>
              <a:ext uri="{FF2B5EF4-FFF2-40B4-BE49-F238E27FC236}">
                <a16:creationId xmlns:a16="http://schemas.microsoft.com/office/drawing/2014/main" id="{C0BAB99E-656B-EC48-80A7-8B61A342BEFF}"/>
              </a:ext>
            </a:extLst>
          </p:cNvPr>
          <p:cNvPicPr>
            <a:picLocks noChangeAspect="1"/>
          </p:cNvPicPr>
          <p:nvPr/>
        </p:nvPicPr>
        <p:blipFill>
          <a:blip r:embed="rId6"/>
          <a:stretch>
            <a:fillRect/>
          </a:stretch>
        </p:blipFill>
        <p:spPr>
          <a:xfrm>
            <a:off x="8368310" y="5046416"/>
            <a:ext cx="2743200" cy="798576"/>
          </a:xfrm>
          <a:prstGeom prst="rect">
            <a:avLst/>
          </a:prstGeom>
        </p:spPr>
      </p:pic>
      <p:sp>
        <p:nvSpPr>
          <p:cNvPr id="4" name="!!Takeaway">
            <a:extLst>
              <a:ext uri="{FF2B5EF4-FFF2-40B4-BE49-F238E27FC236}">
                <a16:creationId xmlns:a16="http://schemas.microsoft.com/office/drawing/2014/main" id="{642EC900-C108-F272-C7D8-ECE3134B5B6F}"/>
              </a:ext>
            </a:extLst>
          </p:cNvPr>
          <p:cNvSpPr>
            <a:spLocks noGrp="1"/>
          </p:cNvSpPr>
          <p:nvPr>
            <p:ph type="title"/>
          </p:nvPr>
        </p:nvSpPr>
        <p:spPr>
          <a:xfrm>
            <a:off x="838200" y="365125"/>
            <a:ext cx="6524860" cy="1325563"/>
          </a:xfrm>
          <a:solidFill>
            <a:srgbClr val="F5EFD7"/>
          </a:solidFill>
          <a:ln w="25400">
            <a:solidFill>
              <a:srgbClr val="A88A66"/>
            </a:solidFill>
          </a:ln>
        </p:spPr>
        <p:txBody>
          <a:bodyPr>
            <a:noAutofit/>
          </a:bodyPr>
          <a:lstStyle/>
          <a:p>
            <a:r>
              <a:rPr lang="en-US" sz="8000" b="1">
                <a:latin typeface="Aldhabi" pitchFamily="2" charset="-78"/>
                <a:cs typeface="Aldhabi" pitchFamily="2" charset="-78"/>
              </a:rPr>
              <a:t>Takeaway’s Models</a:t>
            </a:r>
          </a:p>
        </p:txBody>
      </p:sp>
      <p:cxnSp>
        <p:nvCxnSpPr>
          <p:cNvPr id="5" name="!!Tstick">
            <a:extLst>
              <a:ext uri="{FF2B5EF4-FFF2-40B4-BE49-F238E27FC236}">
                <a16:creationId xmlns:a16="http://schemas.microsoft.com/office/drawing/2014/main" id="{CCDAA708-49AA-BADD-7FB6-A7822E81DF1C}"/>
              </a:ext>
            </a:extLst>
          </p:cNvPr>
          <p:cNvCxnSpPr>
            <a:cxnSpLocks/>
          </p:cNvCxnSpPr>
          <p:nvPr/>
        </p:nvCxnSpPr>
        <p:spPr>
          <a:xfrm>
            <a:off x="4100630" y="-145036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FA292F3-37C2-C835-C9AE-15C2A5C09CEA}"/>
              </a:ext>
            </a:extLst>
          </p:cNvPr>
          <p:cNvGrpSpPr/>
          <p:nvPr/>
        </p:nvGrpSpPr>
        <p:grpSpPr>
          <a:xfrm>
            <a:off x="714632" y="2114901"/>
            <a:ext cx="3291503" cy="3845174"/>
            <a:chOff x="853440" y="2270761"/>
            <a:chExt cx="3291503" cy="4222114"/>
          </a:xfrm>
        </p:grpSpPr>
        <p:grpSp>
          <p:nvGrpSpPr>
            <p:cNvPr id="9" name="Group 8">
              <a:extLst>
                <a:ext uri="{FF2B5EF4-FFF2-40B4-BE49-F238E27FC236}">
                  <a16:creationId xmlns:a16="http://schemas.microsoft.com/office/drawing/2014/main" id="{E16600C2-98B1-BC30-883D-1C28679ACAEF}"/>
                </a:ext>
              </a:extLst>
            </p:cNvPr>
            <p:cNvGrpSpPr/>
            <p:nvPr/>
          </p:nvGrpSpPr>
          <p:grpSpPr>
            <a:xfrm>
              <a:off x="853440" y="2270761"/>
              <a:ext cx="3291503" cy="4222114"/>
              <a:chOff x="1386840" y="2270760"/>
              <a:chExt cx="4434840" cy="4222114"/>
            </a:xfrm>
          </p:grpSpPr>
          <p:sp>
            <p:nvSpPr>
              <p:cNvPr id="7" name="Rectangle 6">
                <a:extLst>
                  <a:ext uri="{FF2B5EF4-FFF2-40B4-BE49-F238E27FC236}">
                    <a16:creationId xmlns:a16="http://schemas.microsoft.com/office/drawing/2014/main" id="{13A55DF8-299B-DF64-70FD-638A766B454D}"/>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Aldhabi" pitchFamily="2" charset="-78"/>
                    <a:cs typeface="Aldhabi" pitchFamily="2" charset="-78"/>
                  </a:rPr>
                  <a:t>Google</a:t>
                </a:r>
              </a:p>
            </p:txBody>
          </p:sp>
          <p:sp>
            <p:nvSpPr>
              <p:cNvPr id="8" name="Rectangle 7">
                <a:extLst>
                  <a:ext uri="{FF2B5EF4-FFF2-40B4-BE49-F238E27FC236}">
                    <a16:creationId xmlns:a16="http://schemas.microsoft.com/office/drawing/2014/main" id="{82C7DE23-6FDE-24F7-872A-906F7D4C6146}"/>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0ACA858-25E5-167E-0E18-35916901ABE5}"/>
                </a:ext>
              </a:extLst>
            </p:cNvPr>
            <p:cNvSpPr txBox="1"/>
            <p:nvPr/>
          </p:nvSpPr>
          <p:spPr>
            <a:xfrm>
              <a:off x="853440" y="3063240"/>
              <a:ext cx="3263789" cy="1723533"/>
            </a:xfrm>
            <a:prstGeom prst="rect">
              <a:avLst/>
            </a:prstGeom>
            <a:noFill/>
          </p:spPr>
          <p:txBody>
            <a:bodyPr wrap="square" lIns="91440" tIns="45720" rIns="91440" bIns="45720" rtlCol="0" anchor="t">
              <a:spAutoFit/>
            </a:bodyPr>
            <a:lstStyle/>
            <a:p>
              <a:r>
                <a:rPr lang="en-US" sz="4800">
                  <a:latin typeface="Aldhabi"/>
                  <a:cs typeface="Aldhabi"/>
                </a:rPr>
                <a:t>85% increase in initiative</a:t>
              </a:r>
            </a:p>
          </p:txBody>
        </p:sp>
      </p:grpSp>
      <p:grpSp>
        <p:nvGrpSpPr>
          <p:cNvPr id="31" name="Group 30">
            <a:extLst>
              <a:ext uri="{FF2B5EF4-FFF2-40B4-BE49-F238E27FC236}">
                <a16:creationId xmlns:a16="http://schemas.microsoft.com/office/drawing/2014/main" id="{0BA464A8-7993-16EB-24C8-8E9F74620EDC}"/>
              </a:ext>
            </a:extLst>
          </p:cNvPr>
          <p:cNvGrpSpPr/>
          <p:nvPr/>
        </p:nvGrpSpPr>
        <p:grpSpPr>
          <a:xfrm>
            <a:off x="4473108" y="2135496"/>
            <a:ext cx="3291503" cy="3845174"/>
            <a:chOff x="853440" y="2270761"/>
            <a:chExt cx="3291503" cy="4222114"/>
          </a:xfrm>
        </p:grpSpPr>
        <p:grpSp>
          <p:nvGrpSpPr>
            <p:cNvPr id="32" name="Group 31">
              <a:extLst>
                <a:ext uri="{FF2B5EF4-FFF2-40B4-BE49-F238E27FC236}">
                  <a16:creationId xmlns:a16="http://schemas.microsoft.com/office/drawing/2014/main" id="{5D33F4D0-2812-B89D-AA2A-A7529C01C824}"/>
                </a:ext>
              </a:extLst>
            </p:cNvPr>
            <p:cNvGrpSpPr/>
            <p:nvPr/>
          </p:nvGrpSpPr>
          <p:grpSpPr>
            <a:xfrm>
              <a:off x="853440" y="2270761"/>
              <a:ext cx="3291503" cy="4222114"/>
              <a:chOff x="1386840" y="2270760"/>
              <a:chExt cx="4434840" cy="4222114"/>
            </a:xfrm>
          </p:grpSpPr>
          <p:sp>
            <p:nvSpPr>
              <p:cNvPr id="34" name="Rectangle 33">
                <a:extLst>
                  <a:ext uri="{FF2B5EF4-FFF2-40B4-BE49-F238E27FC236}">
                    <a16:creationId xmlns:a16="http://schemas.microsoft.com/office/drawing/2014/main" id="{9F1B4688-D8AD-449C-1A80-09AB12B6A2B8}"/>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Aldhabi" pitchFamily="2" charset="-78"/>
                    <a:cs typeface="Aldhabi" pitchFamily="2" charset="-78"/>
                  </a:rPr>
                  <a:t>Cargill</a:t>
                </a:r>
              </a:p>
            </p:txBody>
          </p:sp>
          <p:sp>
            <p:nvSpPr>
              <p:cNvPr id="35" name="Rectangle 34">
                <a:extLst>
                  <a:ext uri="{FF2B5EF4-FFF2-40B4-BE49-F238E27FC236}">
                    <a16:creationId xmlns:a16="http://schemas.microsoft.com/office/drawing/2014/main" id="{1EA8933F-7BA8-4F38-4BF6-32D432B726FE}"/>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E52A4E2B-4D22-530D-6B08-6DBBFD8A1130}"/>
                </a:ext>
              </a:extLst>
            </p:cNvPr>
            <p:cNvSpPr txBox="1"/>
            <p:nvPr/>
          </p:nvSpPr>
          <p:spPr>
            <a:xfrm>
              <a:off x="853440" y="3063240"/>
              <a:ext cx="3263789" cy="2534608"/>
            </a:xfrm>
            <a:prstGeom prst="rect">
              <a:avLst/>
            </a:prstGeom>
            <a:noFill/>
          </p:spPr>
          <p:txBody>
            <a:bodyPr wrap="square" lIns="91440" tIns="45720" rIns="91440" bIns="45720" rtlCol="0" anchor="t">
              <a:spAutoFit/>
            </a:bodyPr>
            <a:lstStyle/>
            <a:p>
              <a:r>
                <a:rPr lang="en-US" sz="4800">
                  <a:latin typeface="Aldhabi"/>
                  <a:cs typeface="Aldhabi"/>
                </a:rPr>
                <a:t>70% rise in employees feeling valued</a:t>
              </a:r>
            </a:p>
          </p:txBody>
        </p:sp>
      </p:grpSp>
      <p:grpSp>
        <p:nvGrpSpPr>
          <p:cNvPr id="36" name="Group 35">
            <a:extLst>
              <a:ext uri="{FF2B5EF4-FFF2-40B4-BE49-F238E27FC236}">
                <a16:creationId xmlns:a16="http://schemas.microsoft.com/office/drawing/2014/main" id="{4A3909E2-2664-1F26-09EE-4653D547C335}"/>
              </a:ext>
            </a:extLst>
          </p:cNvPr>
          <p:cNvGrpSpPr/>
          <p:nvPr/>
        </p:nvGrpSpPr>
        <p:grpSpPr>
          <a:xfrm>
            <a:off x="8108016" y="2122181"/>
            <a:ext cx="3291503" cy="3845174"/>
            <a:chOff x="853440" y="2270761"/>
            <a:chExt cx="3291503" cy="4222114"/>
          </a:xfrm>
        </p:grpSpPr>
        <p:grpSp>
          <p:nvGrpSpPr>
            <p:cNvPr id="37" name="Group 36">
              <a:extLst>
                <a:ext uri="{FF2B5EF4-FFF2-40B4-BE49-F238E27FC236}">
                  <a16:creationId xmlns:a16="http://schemas.microsoft.com/office/drawing/2014/main" id="{5B7142A8-7308-C198-F3F5-08A02EFA8B23}"/>
                </a:ext>
              </a:extLst>
            </p:cNvPr>
            <p:cNvGrpSpPr/>
            <p:nvPr/>
          </p:nvGrpSpPr>
          <p:grpSpPr>
            <a:xfrm>
              <a:off x="853440" y="2270761"/>
              <a:ext cx="3291503" cy="4222114"/>
              <a:chOff x="1386840" y="2270760"/>
              <a:chExt cx="4434840" cy="4222114"/>
            </a:xfrm>
          </p:grpSpPr>
          <p:sp>
            <p:nvSpPr>
              <p:cNvPr id="39" name="Rectangle 38">
                <a:extLst>
                  <a:ext uri="{FF2B5EF4-FFF2-40B4-BE49-F238E27FC236}">
                    <a16:creationId xmlns:a16="http://schemas.microsoft.com/office/drawing/2014/main" id="{ABCED965-0ED2-C2EE-528B-6C1CB4617E2D}"/>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err="1">
                    <a:latin typeface="Aldhabi" pitchFamily="2" charset="-78"/>
                    <a:cs typeface="Aldhabi" pitchFamily="2" charset="-78"/>
                  </a:rPr>
                  <a:t>Screwfix</a:t>
                </a:r>
                <a:endParaRPr lang="en-US" sz="5400">
                  <a:latin typeface="Aldhabi" pitchFamily="2" charset="-78"/>
                  <a:cs typeface="Aldhabi" pitchFamily="2" charset="-78"/>
                </a:endParaRPr>
              </a:p>
            </p:txBody>
          </p:sp>
          <p:sp>
            <p:nvSpPr>
              <p:cNvPr id="40" name="Rectangle 39">
                <a:extLst>
                  <a:ext uri="{FF2B5EF4-FFF2-40B4-BE49-F238E27FC236}">
                    <a16:creationId xmlns:a16="http://schemas.microsoft.com/office/drawing/2014/main" id="{56F832D8-C067-720C-7BE6-C426141EA625}"/>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9FD1391A-388D-F8FD-213F-8BFB55E3EA19}"/>
                </a:ext>
              </a:extLst>
            </p:cNvPr>
            <p:cNvSpPr txBox="1"/>
            <p:nvPr/>
          </p:nvSpPr>
          <p:spPr>
            <a:xfrm>
              <a:off x="853440" y="3063240"/>
              <a:ext cx="3263789" cy="1723533"/>
            </a:xfrm>
            <a:prstGeom prst="rect">
              <a:avLst/>
            </a:prstGeom>
            <a:noFill/>
          </p:spPr>
          <p:txBody>
            <a:bodyPr wrap="square" lIns="91440" tIns="45720" rIns="91440" bIns="45720" rtlCol="0" anchor="t">
              <a:spAutoFit/>
            </a:bodyPr>
            <a:lstStyle/>
            <a:p>
              <a:r>
                <a:rPr lang="en-US" sz="4800">
                  <a:latin typeface="Aldhabi"/>
                  <a:cs typeface="Aldhabi"/>
                </a:rPr>
                <a:t>21% higher profitability</a:t>
              </a:r>
            </a:p>
          </p:txBody>
        </p:sp>
      </p:grpSp>
      <p:sp>
        <p:nvSpPr>
          <p:cNvPr id="49" name="Rectangle 48">
            <a:extLst>
              <a:ext uri="{FF2B5EF4-FFF2-40B4-BE49-F238E27FC236}">
                <a16:creationId xmlns:a16="http://schemas.microsoft.com/office/drawing/2014/main" id="{1F128F21-E3A1-E9D0-3C76-87B6120B8614}"/>
              </a:ext>
            </a:extLst>
          </p:cNvPr>
          <p:cNvSpPr/>
          <p:nvPr/>
        </p:nvSpPr>
        <p:spPr>
          <a:xfrm>
            <a:off x="-5066332" y="0"/>
            <a:ext cx="5066332" cy="6858000"/>
          </a:xfrm>
          <a:prstGeom prst="rect">
            <a:avLst/>
          </a:prstGeom>
          <a:solidFill>
            <a:srgbClr val="F5EFD7">
              <a:alpha val="360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4CBA3C5-C4B6-E148-ACE6-43585D308F12}"/>
              </a:ext>
            </a:extLst>
          </p:cNvPr>
          <p:cNvSpPr txBox="1"/>
          <p:nvPr/>
        </p:nvSpPr>
        <p:spPr>
          <a:xfrm>
            <a:off x="-4487714" y="400676"/>
            <a:ext cx="4191001" cy="3416320"/>
          </a:xfrm>
          <a:prstGeom prst="rect">
            <a:avLst/>
          </a:prstGeom>
          <a:noFill/>
        </p:spPr>
        <p:txBody>
          <a:bodyPr wrap="square">
            <a:spAutoFit/>
          </a:bodyPr>
          <a:lstStyle/>
          <a:p>
            <a:pPr algn="l"/>
            <a:r>
              <a:rPr lang="en-US" sz="7200" b="1" i="0" u="none" strike="noStrike">
                <a:solidFill>
                  <a:srgbClr val="494949"/>
                </a:solidFill>
                <a:effectLst/>
                <a:latin typeface="Aldhabi" pitchFamily="2" charset="-78"/>
                <a:cs typeface="Aldhabi" pitchFamily="2" charset="-78"/>
              </a:rPr>
              <a:t>A Self Improvement Cycle</a:t>
            </a:r>
          </a:p>
        </p:txBody>
      </p:sp>
      <p:pic>
        <p:nvPicPr>
          <p:cNvPr id="63" name="Picture 62" descr="A picture containing outdoor object, web&#10;&#10;Description automatically generated">
            <a:extLst>
              <a:ext uri="{FF2B5EF4-FFF2-40B4-BE49-F238E27FC236}">
                <a16:creationId xmlns:a16="http://schemas.microsoft.com/office/drawing/2014/main" id="{0E902B82-A403-02A9-0014-E06FBED15DE5}"/>
              </a:ext>
            </a:extLst>
          </p:cNvPr>
          <p:cNvPicPr>
            <a:picLocks noChangeAspect="1"/>
          </p:cNvPicPr>
          <p:nvPr/>
        </p:nvPicPr>
        <p:blipFill>
          <a:blip r:embed="rId7"/>
          <a:stretch>
            <a:fillRect/>
          </a:stretch>
        </p:blipFill>
        <p:spPr>
          <a:xfrm>
            <a:off x="-296713" y="-8536958"/>
            <a:ext cx="12548420" cy="7907224"/>
          </a:xfrm>
          <a:prstGeom prst="rect">
            <a:avLst/>
          </a:prstGeom>
        </p:spPr>
      </p:pic>
      <p:cxnSp>
        <p:nvCxnSpPr>
          <p:cNvPr id="68" name="!!Stick Tech">
            <a:extLst>
              <a:ext uri="{FF2B5EF4-FFF2-40B4-BE49-F238E27FC236}">
                <a16:creationId xmlns:a16="http://schemas.microsoft.com/office/drawing/2014/main" id="{C1C68771-BC35-A9ED-C303-54D19C2446B5}"/>
              </a:ext>
            </a:extLst>
          </p:cNvPr>
          <p:cNvCxnSpPr>
            <a:cxnSpLocks/>
          </p:cNvCxnSpPr>
          <p:nvPr/>
        </p:nvCxnSpPr>
        <p:spPr>
          <a:xfrm>
            <a:off x="6669213" y="-5904470"/>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E1570016-DE6E-6786-036A-4C58F654D73E}"/>
              </a:ext>
            </a:extLst>
          </p:cNvPr>
          <p:cNvSpPr txBox="1">
            <a:spLocks/>
          </p:cNvSpPr>
          <p:nvPr/>
        </p:nvSpPr>
        <p:spPr>
          <a:xfrm>
            <a:off x="2859361" y="-1781313"/>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Implementation</a:t>
            </a:r>
          </a:p>
        </p:txBody>
      </p:sp>
      <p:cxnSp>
        <p:nvCxnSpPr>
          <p:cNvPr id="71" name="!!Stick Plant">
            <a:extLst>
              <a:ext uri="{FF2B5EF4-FFF2-40B4-BE49-F238E27FC236}">
                <a16:creationId xmlns:a16="http://schemas.microsoft.com/office/drawing/2014/main" id="{5DD2B0A4-E341-12E7-61BD-94B96C1BA92E}"/>
              </a:ext>
            </a:extLst>
          </p:cNvPr>
          <p:cNvCxnSpPr>
            <a:cxnSpLocks/>
          </p:cNvCxnSpPr>
          <p:nvPr/>
        </p:nvCxnSpPr>
        <p:spPr>
          <a:xfrm>
            <a:off x="4802812" y="-6821318"/>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0" name="Picture 3" descr="A picture containing text&#10;&#10;Description automatically generated">
            <a:extLst>
              <a:ext uri="{FF2B5EF4-FFF2-40B4-BE49-F238E27FC236}">
                <a16:creationId xmlns:a16="http://schemas.microsoft.com/office/drawing/2014/main" id="{7B506333-9773-5A6D-0DED-5F6CB7F1A8F6}"/>
              </a:ext>
            </a:extLst>
          </p:cNvPr>
          <p:cNvPicPr>
            <a:picLocks noChangeAspect="1"/>
          </p:cNvPicPr>
          <p:nvPr/>
        </p:nvPicPr>
        <p:blipFill rotWithShape="1">
          <a:blip r:embed="rId8"/>
          <a:srcRect r="27314" b="-102"/>
          <a:stretch/>
        </p:blipFill>
        <p:spPr>
          <a:xfrm>
            <a:off x="-8291396" y="1147688"/>
            <a:ext cx="7947538" cy="5186443"/>
          </a:xfrm>
          <a:prstGeom prst="rect">
            <a:avLst/>
          </a:prstGeom>
        </p:spPr>
      </p:pic>
      <p:sp>
        <p:nvSpPr>
          <p:cNvPr id="11" name="!!Soln">
            <a:extLst>
              <a:ext uri="{FF2B5EF4-FFF2-40B4-BE49-F238E27FC236}">
                <a16:creationId xmlns:a16="http://schemas.microsoft.com/office/drawing/2014/main" id="{737E1DF3-3350-AA28-4B86-696F17AC8C97}"/>
              </a:ext>
            </a:extLst>
          </p:cNvPr>
          <p:cNvSpPr txBox="1">
            <a:spLocks/>
          </p:cNvSpPr>
          <p:nvPr/>
        </p:nvSpPr>
        <p:spPr>
          <a:xfrm>
            <a:off x="838200" y="-1923572"/>
            <a:ext cx="4221480" cy="1325563"/>
          </a:xfrm>
          <a:prstGeom prst="rect">
            <a:avLst/>
          </a:prstGeom>
          <a:solidFill>
            <a:srgbClr val="F5EFD7"/>
          </a:solidFill>
          <a:ln w="25400">
            <a:solidFill>
              <a:srgbClr val="A88A6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latin typeface="Aldhabi" pitchFamily="2" charset="-78"/>
                <a:cs typeface="Aldhabi" pitchFamily="2" charset="-78"/>
              </a:rPr>
              <a:t>The Solutions:</a:t>
            </a:r>
          </a:p>
        </p:txBody>
      </p:sp>
      <p:cxnSp>
        <p:nvCxnSpPr>
          <p:cNvPr id="12" name="!!Stick Plant">
            <a:extLst>
              <a:ext uri="{FF2B5EF4-FFF2-40B4-BE49-F238E27FC236}">
                <a16:creationId xmlns:a16="http://schemas.microsoft.com/office/drawing/2014/main" id="{2EC4DDD8-8FA0-3268-071E-E3C5B022DF74}"/>
              </a:ext>
            </a:extLst>
          </p:cNvPr>
          <p:cNvCxnSpPr>
            <a:cxnSpLocks/>
          </p:cNvCxnSpPr>
          <p:nvPr/>
        </p:nvCxnSpPr>
        <p:spPr>
          <a:xfrm>
            <a:off x="3074394" y="-3660215"/>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3" name="Graphic 12" descr="Single gear with solid fill">
            <a:extLst>
              <a:ext uri="{FF2B5EF4-FFF2-40B4-BE49-F238E27FC236}">
                <a16:creationId xmlns:a16="http://schemas.microsoft.com/office/drawing/2014/main" id="{25B7CFC6-98AD-751D-88FD-EC26636A0A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7821530">
            <a:off x="1959954" y="4965638"/>
            <a:ext cx="3575538" cy="3575538"/>
          </a:xfrm>
          <a:prstGeom prst="rect">
            <a:avLst/>
          </a:prstGeom>
        </p:spPr>
      </p:pic>
      <p:pic>
        <p:nvPicPr>
          <p:cNvPr id="14" name="Graphic 13" descr="Single gear with solid fill">
            <a:extLst>
              <a:ext uri="{FF2B5EF4-FFF2-40B4-BE49-F238E27FC236}">
                <a16:creationId xmlns:a16="http://schemas.microsoft.com/office/drawing/2014/main" id="{489726CB-981E-B8BB-1BCF-CF83F68FD8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3455374">
            <a:off x="4614936" y="5684262"/>
            <a:ext cx="2276621" cy="2276621"/>
          </a:xfrm>
          <a:prstGeom prst="rect">
            <a:avLst/>
          </a:prstGeom>
        </p:spPr>
      </p:pic>
      <p:pic>
        <p:nvPicPr>
          <p:cNvPr id="15" name="Graphic 14" descr="Single gear with solid fill">
            <a:extLst>
              <a:ext uri="{FF2B5EF4-FFF2-40B4-BE49-F238E27FC236}">
                <a16:creationId xmlns:a16="http://schemas.microsoft.com/office/drawing/2014/main" id="{63F7DF87-C2A7-B20F-FB85-332505893C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7783639">
            <a:off x="5977639" y="5033235"/>
            <a:ext cx="3575538" cy="3575538"/>
          </a:xfrm>
          <a:prstGeom prst="rect">
            <a:avLst/>
          </a:prstGeom>
        </p:spPr>
      </p:pic>
      <p:pic>
        <p:nvPicPr>
          <p:cNvPr id="16" name="Graphic 15" descr="Single gear with solid fill">
            <a:extLst>
              <a:ext uri="{FF2B5EF4-FFF2-40B4-BE49-F238E27FC236}">
                <a16:creationId xmlns:a16="http://schemas.microsoft.com/office/drawing/2014/main" id="{AC7FA5C6-5C4B-96F8-C826-2F116EBB5B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3455374">
            <a:off x="8764909" y="6056470"/>
            <a:ext cx="1532206" cy="1532206"/>
          </a:xfrm>
          <a:prstGeom prst="rect">
            <a:avLst/>
          </a:prstGeom>
        </p:spPr>
      </p:pic>
      <p:grpSp>
        <p:nvGrpSpPr>
          <p:cNvPr id="17" name="!!Breakdown">
            <a:extLst>
              <a:ext uri="{FF2B5EF4-FFF2-40B4-BE49-F238E27FC236}">
                <a16:creationId xmlns:a16="http://schemas.microsoft.com/office/drawing/2014/main" id="{5B446075-A5B7-9004-BB7C-F4BC977BBE29}"/>
              </a:ext>
            </a:extLst>
          </p:cNvPr>
          <p:cNvGrpSpPr/>
          <p:nvPr/>
        </p:nvGrpSpPr>
        <p:grpSpPr>
          <a:xfrm rot="6182471">
            <a:off x="7353873" y="-7990372"/>
            <a:ext cx="5612252" cy="5417597"/>
            <a:chOff x="7353873" y="-7990372"/>
            <a:chExt cx="5612252" cy="5417597"/>
          </a:xfrm>
        </p:grpSpPr>
        <p:sp>
          <p:nvSpPr>
            <p:cNvPr id="18" name="Freeform 17">
              <a:extLst>
                <a:ext uri="{FF2B5EF4-FFF2-40B4-BE49-F238E27FC236}">
                  <a16:creationId xmlns:a16="http://schemas.microsoft.com/office/drawing/2014/main" id="{8B91EBC4-4D0B-A3E2-1D85-C23AAF0A0EE0}"/>
                </a:ext>
              </a:extLst>
            </p:cNvPr>
            <p:cNvSpPr/>
            <p:nvPr/>
          </p:nvSpPr>
          <p:spPr>
            <a:xfrm>
              <a:off x="9342437" y="-7990372"/>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0"/>
                <a:satOff val="0"/>
                <a:lumOff val="0"/>
                <a:alphaOff val="0"/>
              </a:schemeClr>
            </a:fillRef>
            <a:effectRef idx="0">
              <a:schemeClr val="accent6">
                <a:shade val="50000"/>
                <a:hueOff val="0"/>
                <a:satOff val="0"/>
                <a:lumOff val="0"/>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Closing Duties</a:t>
              </a:r>
            </a:p>
          </p:txBody>
        </p:sp>
        <p:sp>
          <p:nvSpPr>
            <p:cNvPr id="19" name="Freeform 18">
              <a:extLst>
                <a:ext uri="{FF2B5EF4-FFF2-40B4-BE49-F238E27FC236}">
                  <a16:creationId xmlns:a16="http://schemas.microsoft.com/office/drawing/2014/main" id="{168B8036-4198-3198-4196-44AB51FB3C66}"/>
                </a:ext>
              </a:extLst>
            </p:cNvPr>
            <p:cNvSpPr/>
            <p:nvPr/>
          </p:nvSpPr>
          <p:spPr>
            <a:xfrm rot="2160000">
              <a:off x="10926234" y="-6733604"/>
              <a:ext cx="436123" cy="551854"/>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p:spPr>
          <p:style>
            <a:lnRef idx="0">
              <a:schemeClr val="accent6">
                <a:shade val="90000"/>
                <a:hueOff val="0"/>
                <a:satOff val="0"/>
                <a:lumOff val="0"/>
                <a:alphaOff val="0"/>
              </a:schemeClr>
            </a:lnRef>
            <a:fillRef idx="1">
              <a:schemeClr val="accent6">
                <a:shade val="90000"/>
                <a:hueOff val="0"/>
                <a:satOff val="0"/>
                <a:lumOff val="0"/>
                <a:alphaOff val="0"/>
              </a:schemeClr>
            </a:fillRef>
            <a:effectRef idx="0">
              <a:schemeClr val="accent6">
                <a:shade val="90000"/>
                <a:hueOff val="0"/>
                <a:satOff val="0"/>
                <a:lumOff val="0"/>
                <a:alphaOff val="0"/>
              </a:schemeClr>
            </a:effectRef>
            <a:fontRef idx="minor">
              <a:schemeClr val="lt1"/>
            </a:fontRef>
          </p:style>
          <p:txBody>
            <a:bodyPr spcFirstLastPara="0" vert="horz" wrap="square" lIns="0" tIns="110370" rIns="130836"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19">
              <a:extLst>
                <a:ext uri="{FF2B5EF4-FFF2-40B4-BE49-F238E27FC236}">
                  <a16:creationId xmlns:a16="http://schemas.microsoft.com/office/drawing/2014/main" id="{0F39A0C6-45CF-32FA-3068-F304F7EF2E24}"/>
                </a:ext>
              </a:extLst>
            </p:cNvPr>
            <p:cNvSpPr/>
            <p:nvPr/>
          </p:nvSpPr>
          <p:spPr>
            <a:xfrm>
              <a:off x="11331001" y="-654559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147370"/>
                <a:satOff val="-6442"/>
                <a:lumOff val="17584"/>
                <a:alphaOff val="0"/>
              </a:schemeClr>
            </a:fillRef>
            <a:effectRef idx="0">
              <a:schemeClr val="accent6">
                <a:shade val="50000"/>
                <a:hueOff val="147370"/>
                <a:satOff val="-6442"/>
                <a:lumOff val="17584"/>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3 employees takeaway</a:t>
              </a:r>
            </a:p>
          </p:txBody>
        </p:sp>
        <p:sp>
          <p:nvSpPr>
            <p:cNvPr id="21" name="Freeform 20">
              <a:extLst>
                <a:ext uri="{FF2B5EF4-FFF2-40B4-BE49-F238E27FC236}">
                  <a16:creationId xmlns:a16="http://schemas.microsoft.com/office/drawing/2014/main" id="{A1759437-756F-BEAD-79D6-A4D9AB36F763}"/>
                </a:ext>
              </a:extLst>
            </p:cNvPr>
            <p:cNvSpPr/>
            <p:nvPr/>
          </p:nvSpPr>
          <p:spPr>
            <a:xfrm rot="17280000">
              <a:off x="11554534" y="-4846852"/>
              <a:ext cx="436123"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151948"/>
                <a:satOff val="-6069"/>
                <a:lumOff val="14076"/>
                <a:alphaOff val="0"/>
              </a:schemeClr>
            </a:lnRef>
            <a:fillRef idx="1">
              <a:schemeClr val="accent6">
                <a:shade val="90000"/>
                <a:hueOff val="151948"/>
                <a:satOff val="-6069"/>
                <a:lumOff val="14076"/>
                <a:alphaOff val="0"/>
              </a:schemeClr>
            </a:fillRef>
            <a:effectRef idx="0">
              <a:schemeClr val="accent6">
                <a:shade val="90000"/>
                <a:hueOff val="151948"/>
                <a:satOff val="-6069"/>
                <a:lumOff val="14076"/>
                <a:alphaOff val="0"/>
              </a:schemeClr>
            </a:effectRef>
            <a:fontRef idx="minor">
              <a:schemeClr val="lt1"/>
            </a:fontRef>
          </p:style>
          <p:txBody>
            <a:bodyPr spcFirstLastPara="0" vert="horz" wrap="square" lIns="130836" tIns="110371" rIns="0"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21">
              <a:extLst>
                <a:ext uri="{FF2B5EF4-FFF2-40B4-BE49-F238E27FC236}">
                  <a16:creationId xmlns:a16="http://schemas.microsoft.com/office/drawing/2014/main" id="{16576BF2-03A0-63C5-D4B3-270800702D1E}"/>
                </a:ext>
              </a:extLst>
            </p:cNvPr>
            <p:cNvSpPr/>
            <p:nvPr/>
          </p:nvSpPr>
          <p:spPr>
            <a:xfrm>
              <a:off x="10571437" y="-420789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294739"/>
                <a:satOff val="-12884"/>
                <a:lumOff val="35169"/>
                <a:alphaOff val="0"/>
              </a:schemeClr>
            </a:fillRef>
            <a:effectRef idx="0">
              <a:schemeClr val="accent6">
                <a:shade val="50000"/>
                <a:hueOff val="294739"/>
                <a:satOff val="-12884"/>
                <a:lumOff val="35169"/>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Management asks questions</a:t>
              </a:r>
            </a:p>
          </p:txBody>
        </p:sp>
        <p:sp>
          <p:nvSpPr>
            <p:cNvPr id="23" name="Freeform 22">
              <a:extLst>
                <a:ext uri="{FF2B5EF4-FFF2-40B4-BE49-F238E27FC236}">
                  <a16:creationId xmlns:a16="http://schemas.microsoft.com/office/drawing/2014/main" id="{4C90AF9D-9E88-B776-9DFF-C39B0F546BF2}"/>
                </a:ext>
              </a:extLst>
            </p:cNvPr>
            <p:cNvSpPr/>
            <p:nvPr/>
          </p:nvSpPr>
          <p:spPr>
            <a:xfrm rot="21600000">
              <a:off x="9954281" y="-3666265"/>
              <a:ext cx="436123"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303896"/>
                <a:satOff val="-12138"/>
                <a:lumOff val="28153"/>
                <a:alphaOff val="0"/>
              </a:schemeClr>
            </a:lnRef>
            <a:fillRef idx="1">
              <a:schemeClr val="accent6">
                <a:shade val="90000"/>
                <a:hueOff val="303896"/>
                <a:satOff val="-12138"/>
                <a:lumOff val="28153"/>
                <a:alphaOff val="0"/>
              </a:schemeClr>
            </a:fillRef>
            <a:effectRef idx="0">
              <a:schemeClr val="accent6">
                <a:shade val="90000"/>
                <a:hueOff val="303896"/>
                <a:satOff val="-12138"/>
                <a:lumOff val="28153"/>
                <a:alphaOff val="0"/>
              </a:schemeClr>
            </a:effectRef>
            <a:fontRef idx="minor">
              <a:schemeClr val="lt1"/>
            </a:fontRef>
          </p:style>
          <p:txBody>
            <a:bodyPr spcFirstLastPara="0" vert="horz" wrap="square" lIns="130837" tIns="110372" rIns="0"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4" name="Freeform 23">
              <a:extLst>
                <a:ext uri="{FF2B5EF4-FFF2-40B4-BE49-F238E27FC236}">
                  <a16:creationId xmlns:a16="http://schemas.microsoft.com/office/drawing/2014/main" id="{E1D8FD92-732E-02BB-5E11-DF3FC764B4B3}"/>
                </a:ext>
              </a:extLst>
            </p:cNvPr>
            <p:cNvSpPr/>
            <p:nvPr/>
          </p:nvSpPr>
          <p:spPr>
            <a:xfrm>
              <a:off x="8113437" y="-420789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294739"/>
                <a:satOff val="-12884"/>
                <a:lumOff val="35169"/>
                <a:alphaOff val="0"/>
              </a:schemeClr>
            </a:fillRef>
            <a:effectRef idx="0">
              <a:schemeClr val="accent6">
                <a:shade val="50000"/>
                <a:hueOff val="294739"/>
                <a:satOff val="-12884"/>
                <a:lumOff val="35169"/>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Employees become vulnerable</a:t>
              </a:r>
            </a:p>
          </p:txBody>
        </p:sp>
        <p:sp>
          <p:nvSpPr>
            <p:cNvPr id="25" name="Freeform 24">
              <a:extLst>
                <a:ext uri="{FF2B5EF4-FFF2-40B4-BE49-F238E27FC236}">
                  <a16:creationId xmlns:a16="http://schemas.microsoft.com/office/drawing/2014/main" id="{5FD9C60F-0AD4-F3F4-D8D1-9026AEDFD368}"/>
                </a:ext>
              </a:extLst>
            </p:cNvPr>
            <p:cNvSpPr/>
            <p:nvPr/>
          </p:nvSpPr>
          <p:spPr>
            <a:xfrm rot="25920000">
              <a:off x="8336970" y="-4823374"/>
              <a:ext cx="436124"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303896"/>
                <a:satOff val="-12138"/>
                <a:lumOff val="28153"/>
                <a:alphaOff val="0"/>
              </a:schemeClr>
            </a:lnRef>
            <a:fillRef idx="1">
              <a:schemeClr val="accent6">
                <a:shade val="90000"/>
                <a:hueOff val="303896"/>
                <a:satOff val="-12138"/>
                <a:lumOff val="28153"/>
                <a:alphaOff val="0"/>
              </a:schemeClr>
            </a:fillRef>
            <a:effectRef idx="0">
              <a:schemeClr val="accent6">
                <a:shade val="90000"/>
                <a:hueOff val="303896"/>
                <a:satOff val="-12138"/>
                <a:lumOff val="28153"/>
                <a:alphaOff val="0"/>
              </a:schemeClr>
            </a:effectRef>
            <a:fontRef idx="minor">
              <a:schemeClr val="lt1"/>
            </a:fontRef>
          </p:style>
          <p:txBody>
            <a:bodyPr spcFirstLastPara="0" vert="horz" wrap="square" lIns="130838" tIns="110371" rIns="-1"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6" name="Freeform 25">
              <a:extLst>
                <a:ext uri="{FF2B5EF4-FFF2-40B4-BE49-F238E27FC236}">
                  <a16:creationId xmlns:a16="http://schemas.microsoft.com/office/drawing/2014/main" id="{7932ADEB-9066-38B4-D2D2-1EDBFC1B8C35}"/>
                </a:ext>
              </a:extLst>
            </p:cNvPr>
            <p:cNvSpPr/>
            <p:nvPr/>
          </p:nvSpPr>
          <p:spPr>
            <a:xfrm>
              <a:off x="7353873" y="-654559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147370"/>
                <a:satOff val="-6442"/>
                <a:lumOff val="17584"/>
                <a:alphaOff val="0"/>
              </a:schemeClr>
            </a:fillRef>
            <a:effectRef idx="0">
              <a:schemeClr val="accent6">
                <a:shade val="50000"/>
                <a:hueOff val="147370"/>
                <a:satOff val="-6442"/>
                <a:lumOff val="17584"/>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Management posts new practices based off feedback</a:t>
              </a:r>
            </a:p>
          </p:txBody>
        </p:sp>
        <p:sp>
          <p:nvSpPr>
            <p:cNvPr id="27" name="Freeform 26">
              <a:extLst>
                <a:ext uri="{FF2B5EF4-FFF2-40B4-BE49-F238E27FC236}">
                  <a16:creationId xmlns:a16="http://schemas.microsoft.com/office/drawing/2014/main" id="{853D56FF-34F4-C0B1-72F0-B4867FDD53A4}"/>
                </a:ext>
              </a:extLst>
            </p:cNvPr>
            <p:cNvSpPr/>
            <p:nvPr/>
          </p:nvSpPr>
          <p:spPr>
            <a:xfrm rot="19440000">
              <a:off x="8937670" y="-6719094"/>
              <a:ext cx="436123" cy="551854"/>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p:spPr>
          <p:style>
            <a:lnRef idx="0">
              <a:schemeClr val="accent6">
                <a:shade val="90000"/>
                <a:hueOff val="151948"/>
                <a:satOff val="-6069"/>
                <a:lumOff val="14076"/>
                <a:alphaOff val="0"/>
              </a:schemeClr>
            </a:lnRef>
            <a:fillRef idx="1">
              <a:schemeClr val="accent6">
                <a:shade val="90000"/>
                <a:hueOff val="151948"/>
                <a:satOff val="-6069"/>
                <a:lumOff val="14076"/>
                <a:alphaOff val="0"/>
              </a:schemeClr>
            </a:fillRef>
            <a:effectRef idx="0">
              <a:schemeClr val="accent6">
                <a:shade val="90000"/>
                <a:hueOff val="151948"/>
                <a:satOff val="-6069"/>
                <a:lumOff val="14076"/>
                <a:alphaOff val="0"/>
              </a:schemeClr>
            </a:effectRef>
            <a:fontRef idx="minor">
              <a:schemeClr val="lt1"/>
            </a:fontRef>
          </p:style>
          <p:txBody>
            <a:bodyPr spcFirstLastPara="0" vert="horz" wrap="square" lIns="0" tIns="110371" rIns="130836" bIns="110370" numCol="1" spcCol="1270" anchor="ctr" anchorCtr="0">
              <a:noAutofit/>
            </a:bodyPr>
            <a:lstStyle/>
            <a:p>
              <a:pPr marL="0" lvl="0" indent="0" algn="ctr" defTabSz="533400">
                <a:lnSpc>
                  <a:spcPct val="90000"/>
                </a:lnSpc>
                <a:spcBef>
                  <a:spcPct val="0"/>
                </a:spcBef>
                <a:spcAft>
                  <a:spcPct val="35000"/>
                </a:spcAft>
                <a:buNone/>
              </a:pPr>
              <a:endParaRPr lang="en-US" sz="1200" kern="1200"/>
            </a:p>
          </p:txBody>
        </p:sp>
      </p:grpSp>
    </p:spTree>
    <p:extLst>
      <p:ext uri="{BB962C8B-B14F-4D97-AF65-F5344CB8AC3E}">
        <p14:creationId xmlns:p14="http://schemas.microsoft.com/office/powerpoint/2010/main" val="284527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Quarterly1">
            <a:extLst>
              <a:ext uri="{FF2B5EF4-FFF2-40B4-BE49-F238E27FC236}">
                <a16:creationId xmlns:a16="http://schemas.microsoft.com/office/drawing/2014/main" id="{B3EF1DB7-F239-75A9-8265-0DD5F1541ADF}"/>
              </a:ext>
            </a:extLst>
          </p:cNvPr>
          <p:cNvSpPr txBox="1"/>
          <p:nvPr/>
        </p:nvSpPr>
        <p:spPr>
          <a:xfrm>
            <a:off x="2527883" y="1321694"/>
            <a:ext cx="7278379" cy="3012363"/>
          </a:xfrm>
          <a:prstGeom prst="rect">
            <a:avLst/>
          </a:prstGeom>
          <a:solidFill>
            <a:srgbClr val="F5EFD7"/>
          </a:solidFill>
          <a:ln w="25400">
            <a:solidFill>
              <a:srgbClr val="A88A66"/>
            </a:solidFill>
          </a:ln>
        </p:spPr>
        <p:txBody>
          <a:bodyPr wrap="square">
            <a:spAutoFit/>
          </a:bodyPr>
          <a:lstStyle/>
          <a:p>
            <a:pPr algn="ctr">
              <a:lnSpc>
                <a:spcPct val="150000"/>
              </a:lnSpc>
            </a:pPr>
            <a:r>
              <a:rPr lang="en-US" sz="6600">
                <a:latin typeface="Aldhabi" pitchFamily="2" charset="-78"/>
                <a:cs typeface="Aldhabi" pitchFamily="2" charset="-78"/>
              </a:rPr>
              <a:t>Quarterly surveys received only a 46% response rate</a:t>
            </a:r>
            <a:endParaRPr lang="en-US" sz="6600" b="1">
              <a:latin typeface="Aldhabi" pitchFamily="2" charset="-78"/>
              <a:cs typeface="Aldhabi" pitchFamily="2" charset="-78"/>
            </a:endParaRPr>
          </a:p>
        </p:txBody>
      </p:sp>
      <p:sp>
        <p:nvSpPr>
          <p:cNvPr id="18" name="!!Greatness">
            <a:extLst>
              <a:ext uri="{FF2B5EF4-FFF2-40B4-BE49-F238E27FC236}">
                <a16:creationId xmlns:a16="http://schemas.microsoft.com/office/drawing/2014/main" id="{9E6310C6-A26C-CA5B-813F-A8108628423A}"/>
              </a:ext>
            </a:extLst>
          </p:cNvPr>
          <p:cNvSpPr txBox="1"/>
          <p:nvPr/>
        </p:nvSpPr>
        <p:spPr>
          <a:xfrm>
            <a:off x="12751184" y="2684565"/>
            <a:ext cx="7278379" cy="1488869"/>
          </a:xfrm>
          <a:prstGeom prst="rect">
            <a:avLst/>
          </a:prstGeom>
          <a:solidFill>
            <a:schemeClr val="bg1"/>
          </a:solidFill>
          <a:ln w="25400">
            <a:solidFill>
              <a:srgbClr val="A88A66"/>
            </a:solidFill>
          </a:ln>
        </p:spPr>
        <p:txBody>
          <a:bodyPr wrap="square">
            <a:spAutoFit/>
          </a:bodyPr>
          <a:lstStyle/>
          <a:p>
            <a:pPr algn="ctr">
              <a:lnSpc>
                <a:spcPct val="150000"/>
              </a:lnSpc>
            </a:pPr>
            <a:r>
              <a:rPr lang="en-US" sz="6600">
                <a:latin typeface="Aldhabi" pitchFamily="2" charset="-78"/>
                <a:cs typeface="Aldhabi" pitchFamily="2" charset="-78"/>
              </a:rPr>
              <a:t>Do things with </a:t>
            </a:r>
            <a:r>
              <a:rPr lang="en-US" sz="6600" b="1">
                <a:latin typeface="Aldhabi" pitchFamily="2" charset="-78"/>
                <a:cs typeface="Aldhabi" pitchFamily="2" charset="-78"/>
              </a:rPr>
              <a:t>GREATNESS</a:t>
            </a:r>
          </a:p>
        </p:txBody>
      </p:sp>
      <p:sp>
        <p:nvSpPr>
          <p:cNvPr id="19" name="TextBox 18">
            <a:extLst>
              <a:ext uri="{FF2B5EF4-FFF2-40B4-BE49-F238E27FC236}">
                <a16:creationId xmlns:a16="http://schemas.microsoft.com/office/drawing/2014/main" id="{DB66FD40-EE10-252C-74F7-AEE7ED6ED9F5}"/>
              </a:ext>
            </a:extLst>
          </p:cNvPr>
          <p:cNvSpPr txBox="1"/>
          <p:nvPr/>
        </p:nvSpPr>
        <p:spPr>
          <a:xfrm>
            <a:off x="1608345" y="581185"/>
            <a:ext cx="9391374" cy="4632037"/>
          </a:xfrm>
          <a:prstGeom prst="rect">
            <a:avLst/>
          </a:prstGeom>
          <a:solidFill>
            <a:srgbClr val="F5EFD7"/>
          </a:solidFill>
          <a:ln w="25400">
            <a:solidFill>
              <a:srgbClr val="A88A66"/>
            </a:solidFill>
          </a:ln>
        </p:spPr>
        <p:txBody>
          <a:bodyPr wrap="square" lIns="91440" tIns="45720" rIns="91440" bIns="45720" anchor="t">
            <a:spAutoFit/>
          </a:bodyPr>
          <a:lstStyle/>
          <a:p>
            <a:pPr>
              <a:lnSpc>
                <a:spcPct val="150000"/>
              </a:lnSpc>
            </a:pPr>
            <a:r>
              <a:rPr lang="en-US" sz="4000" b="1">
                <a:latin typeface="Aldhabi"/>
                <a:cs typeface="Aldhabi"/>
              </a:rPr>
              <a:t>The Benefits:</a:t>
            </a:r>
          </a:p>
          <a:p>
            <a:pPr marL="1143000" indent="-1143000">
              <a:lnSpc>
                <a:spcPct val="150000"/>
              </a:lnSpc>
              <a:buAutoNum type="arabicPeriod"/>
            </a:pPr>
            <a:r>
              <a:rPr lang="en-US" sz="4000">
                <a:latin typeface="Aldhabi"/>
                <a:cs typeface="Aldhabi"/>
              </a:rPr>
              <a:t>Response rate will become 100%</a:t>
            </a:r>
          </a:p>
          <a:p>
            <a:pPr marL="1143000" indent="-1143000">
              <a:lnSpc>
                <a:spcPct val="150000"/>
              </a:lnSpc>
              <a:buAutoNum type="arabicPeriod"/>
            </a:pPr>
            <a:r>
              <a:rPr lang="en-US" sz="4000">
                <a:latin typeface="Aldhabi"/>
                <a:cs typeface="Aldhabi"/>
              </a:rPr>
              <a:t>Latency with internal problems will be reduced</a:t>
            </a:r>
          </a:p>
          <a:p>
            <a:pPr marL="1143000" indent="-1143000">
              <a:lnSpc>
                <a:spcPct val="150000"/>
              </a:lnSpc>
              <a:buAutoNum type="arabicPeriod"/>
            </a:pPr>
            <a:r>
              <a:rPr lang="en-US" sz="4000">
                <a:latin typeface="Aldhabi"/>
                <a:cs typeface="Aldhabi"/>
              </a:rPr>
              <a:t>Solidify trust, transparency, fairness, &amp; certainty</a:t>
            </a:r>
          </a:p>
          <a:p>
            <a:pPr marL="1143000" indent="-1143000">
              <a:lnSpc>
                <a:spcPct val="150000"/>
              </a:lnSpc>
              <a:buAutoNum type="arabicPeriod"/>
            </a:pPr>
            <a:r>
              <a:rPr lang="en-US" sz="4000">
                <a:latin typeface="Aldhabi"/>
                <a:cs typeface="Aldhabi"/>
              </a:rPr>
              <a:t>Inexpensive</a:t>
            </a:r>
            <a:endParaRPr lang="en-US" sz="4000">
              <a:latin typeface="Aldhabi" pitchFamily="2" charset="-78"/>
              <a:cs typeface="Aldhabi" pitchFamily="2" charset="-78"/>
            </a:endParaRPr>
          </a:p>
        </p:txBody>
      </p:sp>
      <p:pic>
        <p:nvPicPr>
          <p:cNvPr id="22" name="!!Venus2" descr="A picture containing decorated, dining table&#10;&#10;Description automatically generated">
            <a:extLst>
              <a:ext uri="{FF2B5EF4-FFF2-40B4-BE49-F238E27FC236}">
                <a16:creationId xmlns:a16="http://schemas.microsoft.com/office/drawing/2014/main" id="{ACF4EDE0-442B-8A8E-3F39-BBADD6D3AE01}"/>
              </a:ext>
            </a:extLst>
          </p:cNvPr>
          <p:cNvPicPr>
            <a:picLocks noChangeAspect="1"/>
          </p:cNvPicPr>
          <p:nvPr/>
        </p:nvPicPr>
        <p:blipFill rotWithShape="1">
          <a:blip r:embed="rId4"/>
          <a:srcRect l="22250" t="32289" r="68027" b="48490"/>
          <a:stretch/>
        </p:blipFill>
        <p:spPr>
          <a:xfrm>
            <a:off x="9877271" y="7023677"/>
            <a:ext cx="2601389" cy="1897944"/>
          </a:xfrm>
          <a:prstGeom prst="rect">
            <a:avLst/>
          </a:prstGeom>
        </p:spPr>
      </p:pic>
      <p:pic>
        <p:nvPicPr>
          <p:cNvPr id="23" name="!!Venus2" descr="A picture containing decorated, dining table&#10;&#10;Description automatically generated">
            <a:extLst>
              <a:ext uri="{FF2B5EF4-FFF2-40B4-BE49-F238E27FC236}">
                <a16:creationId xmlns:a16="http://schemas.microsoft.com/office/drawing/2014/main" id="{1907E4DC-FBB8-0B88-2F39-58164D62FB72}"/>
              </a:ext>
            </a:extLst>
          </p:cNvPr>
          <p:cNvPicPr>
            <a:picLocks noChangeAspect="1"/>
          </p:cNvPicPr>
          <p:nvPr/>
        </p:nvPicPr>
        <p:blipFill rotWithShape="1">
          <a:blip r:embed="rId4"/>
          <a:srcRect l="22250" t="32289" r="68027" b="48490"/>
          <a:stretch/>
        </p:blipFill>
        <p:spPr>
          <a:xfrm>
            <a:off x="-96223" y="7107673"/>
            <a:ext cx="2601389" cy="1897944"/>
          </a:xfrm>
          <a:prstGeom prst="rect">
            <a:avLst/>
          </a:prstGeom>
        </p:spPr>
      </p:pic>
      <p:pic>
        <p:nvPicPr>
          <p:cNvPr id="24" name="!!Venus1" descr="A picture containing decorated, dining table&#10;&#10;Description automatically generated">
            <a:extLst>
              <a:ext uri="{FF2B5EF4-FFF2-40B4-BE49-F238E27FC236}">
                <a16:creationId xmlns:a16="http://schemas.microsoft.com/office/drawing/2014/main" id="{71F286FA-E88B-8ED9-9EFC-2B15FBF50892}"/>
              </a:ext>
            </a:extLst>
          </p:cNvPr>
          <p:cNvPicPr>
            <a:picLocks noChangeAspect="1"/>
          </p:cNvPicPr>
          <p:nvPr/>
        </p:nvPicPr>
        <p:blipFill rotWithShape="1">
          <a:blip r:embed="rId4"/>
          <a:srcRect l="61173" t="14507" r="30604" b="62591"/>
          <a:stretch/>
        </p:blipFill>
        <p:spPr>
          <a:xfrm>
            <a:off x="-164295" y="4433896"/>
            <a:ext cx="2100195" cy="2589782"/>
          </a:xfrm>
          <a:prstGeom prst="rect">
            <a:avLst/>
          </a:prstGeom>
        </p:spPr>
      </p:pic>
      <p:pic>
        <p:nvPicPr>
          <p:cNvPr id="25" name="!!Venus1" descr="A picture containing decorated, dining table&#10;&#10;Description automatically generated">
            <a:extLst>
              <a:ext uri="{FF2B5EF4-FFF2-40B4-BE49-F238E27FC236}">
                <a16:creationId xmlns:a16="http://schemas.microsoft.com/office/drawing/2014/main" id="{A2E8CD1D-AB72-4438-A117-DED1F98748FE}"/>
              </a:ext>
            </a:extLst>
          </p:cNvPr>
          <p:cNvPicPr>
            <a:picLocks noChangeAspect="1"/>
          </p:cNvPicPr>
          <p:nvPr/>
        </p:nvPicPr>
        <p:blipFill rotWithShape="1">
          <a:blip r:embed="rId4"/>
          <a:srcRect l="61173" t="14507" r="30604" b="62591"/>
          <a:stretch/>
        </p:blipFill>
        <p:spPr>
          <a:xfrm>
            <a:off x="10180430" y="4459446"/>
            <a:ext cx="2100195" cy="2589782"/>
          </a:xfrm>
          <a:prstGeom prst="rect">
            <a:avLst/>
          </a:prstGeom>
        </p:spPr>
      </p:pic>
      <p:pic>
        <p:nvPicPr>
          <p:cNvPr id="27" name="!!Bubble" descr="A picture containing decorated, dining table&#10;&#10;Description automatically generated">
            <a:extLst>
              <a:ext uri="{FF2B5EF4-FFF2-40B4-BE49-F238E27FC236}">
                <a16:creationId xmlns:a16="http://schemas.microsoft.com/office/drawing/2014/main" id="{ED22464D-5D69-26CA-8C2D-58FDD0091C2E}"/>
              </a:ext>
            </a:extLst>
          </p:cNvPr>
          <p:cNvPicPr>
            <a:picLocks noChangeAspect="1"/>
          </p:cNvPicPr>
          <p:nvPr/>
        </p:nvPicPr>
        <p:blipFill rotWithShape="1">
          <a:blip r:embed="rId4"/>
          <a:srcRect l="24377" t="9975" r="69218" b="67342"/>
          <a:stretch/>
        </p:blipFill>
        <p:spPr>
          <a:xfrm rot="2239584">
            <a:off x="12536010" y="6097223"/>
            <a:ext cx="1675876" cy="2190505"/>
          </a:xfrm>
          <a:prstGeom prst="rect">
            <a:avLst/>
          </a:prstGeom>
        </p:spPr>
      </p:pic>
      <p:pic>
        <p:nvPicPr>
          <p:cNvPr id="28" name="!!Bubble" descr="A picture containing decorated, dining table&#10;&#10;Description automatically generated">
            <a:extLst>
              <a:ext uri="{FF2B5EF4-FFF2-40B4-BE49-F238E27FC236}">
                <a16:creationId xmlns:a16="http://schemas.microsoft.com/office/drawing/2014/main" id="{3E1445A2-18CD-74B4-60EA-6A269EED9969}"/>
              </a:ext>
            </a:extLst>
          </p:cNvPr>
          <p:cNvPicPr>
            <a:picLocks noChangeAspect="1"/>
          </p:cNvPicPr>
          <p:nvPr/>
        </p:nvPicPr>
        <p:blipFill rotWithShape="1">
          <a:blip r:embed="rId4"/>
          <a:srcRect l="24377" t="9975" r="69218" b="67342"/>
          <a:stretch/>
        </p:blipFill>
        <p:spPr>
          <a:xfrm rot="18794784">
            <a:off x="-1463851" y="6337324"/>
            <a:ext cx="1675876" cy="2190505"/>
          </a:xfrm>
          <a:prstGeom prst="rect">
            <a:avLst/>
          </a:prstGeom>
        </p:spPr>
      </p:pic>
      <p:grpSp>
        <p:nvGrpSpPr>
          <p:cNvPr id="2" name="!!Breakdown">
            <a:extLst>
              <a:ext uri="{FF2B5EF4-FFF2-40B4-BE49-F238E27FC236}">
                <a16:creationId xmlns:a16="http://schemas.microsoft.com/office/drawing/2014/main" id="{64163B46-5F73-2B71-01CE-277071F32908}"/>
              </a:ext>
            </a:extLst>
          </p:cNvPr>
          <p:cNvGrpSpPr/>
          <p:nvPr/>
        </p:nvGrpSpPr>
        <p:grpSpPr>
          <a:xfrm rot="6182471">
            <a:off x="7353873" y="-7990372"/>
            <a:ext cx="5612252" cy="5417597"/>
            <a:chOff x="7353873" y="-7990372"/>
            <a:chExt cx="5612252" cy="5417597"/>
          </a:xfrm>
        </p:grpSpPr>
        <p:sp>
          <p:nvSpPr>
            <p:cNvPr id="3" name="Freeform 2">
              <a:extLst>
                <a:ext uri="{FF2B5EF4-FFF2-40B4-BE49-F238E27FC236}">
                  <a16:creationId xmlns:a16="http://schemas.microsoft.com/office/drawing/2014/main" id="{0C3FDD43-441E-85DF-99D2-08F756D9F10C}"/>
                </a:ext>
              </a:extLst>
            </p:cNvPr>
            <p:cNvSpPr/>
            <p:nvPr/>
          </p:nvSpPr>
          <p:spPr>
            <a:xfrm>
              <a:off x="9342437" y="-7990372"/>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0"/>
                <a:satOff val="0"/>
                <a:lumOff val="0"/>
                <a:alphaOff val="0"/>
              </a:schemeClr>
            </a:fillRef>
            <a:effectRef idx="0">
              <a:schemeClr val="accent6">
                <a:shade val="50000"/>
                <a:hueOff val="0"/>
                <a:satOff val="0"/>
                <a:lumOff val="0"/>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Closing Duties</a:t>
              </a:r>
            </a:p>
          </p:txBody>
        </p:sp>
        <p:sp>
          <p:nvSpPr>
            <p:cNvPr id="4" name="Freeform 3">
              <a:extLst>
                <a:ext uri="{FF2B5EF4-FFF2-40B4-BE49-F238E27FC236}">
                  <a16:creationId xmlns:a16="http://schemas.microsoft.com/office/drawing/2014/main" id="{181B976D-CF69-68FE-63C4-79AD9C742FCE}"/>
                </a:ext>
              </a:extLst>
            </p:cNvPr>
            <p:cNvSpPr/>
            <p:nvPr/>
          </p:nvSpPr>
          <p:spPr>
            <a:xfrm rot="2160000">
              <a:off x="10926234" y="-6733604"/>
              <a:ext cx="436123" cy="551854"/>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p:spPr>
          <p:style>
            <a:lnRef idx="0">
              <a:schemeClr val="accent6">
                <a:shade val="90000"/>
                <a:hueOff val="0"/>
                <a:satOff val="0"/>
                <a:lumOff val="0"/>
                <a:alphaOff val="0"/>
              </a:schemeClr>
            </a:lnRef>
            <a:fillRef idx="1">
              <a:schemeClr val="accent6">
                <a:shade val="90000"/>
                <a:hueOff val="0"/>
                <a:satOff val="0"/>
                <a:lumOff val="0"/>
                <a:alphaOff val="0"/>
              </a:schemeClr>
            </a:fillRef>
            <a:effectRef idx="0">
              <a:schemeClr val="accent6">
                <a:shade val="90000"/>
                <a:hueOff val="0"/>
                <a:satOff val="0"/>
                <a:lumOff val="0"/>
                <a:alphaOff val="0"/>
              </a:schemeClr>
            </a:effectRef>
            <a:fontRef idx="minor">
              <a:schemeClr val="lt1"/>
            </a:fontRef>
          </p:style>
          <p:txBody>
            <a:bodyPr spcFirstLastPara="0" vert="horz" wrap="square" lIns="0" tIns="110370" rIns="130836"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5" name="Freeform 4">
              <a:extLst>
                <a:ext uri="{FF2B5EF4-FFF2-40B4-BE49-F238E27FC236}">
                  <a16:creationId xmlns:a16="http://schemas.microsoft.com/office/drawing/2014/main" id="{CC04587F-F546-0DE5-0EC3-61D85D4FAA6F}"/>
                </a:ext>
              </a:extLst>
            </p:cNvPr>
            <p:cNvSpPr/>
            <p:nvPr/>
          </p:nvSpPr>
          <p:spPr>
            <a:xfrm>
              <a:off x="11331001" y="-654559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147370"/>
                <a:satOff val="-6442"/>
                <a:lumOff val="17584"/>
                <a:alphaOff val="0"/>
              </a:schemeClr>
            </a:fillRef>
            <a:effectRef idx="0">
              <a:schemeClr val="accent6">
                <a:shade val="50000"/>
                <a:hueOff val="147370"/>
                <a:satOff val="-6442"/>
                <a:lumOff val="17584"/>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3 employees takeaway</a:t>
              </a:r>
            </a:p>
          </p:txBody>
        </p:sp>
        <p:sp>
          <p:nvSpPr>
            <p:cNvPr id="6" name="Freeform 5">
              <a:extLst>
                <a:ext uri="{FF2B5EF4-FFF2-40B4-BE49-F238E27FC236}">
                  <a16:creationId xmlns:a16="http://schemas.microsoft.com/office/drawing/2014/main" id="{759C46C5-3932-BE82-3E2F-C02DB7BE3E60}"/>
                </a:ext>
              </a:extLst>
            </p:cNvPr>
            <p:cNvSpPr/>
            <p:nvPr/>
          </p:nvSpPr>
          <p:spPr>
            <a:xfrm rot="17280000">
              <a:off x="11554534" y="-4846852"/>
              <a:ext cx="436123"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151948"/>
                <a:satOff val="-6069"/>
                <a:lumOff val="14076"/>
                <a:alphaOff val="0"/>
              </a:schemeClr>
            </a:lnRef>
            <a:fillRef idx="1">
              <a:schemeClr val="accent6">
                <a:shade val="90000"/>
                <a:hueOff val="151948"/>
                <a:satOff val="-6069"/>
                <a:lumOff val="14076"/>
                <a:alphaOff val="0"/>
              </a:schemeClr>
            </a:fillRef>
            <a:effectRef idx="0">
              <a:schemeClr val="accent6">
                <a:shade val="90000"/>
                <a:hueOff val="151948"/>
                <a:satOff val="-6069"/>
                <a:lumOff val="14076"/>
                <a:alphaOff val="0"/>
              </a:schemeClr>
            </a:effectRef>
            <a:fontRef idx="minor">
              <a:schemeClr val="lt1"/>
            </a:fontRef>
          </p:style>
          <p:txBody>
            <a:bodyPr spcFirstLastPara="0" vert="horz" wrap="square" lIns="130836" tIns="110371" rIns="0"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7" name="Freeform 6">
              <a:extLst>
                <a:ext uri="{FF2B5EF4-FFF2-40B4-BE49-F238E27FC236}">
                  <a16:creationId xmlns:a16="http://schemas.microsoft.com/office/drawing/2014/main" id="{1712F07E-B211-9AF0-7773-2E868B7ACF8A}"/>
                </a:ext>
              </a:extLst>
            </p:cNvPr>
            <p:cNvSpPr/>
            <p:nvPr/>
          </p:nvSpPr>
          <p:spPr>
            <a:xfrm>
              <a:off x="10571437" y="-420789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294739"/>
                <a:satOff val="-12884"/>
                <a:lumOff val="35169"/>
                <a:alphaOff val="0"/>
              </a:schemeClr>
            </a:fillRef>
            <a:effectRef idx="0">
              <a:schemeClr val="accent6">
                <a:shade val="50000"/>
                <a:hueOff val="294739"/>
                <a:satOff val="-12884"/>
                <a:lumOff val="35169"/>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Management asks questions</a:t>
              </a:r>
            </a:p>
          </p:txBody>
        </p:sp>
        <p:sp>
          <p:nvSpPr>
            <p:cNvPr id="9" name="Freeform 8">
              <a:extLst>
                <a:ext uri="{FF2B5EF4-FFF2-40B4-BE49-F238E27FC236}">
                  <a16:creationId xmlns:a16="http://schemas.microsoft.com/office/drawing/2014/main" id="{9EA0308A-F03F-5CDA-39B7-943F7517FA5D}"/>
                </a:ext>
              </a:extLst>
            </p:cNvPr>
            <p:cNvSpPr/>
            <p:nvPr/>
          </p:nvSpPr>
          <p:spPr>
            <a:xfrm rot="21600000">
              <a:off x="9954281" y="-3666265"/>
              <a:ext cx="436123"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303896"/>
                <a:satOff val="-12138"/>
                <a:lumOff val="28153"/>
                <a:alphaOff val="0"/>
              </a:schemeClr>
            </a:lnRef>
            <a:fillRef idx="1">
              <a:schemeClr val="accent6">
                <a:shade val="90000"/>
                <a:hueOff val="303896"/>
                <a:satOff val="-12138"/>
                <a:lumOff val="28153"/>
                <a:alphaOff val="0"/>
              </a:schemeClr>
            </a:fillRef>
            <a:effectRef idx="0">
              <a:schemeClr val="accent6">
                <a:shade val="90000"/>
                <a:hueOff val="303896"/>
                <a:satOff val="-12138"/>
                <a:lumOff val="28153"/>
                <a:alphaOff val="0"/>
              </a:schemeClr>
            </a:effectRef>
            <a:fontRef idx="minor">
              <a:schemeClr val="lt1"/>
            </a:fontRef>
          </p:style>
          <p:txBody>
            <a:bodyPr spcFirstLastPara="0" vert="horz" wrap="square" lIns="130837" tIns="110372" rIns="0"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9">
              <a:extLst>
                <a:ext uri="{FF2B5EF4-FFF2-40B4-BE49-F238E27FC236}">
                  <a16:creationId xmlns:a16="http://schemas.microsoft.com/office/drawing/2014/main" id="{EA0EB7F4-00E2-A387-3B5C-0D579DD3A76D}"/>
                </a:ext>
              </a:extLst>
            </p:cNvPr>
            <p:cNvSpPr/>
            <p:nvPr/>
          </p:nvSpPr>
          <p:spPr>
            <a:xfrm>
              <a:off x="8113437" y="-420789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294739"/>
                <a:satOff val="-12884"/>
                <a:lumOff val="35169"/>
                <a:alphaOff val="0"/>
              </a:schemeClr>
            </a:fillRef>
            <a:effectRef idx="0">
              <a:schemeClr val="accent6">
                <a:shade val="50000"/>
                <a:hueOff val="294739"/>
                <a:satOff val="-12884"/>
                <a:lumOff val="35169"/>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Employees become vulnerable</a:t>
              </a:r>
            </a:p>
          </p:txBody>
        </p:sp>
        <p:sp>
          <p:nvSpPr>
            <p:cNvPr id="11" name="Freeform 10">
              <a:extLst>
                <a:ext uri="{FF2B5EF4-FFF2-40B4-BE49-F238E27FC236}">
                  <a16:creationId xmlns:a16="http://schemas.microsoft.com/office/drawing/2014/main" id="{39FFACA2-7F17-3173-DE89-F485B76B2C67}"/>
                </a:ext>
              </a:extLst>
            </p:cNvPr>
            <p:cNvSpPr/>
            <p:nvPr/>
          </p:nvSpPr>
          <p:spPr>
            <a:xfrm rot="25920000">
              <a:off x="8336970" y="-4823374"/>
              <a:ext cx="436124"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p:spPr>
          <p:style>
            <a:lnRef idx="0">
              <a:schemeClr val="accent6">
                <a:shade val="90000"/>
                <a:hueOff val="303896"/>
                <a:satOff val="-12138"/>
                <a:lumOff val="28153"/>
                <a:alphaOff val="0"/>
              </a:schemeClr>
            </a:lnRef>
            <a:fillRef idx="1">
              <a:schemeClr val="accent6">
                <a:shade val="90000"/>
                <a:hueOff val="303896"/>
                <a:satOff val="-12138"/>
                <a:lumOff val="28153"/>
                <a:alphaOff val="0"/>
              </a:schemeClr>
            </a:fillRef>
            <a:effectRef idx="0">
              <a:schemeClr val="accent6">
                <a:shade val="90000"/>
                <a:hueOff val="303896"/>
                <a:satOff val="-12138"/>
                <a:lumOff val="28153"/>
                <a:alphaOff val="0"/>
              </a:schemeClr>
            </a:effectRef>
            <a:fontRef idx="minor">
              <a:schemeClr val="lt1"/>
            </a:fontRef>
          </p:style>
          <p:txBody>
            <a:bodyPr spcFirstLastPara="0" vert="horz" wrap="square" lIns="130838" tIns="110371" rIns="-1" bIns="110371"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11">
              <a:extLst>
                <a:ext uri="{FF2B5EF4-FFF2-40B4-BE49-F238E27FC236}">
                  <a16:creationId xmlns:a16="http://schemas.microsoft.com/office/drawing/2014/main" id="{082A8198-7FA5-A4A7-9EAA-D6D98E44F214}"/>
                </a:ext>
              </a:extLst>
            </p:cNvPr>
            <p:cNvSpPr/>
            <p:nvPr/>
          </p:nvSpPr>
          <p:spPr>
            <a:xfrm>
              <a:off x="7353873" y="-654559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p:spPr>
          <p:style>
            <a:lnRef idx="2">
              <a:schemeClr val="lt1">
                <a:hueOff val="0"/>
                <a:satOff val="0"/>
                <a:lumOff val="0"/>
                <a:alphaOff val="0"/>
              </a:schemeClr>
            </a:lnRef>
            <a:fillRef idx="1">
              <a:schemeClr val="accent6">
                <a:shade val="50000"/>
                <a:hueOff val="147370"/>
                <a:satOff val="-6442"/>
                <a:lumOff val="17584"/>
                <a:alphaOff val="0"/>
              </a:schemeClr>
            </a:fillRef>
            <a:effectRef idx="0">
              <a:schemeClr val="accent6">
                <a:shade val="50000"/>
                <a:hueOff val="147370"/>
                <a:satOff val="-6442"/>
                <a:lumOff val="17584"/>
                <a:alphaOff val="0"/>
              </a:schemeClr>
            </a:effectRef>
            <a:fontRef idx="minor">
              <a:schemeClr val="lt1"/>
            </a:fontRef>
          </p:style>
          <p:txBody>
            <a:bodyPr spcFirstLastPara="0" vert="horz" wrap="square" lIns="258508" tIns="258508" rIns="258508" bIns="258508" numCol="1" spcCol="1270" anchor="ctr" anchorCtr="0">
              <a:noAutofit/>
            </a:bodyPr>
            <a:lstStyle/>
            <a:p>
              <a:pPr marL="0" lvl="0" indent="0" algn="ctr" defTabSz="666750">
                <a:lnSpc>
                  <a:spcPct val="90000"/>
                </a:lnSpc>
                <a:spcBef>
                  <a:spcPct val="0"/>
                </a:spcBef>
                <a:spcAft>
                  <a:spcPct val="35000"/>
                </a:spcAft>
                <a:buNone/>
              </a:pPr>
              <a:r>
                <a:rPr lang="en-US" sz="1500" kern="1200"/>
                <a:t>Management posts new practices based off feedback</a:t>
              </a:r>
            </a:p>
          </p:txBody>
        </p:sp>
        <p:sp>
          <p:nvSpPr>
            <p:cNvPr id="17" name="Freeform 16">
              <a:extLst>
                <a:ext uri="{FF2B5EF4-FFF2-40B4-BE49-F238E27FC236}">
                  <a16:creationId xmlns:a16="http://schemas.microsoft.com/office/drawing/2014/main" id="{EF21FA71-3302-1A76-D4AE-8EA6F056C94E}"/>
                </a:ext>
              </a:extLst>
            </p:cNvPr>
            <p:cNvSpPr/>
            <p:nvPr/>
          </p:nvSpPr>
          <p:spPr>
            <a:xfrm rot="19440000">
              <a:off x="8937670" y="-6719094"/>
              <a:ext cx="436123" cy="551854"/>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p:spPr>
          <p:style>
            <a:lnRef idx="0">
              <a:schemeClr val="accent6">
                <a:shade val="90000"/>
                <a:hueOff val="151948"/>
                <a:satOff val="-6069"/>
                <a:lumOff val="14076"/>
                <a:alphaOff val="0"/>
              </a:schemeClr>
            </a:lnRef>
            <a:fillRef idx="1">
              <a:schemeClr val="accent6">
                <a:shade val="90000"/>
                <a:hueOff val="151948"/>
                <a:satOff val="-6069"/>
                <a:lumOff val="14076"/>
                <a:alphaOff val="0"/>
              </a:schemeClr>
            </a:fillRef>
            <a:effectRef idx="0">
              <a:schemeClr val="accent6">
                <a:shade val="90000"/>
                <a:hueOff val="151948"/>
                <a:satOff val="-6069"/>
                <a:lumOff val="14076"/>
                <a:alphaOff val="0"/>
              </a:schemeClr>
            </a:effectRef>
            <a:fontRef idx="minor">
              <a:schemeClr val="lt1"/>
            </a:fontRef>
          </p:style>
          <p:txBody>
            <a:bodyPr spcFirstLastPara="0" vert="horz" wrap="square" lIns="0" tIns="110371" rIns="130836" bIns="110370" numCol="1" spcCol="1270" anchor="ctr" anchorCtr="0">
              <a:noAutofit/>
            </a:bodyPr>
            <a:lstStyle/>
            <a:p>
              <a:pPr marL="0" lvl="0" indent="0" algn="ctr" defTabSz="533400">
                <a:lnSpc>
                  <a:spcPct val="90000"/>
                </a:lnSpc>
                <a:spcBef>
                  <a:spcPct val="0"/>
                </a:spcBef>
                <a:spcAft>
                  <a:spcPct val="35000"/>
                </a:spcAft>
                <a:buNone/>
              </a:pPr>
              <a:endParaRPr lang="en-US" sz="1200" kern="1200"/>
            </a:p>
          </p:txBody>
        </p:sp>
      </p:grpSp>
      <p:sp>
        <p:nvSpPr>
          <p:cNvPr id="29" name="Rectangle 28">
            <a:extLst>
              <a:ext uri="{FF2B5EF4-FFF2-40B4-BE49-F238E27FC236}">
                <a16:creationId xmlns:a16="http://schemas.microsoft.com/office/drawing/2014/main" id="{C8B0D233-A3ED-E6A3-2740-8DA11D6BE6B9}"/>
              </a:ext>
            </a:extLst>
          </p:cNvPr>
          <p:cNvSpPr/>
          <p:nvPr/>
        </p:nvSpPr>
        <p:spPr>
          <a:xfrm>
            <a:off x="-5066332" y="0"/>
            <a:ext cx="5066332" cy="6858000"/>
          </a:xfrm>
          <a:prstGeom prst="rect">
            <a:avLst/>
          </a:prstGeom>
          <a:solidFill>
            <a:srgbClr val="F5E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61F1999-41CA-3313-5100-77EDDCF4ADD8}"/>
              </a:ext>
            </a:extLst>
          </p:cNvPr>
          <p:cNvSpPr txBox="1"/>
          <p:nvPr/>
        </p:nvSpPr>
        <p:spPr>
          <a:xfrm>
            <a:off x="-4487714" y="400676"/>
            <a:ext cx="4191001" cy="2308324"/>
          </a:xfrm>
          <a:prstGeom prst="rect">
            <a:avLst/>
          </a:prstGeom>
          <a:noFill/>
        </p:spPr>
        <p:txBody>
          <a:bodyPr wrap="square" lIns="91440" tIns="45720" rIns="91440" bIns="45720" anchor="t">
            <a:spAutoFit/>
          </a:bodyPr>
          <a:lstStyle/>
          <a:p>
            <a:r>
              <a:rPr lang="en-US" sz="7200" b="1">
                <a:solidFill>
                  <a:srgbClr val="494949"/>
                </a:solidFill>
                <a:latin typeface="Aldhabi"/>
                <a:cs typeface="Aldhabi"/>
              </a:rPr>
              <a:t>Takeaway Talk Breakdown</a:t>
            </a:r>
            <a:endParaRPr lang="en-US" sz="7200" b="1" i="0" u="none" strike="noStrike">
              <a:solidFill>
                <a:srgbClr val="494949"/>
              </a:solidFill>
              <a:effectLst/>
              <a:latin typeface="Aldhabi"/>
              <a:cs typeface="Aldhabi"/>
            </a:endParaRPr>
          </a:p>
        </p:txBody>
      </p:sp>
      <p:pic>
        <p:nvPicPr>
          <p:cNvPr id="49" name="Graphic 48" descr="Single gear with solid fill">
            <a:extLst>
              <a:ext uri="{FF2B5EF4-FFF2-40B4-BE49-F238E27FC236}">
                <a16:creationId xmlns:a16="http://schemas.microsoft.com/office/drawing/2014/main" id="{35E2FCA9-7992-5217-D75F-FCE40DD3D3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2408105">
            <a:off x="1959954" y="4965638"/>
            <a:ext cx="3575538" cy="3575538"/>
          </a:xfrm>
          <a:prstGeom prst="rect">
            <a:avLst/>
          </a:prstGeom>
        </p:spPr>
      </p:pic>
      <p:pic>
        <p:nvPicPr>
          <p:cNvPr id="50" name="Graphic 49" descr="Single gear with solid fill">
            <a:extLst>
              <a:ext uri="{FF2B5EF4-FFF2-40B4-BE49-F238E27FC236}">
                <a16:creationId xmlns:a16="http://schemas.microsoft.com/office/drawing/2014/main" id="{BFD36FA4-85F1-CDAA-A755-6DF0906188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041949">
            <a:off x="4614936" y="5684262"/>
            <a:ext cx="2276621" cy="2276621"/>
          </a:xfrm>
          <a:prstGeom prst="rect">
            <a:avLst/>
          </a:prstGeom>
        </p:spPr>
      </p:pic>
      <p:pic>
        <p:nvPicPr>
          <p:cNvPr id="51" name="Graphic 50" descr="Single gear with solid fill">
            <a:extLst>
              <a:ext uri="{FF2B5EF4-FFF2-40B4-BE49-F238E27FC236}">
                <a16:creationId xmlns:a16="http://schemas.microsoft.com/office/drawing/2014/main" id="{6D2BD816-73C6-80EB-4C02-3A215759DF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2370214">
            <a:off x="5977639" y="5033235"/>
            <a:ext cx="3575538" cy="3575538"/>
          </a:xfrm>
          <a:prstGeom prst="rect">
            <a:avLst/>
          </a:prstGeom>
        </p:spPr>
      </p:pic>
      <p:pic>
        <p:nvPicPr>
          <p:cNvPr id="52" name="Graphic 51" descr="Single gear with solid fill">
            <a:extLst>
              <a:ext uri="{FF2B5EF4-FFF2-40B4-BE49-F238E27FC236}">
                <a16:creationId xmlns:a16="http://schemas.microsoft.com/office/drawing/2014/main" id="{F8A5450B-9D40-6832-C40A-37DE1B90C3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041949">
            <a:off x="8764909" y="6056470"/>
            <a:ext cx="1532206" cy="1532206"/>
          </a:xfrm>
          <a:prstGeom prst="rect">
            <a:avLst/>
          </a:prstGeom>
        </p:spPr>
      </p:pic>
      <p:cxnSp>
        <p:nvCxnSpPr>
          <p:cNvPr id="15" name="!!Stick Tech">
            <a:extLst>
              <a:ext uri="{FF2B5EF4-FFF2-40B4-BE49-F238E27FC236}">
                <a16:creationId xmlns:a16="http://schemas.microsoft.com/office/drawing/2014/main" id="{AA207DFA-6EFE-BE95-F74E-5B16F0703179}"/>
              </a:ext>
            </a:extLst>
          </p:cNvPr>
          <p:cNvCxnSpPr>
            <a:cxnSpLocks/>
          </p:cNvCxnSpPr>
          <p:nvPr/>
        </p:nvCxnSpPr>
        <p:spPr>
          <a:xfrm>
            <a:off x="6676309" y="-6168079"/>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6" name="!!Plant Seeds">
            <a:extLst>
              <a:ext uri="{FF2B5EF4-FFF2-40B4-BE49-F238E27FC236}">
                <a16:creationId xmlns:a16="http://schemas.microsoft.com/office/drawing/2014/main" id="{136D5D89-8014-BF22-A78B-FC96301D7FDF}"/>
              </a:ext>
            </a:extLst>
          </p:cNvPr>
          <p:cNvSpPr txBox="1">
            <a:spLocks/>
          </p:cNvSpPr>
          <p:nvPr/>
        </p:nvSpPr>
        <p:spPr>
          <a:xfrm>
            <a:off x="1948841" y="-4076257"/>
            <a:ext cx="5589732"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The Recap</a:t>
            </a:r>
          </a:p>
        </p:txBody>
      </p:sp>
      <p:sp>
        <p:nvSpPr>
          <p:cNvPr id="53" name="Title 1">
            <a:extLst>
              <a:ext uri="{FF2B5EF4-FFF2-40B4-BE49-F238E27FC236}">
                <a16:creationId xmlns:a16="http://schemas.microsoft.com/office/drawing/2014/main" id="{862CFDDE-1F21-C6DB-3FBA-1B4759A0096D}"/>
              </a:ext>
            </a:extLst>
          </p:cNvPr>
          <p:cNvSpPr txBox="1">
            <a:spLocks/>
          </p:cNvSpPr>
          <p:nvPr/>
        </p:nvSpPr>
        <p:spPr>
          <a:xfrm>
            <a:off x="2866457" y="-2044922"/>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What Matters?</a:t>
            </a:r>
          </a:p>
        </p:txBody>
      </p:sp>
      <p:cxnSp>
        <p:nvCxnSpPr>
          <p:cNvPr id="54" name="!!Recap">
            <a:extLst>
              <a:ext uri="{FF2B5EF4-FFF2-40B4-BE49-F238E27FC236}">
                <a16:creationId xmlns:a16="http://schemas.microsoft.com/office/drawing/2014/main" id="{3A95CDE5-E847-168E-1233-59F4BEFE7A4B}"/>
              </a:ext>
            </a:extLst>
          </p:cNvPr>
          <p:cNvCxnSpPr>
            <a:cxnSpLocks/>
          </p:cNvCxnSpPr>
          <p:nvPr/>
        </p:nvCxnSpPr>
        <p:spPr>
          <a:xfrm>
            <a:off x="4806288" y="-5891744"/>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02429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ick Tech">
            <a:extLst>
              <a:ext uri="{FF2B5EF4-FFF2-40B4-BE49-F238E27FC236}">
                <a16:creationId xmlns:a16="http://schemas.microsoft.com/office/drawing/2014/main" id="{1AA498CB-E347-7133-2D03-6C8102DFB3B7}"/>
              </a:ext>
            </a:extLst>
          </p:cNvPr>
          <p:cNvCxnSpPr>
            <a:cxnSpLocks/>
          </p:cNvCxnSpPr>
          <p:nvPr/>
        </p:nvCxnSpPr>
        <p:spPr>
          <a:xfrm>
            <a:off x="6676309" y="-814120"/>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5" name="!!Plant Seeds">
            <a:extLst>
              <a:ext uri="{FF2B5EF4-FFF2-40B4-BE49-F238E27FC236}">
                <a16:creationId xmlns:a16="http://schemas.microsoft.com/office/drawing/2014/main" id="{B12A103B-A1C2-ACF1-D117-AC37AF81AF87}"/>
              </a:ext>
            </a:extLst>
          </p:cNvPr>
          <p:cNvSpPr txBox="1">
            <a:spLocks/>
          </p:cNvSpPr>
          <p:nvPr/>
        </p:nvSpPr>
        <p:spPr>
          <a:xfrm>
            <a:off x="1948841" y="1277702"/>
            <a:ext cx="5589732"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The Recap</a:t>
            </a:r>
          </a:p>
        </p:txBody>
      </p:sp>
      <p:sp>
        <p:nvSpPr>
          <p:cNvPr id="6" name="Title 1">
            <a:extLst>
              <a:ext uri="{FF2B5EF4-FFF2-40B4-BE49-F238E27FC236}">
                <a16:creationId xmlns:a16="http://schemas.microsoft.com/office/drawing/2014/main" id="{2547D15C-3C3D-D11C-EAD6-7D2645FEC5C9}"/>
              </a:ext>
            </a:extLst>
          </p:cNvPr>
          <p:cNvSpPr txBox="1">
            <a:spLocks/>
          </p:cNvSpPr>
          <p:nvPr/>
        </p:nvSpPr>
        <p:spPr>
          <a:xfrm>
            <a:off x="2866457" y="3309037"/>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What Matters?</a:t>
            </a:r>
          </a:p>
        </p:txBody>
      </p:sp>
      <p:cxnSp>
        <p:nvCxnSpPr>
          <p:cNvPr id="7" name="!!Recap">
            <a:extLst>
              <a:ext uri="{FF2B5EF4-FFF2-40B4-BE49-F238E27FC236}">
                <a16:creationId xmlns:a16="http://schemas.microsoft.com/office/drawing/2014/main" id="{A1215906-A47E-99B0-E8CE-A9AE43A5BE64}"/>
              </a:ext>
            </a:extLst>
          </p:cNvPr>
          <p:cNvCxnSpPr>
            <a:cxnSpLocks/>
          </p:cNvCxnSpPr>
          <p:nvPr/>
        </p:nvCxnSpPr>
        <p:spPr>
          <a:xfrm>
            <a:off x="4806288" y="-537785"/>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8" name="Graphic 7" descr="Single gear with solid fill">
            <a:extLst>
              <a:ext uri="{FF2B5EF4-FFF2-40B4-BE49-F238E27FC236}">
                <a16:creationId xmlns:a16="http://schemas.microsoft.com/office/drawing/2014/main" id="{E8E4250B-C743-75D0-5A1E-987AC13C15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87026">
            <a:off x="1959954" y="4965638"/>
            <a:ext cx="3575538" cy="3575538"/>
          </a:xfrm>
          <a:prstGeom prst="rect">
            <a:avLst/>
          </a:prstGeom>
        </p:spPr>
      </p:pic>
      <p:pic>
        <p:nvPicPr>
          <p:cNvPr id="9" name="Graphic 8" descr="Single gear with solid fill">
            <a:extLst>
              <a:ext uri="{FF2B5EF4-FFF2-40B4-BE49-F238E27FC236}">
                <a16:creationId xmlns:a16="http://schemas.microsoft.com/office/drawing/2014/main" id="{20BFE55E-7A33-BA8F-034A-D40407D1A3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420870">
            <a:off x="4614936" y="5684262"/>
            <a:ext cx="2276621" cy="2276621"/>
          </a:xfrm>
          <a:prstGeom prst="rect">
            <a:avLst/>
          </a:prstGeom>
        </p:spPr>
      </p:pic>
      <p:pic>
        <p:nvPicPr>
          <p:cNvPr id="10" name="Graphic 9" descr="Single gear with solid fill">
            <a:extLst>
              <a:ext uri="{FF2B5EF4-FFF2-40B4-BE49-F238E27FC236}">
                <a16:creationId xmlns:a16="http://schemas.microsoft.com/office/drawing/2014/main" id="{4C81B7DC-67B6-87E2-997B-129050DF03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49135">
            <a:off x="5977639" y="5033235"/>
            <a:ext cx="3575538" cy="3575538"/>
          </a:xfrm>
          <a:prstGeom prst="rect">
            <a:avLst/>
          </a:prstGeom>
        </p:spPr>
      </p:pic>
      <p:pic>
        <p:nvPicPr>
          <p:cNvPr id="11" name="Graphic 10" descr="Single gear with solid fill">
            <a:extLst>
              <a:ext uri="{FF2B5EF4-FFF2-40B4-BE49-F238E27FC236}">
                <a16:creationId xmlns:a16="http://schemas.microsoft.com/office/drawing/2014/main" id="{32243892-B7A6-94F8-5478-E9D0913970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420870">
            <a:off x="8764909" y="6056470"/>
            <a:ext cx="1532206" cy="1532206"/>
          </a:xfrm>
          <a:prstGeom prst="rect">
            <a:avLst/>
          </a:prstGeom>
        </p:spPr>
      </p:pic>
      <p:sp>
        <p:nvSpPr>
          <p:cNvPr id="2" name="!!Soln">
            <a:extLst>
              <a:ext uri="{FF2B5EF4-FFF2-40B4-BE49-F238E27FC236}">
                <a16:creationId xmlns:a16="http://schemas.microsoft.com/office/drawing/2014/main" id="{DF0220F9-BDED-8350-AF40-AF84B4EB5DCF}"/>
              </a:ext>
            </a:extLst>
          </p:cNvPr>
          <p:cNvSpPr>
            <a:spLocks noGrp="1"/>
          </p:cNvSpPr>
          <p:nvPr>
            <p:ph type="title"/>
          </p:nvPr>
        </p:nvSpPr>
        <p:spPr>
          <a:xfrm>
            <a:off x="838200" y="-1977540"/>
            <a:ext cx="4221480" cy="1325563"/>
          </a:xfrm>
          <a:solidFill>
            <a:srgbClr val="F5EFD7"/>
          </a:solidFill>
          <a:ln w="25400">
            <a:solidFill>
              <a:srgbClr val="A88A66"/>
            </a:solidFill>
          </a:ln>
        </p:spPr>
        <p:txBody>
          <a:bodyPr>
            <a:normAutofit/>
          </a:bodyPr>
          <a:lstStyle/>
          <a:p>
            <a:r>
              <a:rPr lang="en-US" sz="8000" b="1">
                <a:latin typeface="Aldhabi" pitchFamily="2" charset="-78"/>
                <a:cs typeface="Aldhabi" pitchFamily="2" charset="-78"/>
              </a:rPr>
              <a:t>The Solutions:</a:t>
            </a:r>
          </a:p>
        </p:txBody>
      </p:sp>
      <p:cxnSp>
        <p:nvCxnSpPr>
          <p:cNvPr id="3" name="!!Stick Plant">
            <a:extLst>
              <a:ext uri="{FF2B5EF4-FFF2-40B4-BE49-F238E27FC236}">
                <a16:creationId xmlns:a16="http://schemas.microsoft.com/office/drawing/2014/main" id="{8E6BC0C8-9924-4E44-B7F3-1227D67C7785}"/>
              </a:ext>
            </a:extLst>
          </p:cNvPr>
          <p:cNvCxnSpPr>
            <a:cxnSpLocks/>
          </p:cNvCxnSpPr>
          <p:nvPr/>
        </p:nvCxnSpPr>
        <p:spPr>
          <a:xfrm>
            <a:off x="3074394" y="-3714183"/>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2" name="Picture 3" descr="A picture containing text&#10;&#10;Description automatically generated">
            <a:extLst>
              <a:ext uri="{FF2B5EF4-FFF2-40B4-BE49-F238E27FC236}">
                <a16:creationId xmlns:a16="http://schemas.microsoft.com/office/drawing/2014/main" id="{1107D495-9E64-30D9-B5E5-6EC3734EE4AA}"/>
              </a:ext>
            </a:extLst>
          </p:cNvPr>
          <p:cNvPicPr>
            <a:picLocks noChangeAspect="1"/>
          </p:cNvPicPr>
          <p:nvPr/>
        </p:nvPicPr>
        <p:blipFill rotWithShape="1">
          <a:blip r:embed="rId7"/>
          <a:srcRect r="27314" b="-102"/>
          <a:stretch/>
        </p:blipFill>
        <p:spPr>
          <a:xfrm>
            <a:off x="-8704160" y="1147688"/>
            <a:ext cx="7947538" cy="5186443"/>
          </a:xfrm>
          <a:prstGeom prst="rect">
            <a:avLst/>
          </a:prstGeom>
        </p:spPr>
      </p:pic>
    </p:spTree>
    <p:extLst>
      <p:ext uri="{BB962C8B-B14F-4D97-AF65-F5344CB8AC3E}">
        <p14:creationId xmlns:p14="http://schemas.microsoft.com/office/powerpoint/2010/main" val="6598839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7" descr="A picture containing grass, tree, outdoor, building&#10;&#10;Description automatically generated">
            <a:extLst>
              <a:ext uri="{FF2B5EF4-FFF2-40B4-BE49-F238E27FC236}">
                <a16:creationId xmlns:a16="http://schemas.microsoft.com/office/drawing/2014/main" id="{9C766604-9C53-3878-FDB8-97B8BC6F47A8}"/>
              </a:ext>
            </a:extLst>
          </p:cNvPr>
          <p:cNvPicPr>
            <a:picLocks noChangeAspect="1"/>
          </p:cNvPicPr>
          <p:nvPr/>
        </p:nvPicPr>
        <p:blipFill>
          <a:blip r:embed="rId4"/>
          <a:stretch>
            <a:fillRect/>
          </a:stretch>
        </p:blipFill>
        <p:spPr>
          <a:xfrm>
            <a:off x="1253067" y="8026431"/>
            <a:ext cx="9679353" cy="6252898"/>
          </a:xfrm>
          <a:prstGeom prst="rect">
            <a:avLst/>
          </a:prstGeom>
        </p:spPr>
      </p:pic>
      <p:sp>
        <p:nvSpPr>
          <p:cNvPr id="25" name="!!Soln">
            <a:extLst>
              <a:ext uri="{FF2B5EF4-FFF2-40B4-BE49-F238E27FC236}">
                <a16:creationId xmlns:a16="http://schemas.microsoft.com/office/drawing/2014/main" id="{38D4F9DA-526E-9101-65E8-053C6CEBD27E}"/>
              </a:ext>
            </a:extLst>
          </p:cNvPr>
          <p:cNvSpPr>
            <a:spLocks noGrp="1"/>
          </p:cNvSpPr>
          <p:nvPr>
            <p:ph type="title"/>
          </p:nvPr>
        </p:nvSpPr>
        <p:spPr>
          <a:xfrm>
            <a:off x="838200" y="365125"/>
            <a:ext cx="4221480" cy="1325563"/>
          </a:xfrm>
          <a:solidFill>
            <a:srgbClr val="F5EFD7"/>
          </a:solidFill>
          <a:ln w="25400">
            <a:solidFill>
              <a:srgbClr val="A88A66"/>
            </a:solidFill>
          </a:ln>
        </p:spPr>
        <p:txBody>
          <a:bodyPr>
            <a:normAutofit/>
          </a:bodyPr>
          <a:lstStyle/>
          <a:p>
            <a:r>
              <a:rPr lang="en-US" sz="8000" b="1">
                <a:latin typeface="Aldhabi" pitchFamily="2" charset="-78"/>
                <a:cs typeface="Aldhabi" pitchFamily="2" charset="-78"/>
              </a:rPr>
              <a:t>The Solutions:</a:t>
            </a:r>
          </a:p>
        </p:txBody>
      </p:sp>
      <p:sp>
        <p:nvSpPr>
          <p:cNvPr id="30" name="!!Glam">
            <a:extLst>
              <a:ext uri="{FF2B5EF4-FFF2-40B4-BE49-F238E27FC236}">
                <a16:creationId xmlns:a16="http://schemas.microsoft.com/office/drawing/2014/main" id="{2AA0FB3A-5CF0-03F0-E3A5-70B63801F57F}"/>
              </a:ext>
            </a:extLst>
          </p:cNvPr>
          <p:cNvSpPr txBox="1">
            <a:spLocks/>
          </p:cNvSpPr>
          <p:nvPr/>
        </p:nvSpPr>
        <p:spPr>
          <a:xfrm>
            <a:off x="2613530" y="-2564231"/>
            <a:ext cx="7128824" cy="2268664"/>
          </a:xfrm>
          <a:prstGeom prst="rect">
            <a:avLst/>
          </a:prstGeom>
          <a:solidFill>
            <a:srgbClr val="F5EFD7"/>
          </a:solidFill>
          <a:ln w="25400">
            <a:solidFill>
              <a:srgbClr val="92D05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a:latin typeface="Aldhabi" pitchFamily="2" charset="-78"/>
                <a:cs typeface="Aldhabi" pitchFamily="2" charset="-78"/>
              </a:rPr>
              <a:t>Glamorize Your Garden</a:t>
            </a:r>
          </a:p>
        </p:txBody>
      </p:sp>
      <p:pic>
        <p:nvPicPr>
          <p:cNvPr id="3" name="Picture 3" descr="A picture containing text&#10;&#10;Description automatically generated">
            <a:extLst>
              <a:ext uri="{FF2B5EF4-FFF2-40B4-BE49-F238E27FC236}">
                <a16:creationId xmlns:a16="http://schemas.microsoft.com/office/drawing/2014/main" id="{6B75AB11-ACD2-7D4D-EF5F-C25A9E3563FC}"/>
              </a:ext>
            </a:extLst>
          </p:cNvPr>
          <p:cNvPicPr>
            <a:picLocks noChangeAspect="1"/>
          </p:cNvPicPr>
          <p:nvPr/>
        </p:nvPicPr>
        <p:blipFill rotWithShape="1">
          <a:blip r:embed="rId5"/>
          <a:srcRect r="27314" b="-102"/>
          <a:stretch/>
        </p:blipFill>
        <p:spPr>
          <a:xfrm>
            <a:off x="1794933" y="1147688"/>
            <a:ext cx="7947538" cy="5186443"/>
          </a:xfrm>
          <a:prstGeom prst="rect">
            <a:avLst/>
          </a:prstGeom>
        </p:spPr>
      </p:pic>
      <p:pic>
        <p:nvPicPr>
          <p:cNvPr id="4" name="Picture 2" descr="Logo&#10;&#10;Description automatically generated">
            <a:extLst>
              <a:ext uri="{FF2B5EF4-FFF2-40B4-BE49-F238E27FC236}">
                <a16:creationId xmlns:a16="http://schemas.microsoft.com/office/drawing/2014/main" id="{14BA2B37-4265-F6B4-B4F3-1E0D424CB805}"/>
              </a:ext>
            </a:extLst>
          </p:cNvPr>
          <p:cNvPicPr>
            <a:picLocks noChangeAspect="1"/>
          </p:cNvPicPr>
          <p:nvPr/>
        </p:nvPicPr>
        <p:blipFill>
          <a:blip r:embed="rId6"/>
          <a:stretch>
            <a:fillRect/>
          </a:stretch>
        </p:blipFill>
        <p:spPr>
          <a:xfrm>
            <a:off x="12784725" y="4831368"/>
            <a:ext cx="2743200" cy="923876"/>
          </a:xfrm>
          <a:prstGeom prst="rect">
            <a:avLst/>
          </a:prstGeom>
        </p:spPr>
      </p:pic>
      <p:pic>
        <p:nvPicPr>
          <p:cNvPr id="5" name="Picture 5" descr="Logo, company name&#10;&#10;Description automatically generated">
            <a:extLst>
              <a:ext uri="{FF2B5EF4-FFF2-40B4-BE49-F238E27FC236}">
                <a16:creationId xmlns:a16="http://schemas.microsoft.com/office/drawing/2014/main" id="{57EC7186-D7F6-CD0C-073C-0E6438466560}"/>
              </a:ext>
            </a:extLst>
          </p:cNvPr>
          <p:cNvPicPr>
            <a:picLocks noChangeAspect="1"/>
          </p:cNvPicPr>
          <p:nvPr/>
        </p:nvPicPr>
        <p:blipFill>
          <a:blip r:embed="rId7"/>
          <a:stretch>
            <a:fillRect/>
          </a:stretch>
        </p:blipFill>
        <p:spPr>
          <a:xfrm>
            <a:off x="16541764" y="4864573"/>
            <a:ext cx="2743200" cy="1102782"/>
          </a:xfrm>
          <a:prstGeom prst="rect">
            <a:avLst/>
          </a:prstGeom>
        </p:spPr>
      </p:pic>
      <p:pic>
        <p:nvPicPr>
          <p:cNvPr id="10" name="Picture 9" descr="Logo, company name&#10;&#10;Description automatically generated">
            <a:extLst>
              <a:ext uri="{FF2B5EF4-FFF2-40B4-BE49-F238E27FC236}">
                <a16:creationId xmlns:a16="http://schemas.microsoft.com/office/drawing/2014/main" id="{C182AC2C-91CB-7CE4-A3C2-D2B0469AD1B6}"/>
              </a:ext>
            </a:extLst>
          </p:cNvPr>
          <p:cNvPicPr>
            <a:picLocks noChangeAspect="1"/>
          </p:cNvPicPr>
          <p:nvPr/>
        </p:nvPicPr>
        <p:blipFill>
          <a:blip r:embed="rId8"/>
          <a:stretch>
            <a:fillRect/>
          </a:stretch>
        </p:blipFill>
        <p:spPr>
          <a:xfrm>
            <a:off x="20156199" y="5046416"/>
            <a:ext cx="2743200" cy="798576"/>
          </a:xfrm>
          <a:prstGeom prst="rect">
            <a:avLst/>
          </a:prstGeom>
        </p:spPr>
      </p:pic>
      <p:grpSp>
        <p:nvGrpSpPr>
          <p:cNvPr id="11" name="Group 10">
            <a:extLst>
              <a:ext uri="{FF2B5EF4-FFF2-40B4-BE49-F238E27FC236}">
                <a16:creationId xmlns:a16="http://schemas.microsoft.com/office/drawing/2014/main" id="{7BD3016E-6955-F699-2080-EF28B16DC12B}"/>
              </a:ext>
            </a:extLst>
          </p:cNvPr>
          <p:cNvGrpSpPr/>
          <p:nvPr/>
        </p:nvGrpSpPr>
        <p:grpSpPr>
          <a:xfrm>
            <a:off x="12626089" y="2135496"/>
            <a:ext cx="3291503" cy="3845174"/>
            <a:chOff x="853440" y="2270761"/>
            <a:chExt cx="3291503" cy="4222114"/>
          </a:xfrm>
        </p:grpSpPr>
        <p:grpSp>
          <p:nvGrpSpPr>
            <p:cNvPr id="12" name="Group 11">
              <a:extLst>
                <a:ext uri="{FF2B5EF4-FFF2-40B4-BE49-F238E27FC236}">
                  <a16:creationId xmlns:a16="http://schemas.microsoft.com/office/drawing/2014/main" id="{2A8DCF8D-3059-5B47-2BB5-B5ACEC60215E}"/>
                </a:ext>
              </a:extLst>
            </p:cNvPr>
            <p:cNvGrpSpPr/>
            <p:nvPr/>
          </p:nvGrpSpPr>
          <p:grpSpPr>
            <a:xfrm>
              <a:off x="853440" y="2270761"/>
              <a:ext cx="3291503" cy="4222114"/>
              <a:chOff x="1386840" y="2270760"/>
              <a:chExt cx="4434840" cy="4222114"/>
            </a:xfrm>
          </p:grpSpPr>
          <p:sp>
            <p:nvSpPr>
              <p:cNvPr id="14" name="Rectangle 13">
                <a:extLst>
                  <a:ext uri="{FF2B5EF4-FFF2-40B4-BE49-F238E27FC236}">
                    <a16:creationId xmlns:a16="http://schemas.microsoft.com/office/drawing/2014/main" id="{B5EE66F6-F599-76AF-10AA-23136D73F7DD}"/>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Aldhabi" pitchFamily="2" charset="-78"/>
                    <a:cs typeface="Aldhabi" pitchFamily="2" charset="-78"/>
                  </a:rPr>
                  <a:t>Google</a:t>
                </a:r>
              </a:p>
            </p:txBody>
          </p:sp>
          <p:sp>
            <p:nvSpPr>
              <p:cNvPr id="15" name="Rectangle 14">
                <a:extLst>
                  <a:ext uri="{FF2B5EF4-FFF2-40B4-BE49-F238E27FC236}">
                    <a16:creationId xmlns:a16="http://schemas.microsoft.com/office/drawing/2014/main" id="{3DC31007-53DF-A54C-01E7-D4CB732B74B3}"/>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1121DF97-2603-496D-3636-5E8B2B5A254A}"/>
                </a:ext>
              </a:extLst>
            </p:cNvPr>
            <p:cNvSpPr txBox="1"/>
            <p:nvPr/>
          </p:nvSpPr>
          <p:spPr>
            <a:xfrm>
              <a:off x="853440" y="3063240"/>
              <a:ext cx="3263789" cy="1723533"/>
            </a:xfrm>
            <a:prstGeom prst="rect">
              <a:avLst/>
            </a:prstGeom>
            <a:noFill/>
          </p:spPr>
          <p:txBody>
            <a:bodyPr wrap="square" lIns="91440" tIns="45720" rIns="91440" bIns="45720" rtlCol="0" anchor="t">
              <a:spAutoFit/>
            </a:bodyPr>
            <a:lstStyle/>
            <a:p>
              <a:r>
                <a:rPr lang="en-US" sz="3200">
                  <a:latin typeface="Aldhabi"/>
                  <a:cs typeface="Aldhabi"/>
                </a:rPr>
                <a:t>85% increase in initiative</a:t>
              </a:r>
              <a:endParaRPr lang="en-US">
                <a:latin typeface="Aldhabi"/>
                <a:cs typeface="Aldhabi"/>
              </a:endParaRPr>
            </a:p>
            <a:p>
              <a:r>
                <a:rPr lang="en-US" sz="3200">
                  <a:latin typeface="Aldhabi"/>
                  <a:cs typeface="Aldhabi"/>
                </a:rPr>
                <a:t>50% increase in</a:t>
              </a:r>
              <a:r>
                <a:rPr lang="en-US" sz="2800">
                  <a:latin typeface="Aldhabi"/>
                  <a:cs typeface="Aldhabi"/>
                </a:rPr>
                <a:t> </a:t>
              </a:r>
              <a:r>
                <a:rPr lang="en-US" sz="3200">
                  <a:latin typeface="Aldhabi"/>
                  <a:cs typeface="Aldhabi"/>
                </a:rPr>
                <a:t>care for</a:t>
              </a:r>
              <a:r>
                <a:rPr lang="en-US" sz="2800">
                  <a:latin typeface="Aldhabi"/>
                  <a:cs typeface="Aldhabi"/>
                </a:rPr>
                <a:t> </a:t>
              </a:r>
              <a:r>
                <a:rPr lang="en-US" sz="3200">
                  <a:latin typeface="Aldhabi"/>
                  <a:cs typeface="Aldhabi"/>
                </a:rPr>
                <a:t>work</a:t>
              </a:r>
            </a:p>
            <a:p>
              <a:r>
                <a:rPr lang="en-US" sz="3200">
                  <a:latin typeface="Aldhabi"/>
                  <a:cs typeface="Aldhabi"/>
                </a:rPr>
                <a:t>73% better collaborators</a:t>
              </a:r>
            </a:p>
          </p:txBody>
        </p:sp>
      </p:grpSp>
      <p:grpSp>
        <p:nvGrpSpPr>
          <p:cNvPr id="16" name="Group 15">
            <a:extLst>
              <a:ext uri="{FF2B5EF4-FFF2-40B4-BE49-F238E27FC236}">
                <a16:creationId xmlns:a16="http://schemas.microsoft.com/office/drawing/2014/main" id="{2F46D9F8-6E61-0A16-AA52-93804C53EE36}"/>
              </a:ext>
            </a:extLst>
          </p:cNvPr>
          <p:cNvGrpSpPr/>
          <p:nvPr/>
        </p:nvGrpSpPr>
        <p:grpSpPr>
          <a:xfrm>
            <a:off x="16260997" y="2135496"/>
            <a:ext cx="3291503" cy="3845174"/>
            <a:chOff x="853440" y="2270761"/>
            <a:chExt cx="3291503" cy="4222114"/>
          </a:xfrm>
        </p:grpSpPr>
        <p:grpSp>
          <p:nvGrpSpPr>
            <p:cNvPr id="17" name="Group 16">
              <a:extLst>
                <a:ext uri="{FF2B5EF4-FFF2-40B4-BE49-F238E27FC236}">
                  <a16:creationId xmlns:a16="http://schemas.microsoft.com/office/drawing/2014/main" id="{0055F43C-3BC9-87C1-79B1-A2EE3D75C0C3}"/>
                </a:ext>
              </a:extLst>
            </p:cNvPr>
            <p:cNvGrpSpPr/>
            <p:nvPr/>
          </p:nvGrpSpPr>
          <p:grpSpPr>
            <a:xfrm>
              <a:off x="853440" y="2270761"/>
              <a:ext cx="3291503" cy="4222114"/>
              <a:chOff x="1386840" y="2270760"/>
              <a:chExt cx="4434840" cy="4222114"/>
            </a:xfrm>
          </p:grpSpPr>
          <p:sp>
            <p:nvSpPr>
              <p:cNvPr id="19" name="Rectangle 18">
                <a:extLst>
                  <a:ext uri="{FF2B5EF4-FFF2-40B4-BE49-F238E27FC236}">
                    <a16:creationId xmlns:a16="http://schemas.microsoft.com/office/drawing/2014/main" id="{F69E23A3-7D5E-D8F8-A618-89DDC2DBDCCC}"/>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Aldhabi" pitchFamily="2" charset="-78"/>
                    <a:cs typeface="Aldhabi" pitchFamily="2" charset="-78"/>
                  </a:rPr>
                  <a:t>Cargill</a:t>
                </a:r>
              </a:p>
            </p:txBody>
          </p:sp>
          <p:sp>
            <p:nvSpPr>
              <p:cNvPr id="20" name="Rectangle 19">
                <a:extLst>
                  <a:ext uri="{FF2B5EF4-FFF2-40B4-BE49-F238E27FC236}">
                    <a16:creationId xmlns:a16="http://schemas.microsoft.com/office/drawing/2014/main" id="{CFD943C9-C191-58BA-B425-E12A48BABB89}"/>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DAE36F1-CA78-2A6C-D28D-F35F247921CD}"/>
                </a:ext>
              </a:extLst>
            </p:cNvPr>
            <p:cNvSpPr txBox="1"/>
            <p:nvPr/>
          </p:nvSpPr>
          <p:spPr>
            <a:xfrm>
              <a:off x="853440" y="3063240"/>
              <a:ext cx="3263789" cy="2534608"/>
            </a:xfrm>
            <a:prstGeom prst="rect">
              <a:avLst/>
            </a:prstGeom>
            <a:noFill/>
          </p:spPr>
          <p:txBody>
            <a:bodyPr wrap="square" lIns="91440" tIns="45720" rIns="91440" bIns="45720" rtlCol="0" anchor="t">
              <a:spAutoFit/>
            </a:bodyPr>
            <a:lstStyle/>
            <a:p>
              <a:r>
                <a:rPr lang="en-US" sz="3600">
                  <a:latin typeface="Aldhabi"/>
                  <a:cs typeface="Aldhabi"/>
                </a:rPr>
                <a:t>40% increase in productivity</a:t>
              </a:r>
              <a:endParaRPr lang="en-US">
                <a:latin typeface="Aldhabi"/>
                <a:cs typeface="Aldhabi"/>
              </a:endParaRPr>
            </a:p>
            <a:p>
              <a:r>
                <a:rPr lang="en-US" sz="3600">
                  <a:latin typeface="Aldhabi"/>
                  <a:cs typeface="Aldhabi"/>
                </a:rPr>
                <a:t>70% rise in employees feeling valued</a:t>
              </a:r>
            </a:p>
          </p:txBody>
        </p:sp>
      </p:grpSp>
      <p:grpSp>
        <p:nvGrpSpPr>
          <p:cNvPr id="23" name="Group 22">
            <a:extLst>
              <a:ext uri="{FF2B5EF4-FFF2-40B4-BE49-F238E27FC236}">
                <a16:creationId xmlns:a16="http://schemas.microsoft.com/office/drawing/2014/main" id="{51C58795-2250-24B8-DE95-2A95A1703659}"/>
              </a:ext>
            </a:extLst>
          </p:cNvPr>
          <p:cNvGrpSpPr/>
          <p:nvPr/>
        </p:nvGrpSpPr>
        <p:grpSpPr>
          <a:xfrm>
            <a:off x="19895905" y="2122181"/>
            <a:ext cx="3291503" cy="3845174"/>
            <a:chOff x="853440" y="2270761"/>
            <a:chExt cx="3291503" cy="4222114"/>
          </a:xfrm>
        </p:grpSpPr>
        <p:grpSp>
          <p:nvGrpSpPr>
            <p:cNvPr id="24" name="Group 23">
              <a:extLst>
                <a:ext uri="{FF2B5EF4-FFF2-40B4-BE49-F238E27FC236}">
                  <a16:creationId xmlns:a16="http://schemas.microsoft.com/office/drawing/2014/main" id="{80E44795-A2E5-3089-BC8B-FA14794AAF22}"/>
                </a:ext>
              </a:extLst>
            </p:cNvPr>
            <p:cNvGrpSpPr/>
            <p:nvPr/>
          </p:nvGrpSpPr>
          <p:grpSpPr>
            <a:xfrm>
              <a:off x="853440" y="2270761"/>
              <a:ext cx="3291503" cy="4222114"/>
              <a:chOff x="1386840" y="2270760"/>
              <a:chExt cx="4434840" cy="4222114"/>
            </a:xfrm>
          </p:grpSpPr>
          <p:sp>
            <p:nvSpPr>
              <p:cNvPr id="27" name="Rectangle 26">
                <a:extLst>
                  <a:ext uri="{FF2B5EF4-FFF2-40B4-BE49-F238E27FC236}">
                    <a16:creationId xmlns:a16="http://schemas.microsoft.com/office/drawing/2014/main" id="{3D47ED4A-747C-C111-9AE6-39361693490B}"/>
                  </a:ext>
                </a:extLst>
              </p:cNvPr>
              <p:cNvSpPr/>
              <p:nvPr/>
            </p:nvSpPr>
            <p:spPr>
              <a:xfrm>
                <a:off x="1386840" y="2270760"/>
                <a:ext cx="4434840" cy="792480"/>
              </a:xfrm>
              <a:prstGeom prst="rect">
                <a:avLst/>
              </a:prstGeom>
              <a:solidFill>
                <a:srgbClr val="92D050"/>
              </a:solid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err="1">
                    <a:latin typeface="Aldhabi" pitchFamily="2" charset="-78"/>
                    <a:cs typeface="Aldhabi" pitchFamily="2" charset="-78"/>
                  </a:rPr>
                  <a:t>Screwfix</a:t>
                </a:r>
                <a:endParaRPr lang="en-US" sz="5400">
                  <a:latin typeface="Aldhabi" pitchFamily="2" charset="-78"/>
                  <a:cs typeface="Aldhabi" pitchFamily="2" charset="-78"/>
                </a:endParaRPr>
              </a:p>
            </p:txBody>
          </p:sp>
          <p:sp>
            <p:nvSpPr>
              <p:cNvPr id="28" name="Rectangle 27">
                <a:extLst>
                  <a:ext uri="{FF2B5EF4-FFF2-40B4-BE49-F238E27FC236}">
                    <a16:creationId xmlns:a16="http://schemas.microsoft.com/office/drawing/2014/main" id="{2440405D-14A4-D01A-F46B-7334BEEE44E7}"/>
                  </a:ext>
                </a:extLst>
              </p:cNvPr>
              <p:cNvSpPr/>
              <p:nvPr/>
            </p:nvSpPr>
            <p:spPr>
              <a:xfrm>
                <a:off x="1386840" y="3063239"/>
                <a:ext cx="4434840" cy="3429635"/>
              </a:xfrm>
              <a:prstGeom prst="rect">
                <a:avLst/>
              </a:prstGeom>
              <a:noFill/>
              <a:ln>
                <a:solidFill>
                  <a:srgbClr val="A88A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F3B39A2B-3B96-C9F7-8BE6-205C036E1F79}"/>
                </a:ext>
              </a:extLst>
            </p:cNvPr>
            <p:cNvSpPr txBox="1"/>
            <p:nvPr/>
          </p:nvSpPr>
          <p:spPr>
            <a:xfrm>
              <a:off x="853440" y="3063240"/>
              <a:ext cx="3263789" cy="2534608"/>
            </a:xfrm>
            <a:prstGeom prst="rect">
              <a:avLst/>
            </a:prstGeom>
            <a:noFill/>
          </p:spPr>
          <p:txBody>
            <a:bodyPr wrap="square" lIns="91440" tIns="45720" rIns="91440" bIns="45720" rtlCol="0" anchor="t">
              <a:spAutoFit/>
            </a:bodyPr>
            <a:lstStyle/>
            <a:p>
              <a:r>
                <a:rPr lang="en-US" sz="3600">
                  <a:latin typeface="Aldhabi"/>
                  <a:cs typeface="Aldhabi"/>
                </a:rPr>
                <a:t>21% higher profitability</a:t>
              </a:r>
              <a:endParaRPr lang="en-US">
                <a:latin typeface="Aldhabi"/>
                <a:cs typeface="Aldhabi"/>
              </a:endParaRPr>
            </a:p>
            <a:p>
              <a:r>
                <a:rPr lang="en-US" sz="3600">
                  <a:latin typeface="Aldhabi"/>
                  <a:cs typeface="Aldhabi"/>
                </a:rPr>
                <a:t>Stronger customer engagement</a:t>
              </a:r>
            </a:p>
            <a:p>
              <a:r>
                <a:rPr lang="en-US" sz="3600">
                  <a:latin typeface="Aldhabi"/>
                  <a:cs typeface="Aldhabi"/>
                </a:rPr>
                <a:t>Stronger retention</a:t>
              </a:r>
            </a:p>
          </p:txBody>
        </p:sp>
      </p:grpSp>
      <p:cxnSp>
        <p:nvCxnSpPr>
          <p:cNvPr id="32" name="!!Stick Plant">
            <a:extLst>
              <a:ext uri="{FF2B5EF4-FFF2-40B4-BE49-F238E27FC236}">
                <a16:creationId xmlns:a16="http://schemas.microsoft.com/office/drawing/2014/main" id="{3C3E9571-8733-8A9E-D9D2-9BDB8858E279}"/>
              </a:ext>
            </a:extLst>
          </p:cNvPr>
          <p:cNvCxnSpPr>
            <a:cxnSpLocks/>
          </p:cNvCxnSpPr>
          <p:nvPr/>
        </p:nvCxnSpPr>
        <p:spPr>
          <a:xfrm>
            <a:off x="3074394" y="-1371518"/>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33" name="Graphic 32" descr="Single gear with solid fill">
            <a:extLst>
              <a:ext uri="{FF2B5EF4-FFF2-40B4-BE49-F238E27FC236}">
                <a16:creationId xmlns:a16="http://schemas.microsoft.com/office/drawing/2014/main" id="{F3A62701-3F4F-DFFF-5528-9D2CCA0CF9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8040">
            <a:off x="1959954" y="4965638"/>
            <a:ext cx="3575538" cy="3575538"/>
          </a:xfrm>
          <a:prstGeom prst="rect">
            <a:avLst/>
          </a:prstGeom>
        </p:spPr>
      </p:pic>
      <p:pic>
        <p:nvPicPr>
          <p:cNvPr id="34" name="Graphic 33" descr="Single gear with solid fill">
            <a:extLst>
              <a:ext uri="{FF2B5EF4-FFF2-40B4-BE49-F238E27FC236}">
                <a16:creationId xmlns:a16="http://schemas.microsoft.com/office/drawing/2014/main" id="{1DC7BCF9-E3A5-3569-2F62-6455395441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861884">
            <a:off x="4614936" y="5684262"/>
            <a:ext cx="2276621" cy="2276621"/>
          </a:xfrm>
          <a:prstGeom prst="rect">
            <a:avLst/>
          </a:prstGeom>
        </p:spPr>
      </p:pic>
      <p:pic>
        <p:nvPicPr>
          <p:cNvPr id="35" name="Graphic 34" descr="Single gear with solid fill">
            <a:extLst>
              <a:ext uri="{FF2B5EF4-FFF2-40B4-BE49-F238E27FC236}">
                <a16:creationId xmlns:a16="http://schemas.microsoft.com/office/drawing/2014/main" id="{C52A6A72-4126-A1D5-15A3-C411019176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590149">
            <a:off x="5977639" y="5033235"/>
            <a:ext cx="3575538" cy="3575538"/>
          </a:xfrm>
          <a:prstGeom prst="rect">
            <a:avLst/>
          </a:prstGeom>
        </p:spPr>
      </p:pic>
      <p:pic>
        <p:nvPicPr>
          <p:cNvPr id="40" name="Graphic 39" descr="Single gear with solid fill">
            <a:extLst>
              <a:ext uri="{FF2B5EF4-FFF2-40B4-BE49-F238E27FC236}">
                <a16:creationId xmlns:a16="http://schemas.microsoft.com/office/drawing/2014/main" id="{0CE6D7AC-0385-2E9B-BA0A-FA84B85978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861884">
            <a:off x="8764909" y="6056470"/>
            <a:ext cx="1532206" cy="1532206"/>
          </a:xfrm>
          <a:prstGeom prst="rect">
            <a:avLst/>
          </a:prstGeom>
        </p:spPr>
      </p:pic>
      <p:cxnSp>
        <p:nvCxnSpPr>
          <p:cNvPr id="41" name="!!Stick Tech">
            <a:extLst>
              <a:ext uri="{FF2B5EF4-FFF2-40B4-BE49-F238E27FC236}">
                <a16:creationId xmlns:a16="http://schemas.microsoft.com/office/drawing/2014/main" id="{F4FD6883-E33E-E655-FD09-B371322DB19A}"/>
              </a:ext>
            </a:extLst>
          </p:cNvPr>
          <p:cNvCxnSpPr>
            <a:cxnSpLocks/>
          </p:cNvCxnSpPr>
          <p:nvPr/>
        </p:nvCxnSpPr>
        <p:spPr>
          <a:xfrm>
            <a:off x="6676309" y="-6168079"/>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42" name="!!Plant Seeds">
            <a:extLst>
              <a:ext uri="{FF2B5EF4-FFF2-40B4-BE49-F238E27FC236}">
                <a16:creationId xmlns:a16="http://schemas.microsoft.com/office/drawing/2014/main" id="{7A54C54F-3765-FEF9-3554-BC3DEB1580C2}"/>
              </a:ext>
            </a:extLst>
          </p:cNvPr>
          <p:cNvSpPr txBox="1">
            <a:spLocks/>
          </p:cNvSpPr>
          <p:nvPr/>
        </p:nvSpPr>
        <p:spPr>
          <a:xfrm>
            <a:off x="1948841" y="-4076257"/>
            <a:ext cx="5589732"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The Recap</a:t>
            </a:r>
          </a:p>
        </p:txBody>
      </p:sp>
      <p:sp>
        <p:nvSpPr>
          <p:cNvPr id="43" name="Title 1">
            <a:extLst>
              <a:ext uri="{FF2B5EF4-FFF2-40B4-BE49-F238E27FC236}">
                <a16:creationId xmlns:a16="http://schemas.microsoft.com/office/drawing/2014/main" id="{82DDCE7A-ABBD-7B58-F96E-B9891594BC7A}"/>
              </a:ext>
            </a:extLst>
          </p:cNvPr>
          <p:cNvSpPr txBox="1">
            <a:spLocks/>
          </p:cNvSpPr>
          <p:nvPr/>
        </p:nvSpPr>
        <p:spPr>
          <a:xfrm>
            <a:off x="2866457" y="-2044922"/>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What Matters?</a:t>
            </a:r>
          </a:p>
        </p:txBody>
      </p:sp>
      <p:cxnSp>
        <p:nvCxnSpPr>
          <p:cNvPr id="44" name="Recap">
            <a:extLst>
              <a:ext uri="{FF2B5EF4-FFF2-40B4-BE49-F238E27FC236}">
                <a16:creationId xmlns:a16="http://schemas.microsoft.com/office/drawing/2014/main" id="{BE077FD8-E857-87EA-00F7-394920F1E530}"/>
              </a:ext>
            </a:extLst>
          </p:cNvPr>
          <p:cNvCxnSpPr>
            <a:cxnSpLocks/>
          </p:cNvCxnSpPr>
          <p:nvPr/>
        </p:nvCxnSpPr>
        <p:spPr>
          <a:xfrm>
            <a:off x="4806288" y="-5891744"/>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159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Companylogo" descr="A picture containing shape&#10;&#10;Description automatically generated">
            <a:extLst>
              <a:ext uri="{FF2B5EF4-FFF2-40B4-BE49-F238E27FC236}">
                <a16:creationId xmlns:a16="http://schemas.microsoft.com/office/drawing/2014/main" id="{F670A50D-1F1D-1CA4-63EC-49F562DC4D5F}"/>
              </a:ext>
            </a:extLst>
          </p:cNvPr>
          <p:cNvPicPr>
            <a:picLocks noChangeAspect="1"/>
          </p:cNvPicPr>
          <p:nvPr/>
        </p:nvPicPr>
        <p:blipFill rotWithShape="1">
          <a:blip r:embed="rId4"/>
          <a:srcRect l="13210" r="12101"/>
          <a:stretch/>
        </p:blipFill>
        <p:spPr>
          <a:xfrm>
            <a:off x="-4604023" y="-36986"/>
            <a:ext cx="4635571" cy="6857990"/>
          </a:xfrm>
          <a:prstGeom prst="rect">
            <a:avLst/>
          </a:prstGeom>
          <a:solidFill>
            <a:schemeClr val="accent1">
              <a:alpha val="28005"/>
            </a:schemeClr>
          </a:solidFill>
          <a:effectLst/>
        </p:spPr>
      </p:pic>
      <p:cxnSp>
        <p:nvCxnSpPr>
          <p:cNvPr id="37" name="Straight Connector 36">
            <a:extLst>
              <a:ext uri="{FF2B5EF4-FFF2-40B4-BE49-F238E27FC236}">
                <a16:creationId xmlns:a16="http://schemas.microsoft.com/office/drawing/2014/main" id="{A55D9053-AC4A-58D0-CC85-D72AE95B76C7}"/>
              </a:ext>
            </a:extLst>
          </p:cNvPr>
          <p:cNvCxnSpPr>
            <a:cxnSpLocks/>
          </p:cNvCxnSpPr>
          <p:nvPr/>
        </p:nvCxnSpPr>
        <p:spPr>
          <a:xfrm>
            <a:off x="9884152" y="-525830"/>
            <a:ext cx="0" cy="4953871"/>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AD0CEB-7441-3D47-530C-14EFD322DFDA}"/>
              </a:ext>
            </a:extLst>
          </p:cNvPr>
          <p:cNvCxnSpPr>
            <a:cxnSpLocks/>
          </p:cNvCxnSpPr>
          <p:nvPr/>
        </p:nvCxnSpPr>
        <p:spPr>
          <a:xfrm>
            <a:off x="6599241" y="-641979"/>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CEE36EE-D8B5-8DDD-C055-0FB1DED5A1EB}"/>
              </a:ext>
            </a:extLst>
          </p:cNvPr>
          <p:cNvCxnSpPr>
            <a:cxnSpLocks/>
          </p:cNvCxnSpPr>
          <p:nvPr/>
        </p:nvCxnSpPr>
        <p:spPr>
          <a:xfrm>
            <a:off x="7670493" y="-544533"/>
            <a:ext cx="0" cy="3843873"/>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11" name="!!Int">
            <a:extLst>
              <a:ext uri="{FF2B5EF4-FFF2-40B4-BE49-F238E27FC236}">
                <a16:creationId xmlns:a16="http://schemas.microsoft.com/office/drawing/2014/main" id="{6C1685A2-B2B6-BCDB-6720-20F07ACF0834}"/>
              </a:ext>
            </a:extLst>
          </p:cNvPr>
          <p:cNvSpPr>
            <a:spLocks noGrp="1"/>
          </p:cNvSpPr>
          <p:nvPr>
            <p:ph type="title"/>
          </p:nvPr>
        </p:nvSpPr>
        <p:spPr>
          <a:xfrm>
            <a:off x="6096000" y="370148"/>
            <a:ext cx="3526766" cy="891482"/>
          </a:xfrm>
          <a:solidFill>
            <a:srgbClr val="F5EFD7"/>
          </a:solidFill>
          <a:ln w="28575">
            <a:solidFill>
              <a:srgbClr val="9D7457"/>
            </a:solidFill>
          </a:ln>
        </p:spPr>
        <p:txBody>
          <a:bodyPr>
            <a:noAutofit/>
          </a:bodyPr>
          <a:lstStyle/>
          <a:p>
            <a:r>
              <a:rPr lang="en-US" sz="6000" b="1">
                <a:latin typeface="Aldhabi" pitchFamily="2" charset="-78"/>
                <a:cs typeface="Aldhabi" pitchFamily="2" charset="-78"/>
              </a:rPr>
              <a:t>We Interviewed</a:t>
            </a:r>
          </a:p>
        </p:txBody>
      </p:sp>
      <p:cxnSp>
        <p:nvCxnSpPr>
          <p:cNvPr id="12" name="!!Ints">
            <a:extLst>
              <a:ext uri="{FF2B5EF4-FFF2-40B4-BE49-F238E27FC236}">
                <a16:creationId xmlns:a16="http://schemas.microsoft.com/office/drawing/2014/main" id="{DFD17E6B-AB11-D785-6EBC-A23C76B29DF7}"/>
              </a:ext>
            </a:extLst>
          </p:cNvPr>
          <p:cNvCxnSpPr>
            <a:cxnSpLocks/>
            <a:endCxn id="11" idx="0"/>
          </p:cNvCxnSpPr>
          <p:nvPr/>
        </p:nvCxnSpPr>
        <p:spPr>
          <a:xfrm>
            <a:off x="7850066" y="-525830"/>
            <a:ext cx="9317" cy="895978"/>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14" name="!!Stockstick">
            <a:extLst>
              <a:ext uri="{FF2B5EF4-FFF2-40B4-BE49-F238E27FC236}">
                <a16:creationId xmlns:a16="http://schemas.microsoft.com/office/drawing/2014/main" id="{153DEDC6-F9B2-D11F-0917-6DF4C641CE77}"/>
              </a:ext>
            </a:extLst>
          </p:cNvPr>
          <p:cNvCxnSpPr>
            <a:cxnSpLocks/>
          </p:cNvCxnSpPr>
          <p:nvPr/>
        </p:nvCxnSpPr>
        <p:spPr>
          <a:xfrm>
            <a:off x="2795576" y="-1127860"/>
            <a:ext cx="0"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8" name="Picture 17" descr="Logo, company name&#10;&#10;Description automatically generated">
            <a:extLst>
              <a:ext uri="{FF2B5EF4-FFF2-40B4-BE49-F238E27FC236}">
                <a16:creationId xmlns:a16="http://schemas.microsoft.com/office/drawing/2014/main" id="{59226325-2333-0FE4-FE66-E69F4CFE024B}"/>
              </a:ext>
            </a:extLst>
          </p:cNvPr>
          <p:cNvPicPr>
            <a:picLocks noChangeAspect="1"/>
          </p:cNvPicPr>
          <p:nvPr/>
        </p:nvPicPr>
        <p:blipFill>
          <a:blip r:embed="rId5"/>
          <a:stretch>
            <a:fillRect/>
          </a:stretch>
        </p:blipFill>
        <p:spPr>
          <a:xfrm>
            <a:off x="5816602" y="1506811"/>
            <a:ext cx="1597801" cy="1597801"/>
          </a:xfrm>
          <a:prstGeom prst="rect">
            <a:avLst/>
          </a:prstGeom>
          <a:ln>
            <a:solidFill>
              <a:srgbClr val="9D7457"/>
            </a:solidFill>
          </a:ln>
        </p:spPr>
      </p:pic>
      <p:pic>
        <p:nvPicPr>
          <p:cNvPr id="20" name="Picture 19" descr="Logo, company name&#10;&#10;Description automatically generated">
            <a:extLst>
              <a:ext uri="{FF2B5EF4-FFF2-40B4-BE49-F238E27FC236}">
                <a16:creationId xmlns:a16="http://schemas.microsoft.com/office/drawing/2014/main" id="{0394EE1F-E186-5FA4-FB09-1CD2F4A2C027}"/>
              </a:ext>
            </a:extLst>
          </p:cNvPr>
          <p:cNvPicPr>
            <a:picLocks noChangeAspect="1"/>
          </p:cNvPicPr>
          <p:nvPr/>
        </p:nvPicPr>
        <p:blipFill>
          <a:blip r:embed="rId6"/>
          <a:stretch>
            <a:fillRect/>
          </a:stretch>
        </p:blipFill>
        <p:spPr>
          <a:xfrm>
            <a:off x="6593783" y="3291398"/>
            <a:ext cx="2183316" cy="1887381"/>
          </a:xfrm>
          <a:prstGeom prst="rect">
            <a:avLst/>
          </a:prstGeom>
          <a:ln>
            <a:solidFill>
              <a:srgbClr val="9D7457"/>
            </a:solidFill>
          </a:ln>
        </p:spPr>
      </p:pic>
      <p:pic>
        <p:nvPicPr>
          <p:cNvPr id="22" name="Picture 21" descr="Text&#10;&#10;Description automatically generated with medium confidence">
            <a:extLst>
              <a:ext uri="{FF2B5EF4-FFF2-40B4-BE49-F238E27FC236}">
                <a16:creationId xmlns:a16="http://schemas.microsoft.com/office/drawing/2014/main" id="{9CA10722-90F7-BF8B-ADC0-D86301B5A296}"/>
              </a:ext>
            </a:extLst>
          </p:cNvPr>
          <p:cNvPicPr>
            <a:picLocks noChangeAspect="1"/>
          </p:cNvPicPr>
          <p:nvPr/>
        </p:nvPicPr>
        <p:blipFill>
          <a:blip r:embed="rId7"/>
          <a:stretch>
            <a:fillRect/>
          </a:stretch>
        </p:blipFill>
        <p:spPr>
          <a:xfrm>
            <a:off x="9168927" y="1604257"/>
            <a:ext cx="2494188" cy="2494188"/>
          </a:xfrm>
          <a:prstGeom prst="rect">
            <a:avLst/>
          </a:prstGeom>
          <a:ln>
            <a:solidFill>
              <a:srgbClr val="9D7457"/>
            </a:solidFill>
          </a:ln>
        </p:spPr>
      </p:pic>
      <p:cxnSp>
        <p:nvCxnSpPr>
          <p:cNvPr id="25" name="Straight Connector 24">
            <a:extLst>
              <a:ext uri="{FF2B5EF4-FFF2-40B4-BE49-F238E27FC236}">
                <a16:creationId xmlns:a16="http://schemas.microsoft.com/office/drawing/2014/main" id="{28CE506D-D378-D701-5D54-47C68DB43419}"/>
              </a:ext>
            </a:extLst>
          </p:cNvPr>
          <p:cNvCxnSpPr>
            <a:cxnSpLocks/>
          </p:cNvCxnSpPr>
          <p:nvPr/>
        </p:nvCxnSpPr>
        <p:spPr>
          <a:xfrm>
            <a:off x="10485441" y="-544533"/>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36" name="Picture 35" descr="Logo, company name&#10;&#10;Description automatically generated">
            <a:extLst>
              <a:ext uri="{FF2B5EF4-FFF2-40B4-BE49-F238E27FC236}">
                <a16:creationId xmlns:a16="http://schemas.microsoft.com/office/drawing/2014/main" id="{36F08C46-0655-044F-8FC5-FF508E213F4A}"/>
              </a:ext>
            </a:extLst>
          </p:cNvPr>
          <p:cNvPicPr>
            <a:picLocks noChangeAspect="1"/>
          </p:cNvPicPr>
          <p:nvPr/>
        </p:nvPicPr>
        <p:blipFill>
          <a:blip r:embed="rId8"/>
          <a:stretch>
            <a:fillRect/>
          </a:stretch>
        </p:blipFill>
        <p:spPr>
          <a:xfrm>
            <a:off x="9172952" y="4428041"/>
            <a:ext cx="1422400" cy="1422400"/>
          </a:xfrm>
          <a:prstGeom prst="rect">
            <a:avLst/>
          </a:prstGeom>
          <a:ln>
            <a:solidFill>
              <a:srgbClr val="9D7457"/>
            </a:solidFill>
          </a:ln>
        </p:spPr>
      </p:pic>
      <p:pic>
        <p:nvPicPr>
          <p:cNvPr id="44" name="Picture 43" descr="A group of people in a meeting&#10;&#10;Description automatically generated with medium confidence">
            <a:extLst>
              <a:ext uri="{FF2B5EF4-FFF2-40B4-BE49-F238E27FC236}">
                <a16:creationId xmlns:a16="http://schemas.microsoft.com/office/drawing/2014/main" id="{A9654EB4-D8D8-9FC1-F150-1A5314D09A61}"/>
              </a:ext>
            </a:extLst>
          </p:cNvPr>
          <p:cNvPicPr>
            <a:picLocks noChangeAspect="1"/>
          </p:cNvPicPr>
          <p:nvPr/>
        </p:nvPicPr>
        <p:blipFill>
          <a:blip r:embed="rId9"/>
          <a:stretch>
            <a:fillRect/>
          </a:stretch>
        </p:blipFill>
        <p:spPr>
          <a:xfrm>
            <a:off x="341658" y="687627"/>
            <a:ext cx="4963779" cy="3309186"/>
          </a:xfrm>
          <a:prstGeom prst="rect">
            <a:avLst/>
          </a:prstGeom>
          <a:ln w="25400">
            <a:solidFill>
              <a:srgbClr val="9D7457"/>
            </a:solidFill>
          </a:ln>
        </p:spPr>
      </p:pic>
      <p:pic>
        <p:nvPicPr>
          <p:cNvPr id="50" name="!!Tree2" descr="A picture containing decorated, dining table&#10;&#10;Description automatically generated">
            <a:extLst>
              <a:ext uri="{FF2B5EF4-FFF2-40B4-BE49-F238E27FC236}">
                <a16:creationId xmlns:a16="http://schemas.microsoft.com/office/drawing/2014/main" id="{1ADC6F30-784C-F586-66B8-ADC65EBD5920}"/>
              </a:ext>
            </a:extLst>
          </p:cNvPr>
          <p:cNvPicPr>
            <a:picLocks noChangeAspect="1"/>
          </p:cNvPicPr>
          <p:nvPr/>
        </p:nvPicPr>
        <p:blipFill rotWithShape="1">
          <a:blip r:embed="rId10"/>
          <a:srcRect l="40184" t="38796" r="48370" b="10627"/>
          <a:stretch/>
        </p:blipFill>
        <p:spPr>
          <a:xfrm>
            <a:off x="10843093" y="4341319"/>
            <a:ext cx="1348872" cy="2638589"/>
          </a:xfrm>
          <a:prstGeom prst="rect">
            <a:avLst/>
          </a:prstGeom>
        </p:spPr>
      </p:pic>
      <p:pic>
        <p:nvPicPr>
          <p:cNvPr id="51" name="!!Tree1" descr="A picture containing decorated, dining table&#10;&#10;Description automatically generated">
            <a:extLst>
              <a:ext uri="{FF2B5EF4-FFF2-40B4-BE49-F238E27FC236}">
                <a16:creationId xmlns:a16="http://schemas.microsoft.com/office/drawing/2014/main" id="{CFCA36E4-A10B-BDC0-C6F8-374A78B89D63}"/>
              </a:ext>
            </a:extLst>
          </p:cNvPr>
          <p:cNvPicPr>
            <a:picLocks noChangeAspect="1"/>
          </p:cNvPicPr>
          <p:nvPr/>
        </p:nvPicPr>
        <p:blipFill rotWithShape="1">
          <a:blip r:embed="rId10"/>
          <a:srcRect l="40184" t="38796" r="48370" b="10627"/>
          <a:stretch/>
        </p:blipFill>
        <p:spPr>
          <a:xfrm>
            <a:off x="82922" y="4158448"/>
            <a:ext cx="1474171" cy="2883692"/>
          </a:xfrm>
          <a:prstGeom prst="rect">
            <a:avLst/>
          </a:prstGeom>
        </p:spPr>
      </p:pic>
      <p:pic>
        <p:nvPicPr>
          <p:cNvPr id="52" name="Graphic 51" descr="Single gear with solid fill">
            <a:extLst>
              <a:ext uri="{FF2B5EF4-FFF2-40B4-BE49-F238E27FC236}">
                <a16:creationId xmlns:a16="http://schemas.microsoft.com/office/drawing/2014/main" id="{26FBA79A-497E-BE8C-A196-83A533DA43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2570563">
            <a:off x="1959954" y="4965638"/>
            <a:ext cx="3575538" cy="3575538"/>
          </a:xfrm>
          <a:prstGeom prst="rect">
            <a:avLst/>
          </a:prstGeom>
        </p:spPr>
      </p:pic>
      <p:pic>
        <p:nvPicPr>
          <p:cNvPr id="53" name="Graphic 52" descr="Single gear with solid fill">
            <a:extLst>
              <a:ext uri="{FF2B5EF4-FFF2-40B4-BE49-F238E27FC236}">
                <a16:creationId xmlns:a16="http://schemas.microsoft.com/office/drawing/2014/main" id="{3EF2F7F3-66C7-4CAA-408F-DD0F294BB6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8204407">
            <a:off x="4614936" y="5684262"/>
            <a:ext cx="2276621" cy="2276621"/>
          </a:xfrm>
          <a:prstGeom prst="rect">
            <a:avLst/>
          </a:prstGeom>
        </p:spPr>
      </p:pic>
      <p:pic>
        <p:nvPicPr>
          <p:cNvPr id="54" name="Graphic 53" descr="Single gear with solid fill">
            <a:extLst>
              <a:ext uri="{FF2B5EF4-FFF2-40B4-BE49-F238E27FC236}">
                <a16:creationId xmlns:a16="http://schemas.microsoft.com/office/drawing/2014/main" id="{2185D59D-1C00-72CE-910B-65D6C2B22A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2532672">
            <a:off x="5977639" y="5033235"/>
            <a:ext cx="3575538" cy="3575538"/>
          </a:xfrm>
          <a:prstGeom prst="rect">
            <a:avLst/>
          </a:prstGeom>
        </p:spPr>
      </p:pic>
      <p:pic>
        <p:nvPicPr>
          <p:cNvPr id="55" name="Graphic 54" descr="Single gear with solid fill">
            <a:extLst>
              <a:ext uri="{FF2B5EF4-FFF2-40B4-BE49-F238E27FC236}">
                <a16:creationId xmlns:a16="http://schemas.microsoft.com/office/drawing/2014/main" id="{A9733DD5-96DC-AE37-9C5B-71B3B23FF1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8204407">
            <a:off x="8764909" y="6056470"/>
            <a:ext cx="1532206" cy="1532206"/>
          </a:xfrm>
          <a:prstGeom prst="rect">
            <a:avLst/>
          </a:prstGeom>
        </p:spPr>
      </p:pic>
      <p:pic>
        <p:nvPicPr>
          <p:cNvPr id="17" name="Graphic 16" descr="Single gear with solid fill">
            <a:extLst>
              <a:ext uri="{FF2B5EF4-FFF2-40B4-BE49-F238E27FC236}">
                <a16:creationId xmlns:a16="http://schemas.microsoft.com/office/drawing/2014/main" id="{F7DE4AC2-2C03-44C9-A6D6-C29E9BBC97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289173" y="983643"/>
            <a:ext cx="2276621" cy="2276621"/>
          </a:xfrm>
          <a:prstGeom prst="rect">
            <a:avLst/>
          </a:prstGeom>
        </p:spPr>
      </p:pic>
      <p:pic>
        <p:nvPicPr>
          <p:cNvPr id="19" name="Graphic 18" descr="Single gear with solid fill">
            <a:extLst>
              <a:ext uri="{FF2B5EF4-FFF2-40B4-BE49-F238E27FC236}">
                <a16:creationId xmlns:a16="http://schemas.microsoft.com/office/drawing/2014/main" id="{2FED10F2-8765-8342-E845-DF861A6011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2309" y="-2915629"/>
            <a:ext cx="3575538" cy="3575538"/>
          </a:xfrm>
          <a:prstGeom prst="rect">
            <a:avLst/>
          </a:prstGeom>
        </p:spPr>
      </p:pic>
      <p:pic>
        <p:nvPicPr>
          <p:cNvPr id="21" name="Graphic 20" descr="Single gear with solid fill">
            <a:extLst>
              <a:ext uri="{FF2B5EF4-FFF2-40B4-BE49-F238E27FC236}">
                <a16:creationId xmlns:a16="http://schemas.microsoft.com/office/drawing/2014/main" id="{EEE0EA5C-B33D-125A-C02B-DBE2DF2E2B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58939" y="-4456830"/>
            <a:ext cx="1898169" cy="1898169"/>
          </a:xfrm>
          <a:prstGeom prst="rect">
            <a:avLst/>
          </a:prstGeom>
        </p:spPr>
      </p:pic>
      <p:pic>
        <p:nvPicPr>
          <p:cNvPr id="24" name="Picture 23">
            <a:extLst>
              <a:ext uri="{FF2B5EF4-FFF2-40B4-BE49-F238E27FC236}">
                <a16:creationId xmlns:a16="http://schemas.microsoft.com/office/drawing/2014/main" id="{3EC89511-76E1-3133-243C-C95627D3A303}"/>
              </a:ext>
            </a:extLst>
          </p:cNvPr>
          <p:cNvPicPr>
            <a:picLocks noChangeAspect="1"/>
          </p:cNvPicPr>
          <p:nvPr/>
        </p:nvPicPr>
        <p:blipFill rotWithShape="1">
          <a:blip r:embed="rId15"/>
          <a:srcRect l="81957" t="67958" r="14091" b="13337"/>
          <a:stretch/>
        </p:blipFill>
        <p:spPr>
          <a:xfrm rot="18717604">
            <a:off x="-2390438" y="5885162"/>
            <a:ext cx="1451153" cy="3041291"/>
          </a:xfrm>
          <a:prstGeom prst="rect">
            <a:avLst/>
          </a:prstGeom>
        </p:spPr>
      </p:pic>
      <p:pic>
        <p:nvPicPr>
          <p:cNvPr id="26" name="Picture 25">
            <a:extLst>
              <a:ext uri="{FF2B5EF4-FFF2-40B4-BE49-F238E27FC236}">
                <a16:creationId xmlns:a16="http://schemas.microsoft.com/office/drawing/2014/main" id="{0B6F2480-E2F2-F552-DD59-995733CC956A}"/>
              </a:ext>
            </a:extLst>
          </p:cNvPr>
          <p:cNvPicPr>
            <a:picLocks noChangeAspect="1"/>
          </p:cNvPicPr>
          <p:nvPr/>
        </p:nvPicPr>
        <p:blipFill rotWithShape="1">
          <a:blip r:embed="rId15"/>
          <a:srcRect l="81957" t="67958" r="14091" b="13337"/>
          <a:stretch/>
        </p:blipFill>
        <p:spPr>
          <a:xfrm rot="2999193">
            <a:off x="12791096" y="6135767"/>
            <a:ext cx="1451153" cy="3041291"/>
          </a:xfrm>
          <a:prstGeom prst="rect">
            <a:avLst/>
          </a:prstGeom>
        </p:spPr>
      </p:pic>
      <p:pic>
        <p:nvPicPr>
          <p:cNvPr id="28" name="Picture 27" descr="A picture containing decorated, dining table&#10;&#10;Description automatically generated">
            <a:extLst>
              <a:ext uri="{FF2B5EF4-FFF2-40B4-BE49-F238E27FC236}">
                <a16:creationId xmlns:a16="http://schemas.microsoft.com/office/drawing/2014/main" id="{3B042989-CA4C-7399-B32D-9A6036D31842}"/>
              </a:ext>
            </a:extLst>
          </p:cNvPr>
          <p:cNvPicPr>
            <a:picLocks noChangeAspect="1"/>
          </p:cNvPicPr>
          <p:nvPr/>
        </p:nvPicPr>
        <p:blipFill rotWithShape="1">
          <a:blip r:embed="rId10"/>
          <a:srcRect l="32703" t="8007" r="56808" b="56665"/>
          <a:stretch/>
        </p:blipFill>
        <p:spPr>
          <a:xfrm>
            <a:off x="10230389" y="7309504"/>
            <a:ext cx="1961576" cy="2925561"/>
          </a:xfrm>
          <a:prstGeom prst="rect">
            <a:avLst/>
          </a:prstGeom>
        </p:spPr>
      </p:pic>
      <p:pic>
        <p:nvPicPr>
          <p:cNvPr id="30" name="Picture 29" descr="A person wearing a suit and tie&#10;&#10;Description automatically generated with medium confidence">
            <a:extLst>
              <a:ext uri="{FF2B5EF4-FFF2-40B4-BE49-F238E27FC236}">
                <a16:creationId xmlns:a16="http://schemas.microsoft.com/office/drawing/2014/main" id="{A072C65C-CC3D-13A2-249B-5509C9F53140}"/>
              </a:ext>
            </a:extLst>
          </p:cNvPr>
          <p:cNvPicPr>
            <a:picLocks noChangeAspect="1"/>
          </p:cNvPicPr>
          <p:nvPr/>
        </p:nvPicPr>
        <p:blipFill>
          <a:blip r:embed="rId16"/>
          <a:stretch>
            <a:fillRect/>
          </a:stretch>
        </p:blipFill>
        <p:spPr>
          <a:xfrm flipH="1">
            <a:off x="7068100" y="11045389"/>
            <a:ext cx="1267968" cy="1901952"/>
          </a:xfrm>
          <a:prstGeom prst="rect">
            <a:avLst/>
          </a:prstGeom>
        </p:spPr>
      </p:pic>
      <p:pic>
        <p:nvPicPr>
          <p:cNvPr id="31" name="Picture 30" descr="A person with long hair smiling&#10;&#10;Description automatically generated with low confidence">
            <a:extLst>
              <a:ext uri="{FF2B5EF4-FFF2-40B4-BE49-F238E27FC236}">
                <a16:creationId xmlns:a16="http://schemas.microsoft.com/office/drawing/2014/main" id="{87BD49C1-7FB4-FCD8-DAE4-11F49AED740C}"/>
              </a:ext>
            </a:extLst>
          </p:cNvPr>
          <p:cNvPicPr>
            <a:picLocks noChangeAspect="1"/>
          </p:cNvPicPr>
          <p:nvPr/>
        </p:nvPicPr>
        <p:blipFill>
          <a:blip r:embed="rId17"/>
          <a:stretch>
            <a:fillRect/>
          </a:stretch>
        </p:blipFill>
        <p:spPr>
          <a:xfrm>
            <a:off x="8713290" y="8626955"/>
            <a:ext cx="1270000" cy="1905000"/>
          </a:xfrm>
          <a:prstGeom prst="rect">
            <a:avLst/>
          </a:prstGeom>
        </p:spPr>
      </p:pic>
      <p:pic>
        <p:nvPicPr>
          <p:cNvPr id="32" name="Picture 31" descr="A person with long hair&#10;&#10;Description automatically generated with low confidence">
            <a:extLst>
              <a:ext uri="{FF2B5EF4-FFF2-40B4-BE49-F238E27FC236}">
                <a16:creationId xmlns:a16="http://schemas.microsoft.com/office/drawing/2014/main" id="{1EFF267A-1C1C-B2A9-BF29-D0F10D174299}"/>
              </a:ext>
            </a:extLst>
          </p:cNvPr>
          <p:cNvPicPr>
            <a:picLocks noChangeAspect="1"/>
          </p:cNvPicPr>
          <p:nvPr/>
        </p:nvPicPr>
        <p:blipFill>
          <a:blip r:embed="rId18"/>
          <a:stretch>
            <a:fillRect/>
          </a:stretch>
        </p:blipFill>
        <p:spPr>
          <a:xfrm flipH="1">
            <a:off x="5349322" y="8638413"/>
            <a:ext cx="1270001" cy="1905001"/>
          </a:xfrm>
          <a:prstGeom prst="rect">
            <a:avLst/>
          </a:prstGeom>
        </p:spPr>
      </p:pic>
      <p:pic>
        <p:nvPicPr>
          <p:cNvPr id="33" name="Picture 32" descr="A person with long hair&#10;&#10;Description automatically generated with low confidence">
            <a:extLst>
              <a:ext uri="{FF2B5EF4-FFF2-40B4-BE49-F238E27FC236}">
                <a16:creationId xmlns:a16="http://schemas.microsoft.com/office/drawing/2014/main" id="{26D83BE1-3DA0-C7E4-4E50-AD109A587984}"/>
              </a:ext>
            </a:extLst>
          </p:cNvPr>
          <p:cNvPicPr>
            <a:picLocks noChangeAspect="1"/>
          </p:cNvPicPr>
          <p:nvPr/>
        </p:nvPicPr>
        <p:blipFill>
          <a:blip r:embed="rId19"/>
          <a:stretch>
            <a:fillRect/>
          </a:stretch>
        </p:blipFill>
        <p:spPr>
          <a:xfrm>
            <a:off x="8730998" y="11047226"/>
            <a:ext cx="1276218" cy="1914327"/>
          </a:xfrm>
          <a:prstGeom prst="rect">
            <a:avLst/>
          </a:prstGeom>
        </p:spPr>
      </p:pic>
      <p:sp>
        <p:nvSpPr>
          <p:cNvPr id="34" name="TextBox 33">
            <a:extLst>
              <a:ext uri="{FF2B5EF4-FFF2-40B4-BE49-F238E27FC236}">
                <a16:creationId xmlns:a16="http://schemas.microsoft.com/office/drawing/2014/main" id="{D7673F08-0C44-9B32-A008-D38E8B67D5BC}"/>
              </a:ext>
            </a:extLst>
          </p:cNvPr>
          <p:cNvSpPr txBox="1"/>
          <p:nvPr/>
        </p:nvSpPr>
        <p:spPr>
          <a:xfrm>
            <a:off x="8610041" y="13060010"/>
            <a:ext cx="1579920" cy="369332"/>
          </a:xfrm>
          <a:prstGeom prst="rect">
            <a:avLst/>
          </a:prstGeom>
          <a:noFill/>
        </p:spPr>
        <p:txBody>
          <a:bodyPr wrap="none" rtlCol="0">
            <a:spAutoFit/>
          </a:bodyPr>
          <a:lstStyle/>
          <a:p>
            <a:r>
              <a:rPr lang="en-US"/>
              <a:t>Kennedy Willig</a:t>
            </a:r>
          </a:p>
        </p:txBody>
      </p:sp>
      <p:sp>
        <p:nvSpPr>
          <p:cNvPr id="35" name="TextBox 34">
            <a:extLst>
              <a:ext uri="{FF2B5EF4-FFF2-40B4-BE49-F238E27FC236}">
                <a16:creationId xmlns:a16="http://schemas.microsoft.com/office/drawing/2014/main" id="{85560DE9-210C-90D5-ED15-099E9BAA626A}"/>
              </a:ext>
            </a:extLst>
          </p:cNvPr>
          <p:cNvSpPr txBox="1"/>
          <p:nvPr/>
        </p:nvSpPr>
        <p:spPr>
          <a:xfrm>
            <a:off x="7201617" y="13060215"/>
            <a:ext cx="1002967" cy="369332"/>
          </a:xfrm>
          <a:prstGeom prst="rect">
            <a:avLst/>
          </a:prstGeom>
          <a:noFill/>
        </p:spPr>
        <p:txBody>
          <a:bodyPr wrap="none" rtlCol="0">
            <a:spAutoFit/>
          </a:bodyPr>
          <a:lstStyle/>
          <a:p>
            <a:r>
              <a:rPr lang="en-US"/>
              <a:t>Jason Vu</a:t>
            </a:r>
          </a:p>
        </p:txBody>
      </p:sp>
      <p:sp>
        <p:nvSpPr>
          <p:cNvPr id="38" name="TextBox 37">
            <a:extLst>
              <a:ext uri="{FF2B5EF4-FFF2-40B4-BE49-F238E27FC236}">
                <a16:creationId xmlns:a16="http://schemas.microsoft.com/office/drawing/2014/main" id="{D3F0D624-C78C-5A4A-CBE7-9A1932B45EC6}"/>
              </a:ext>
            </a:extLst>
          </p:cNvPr>
          <p:cNvSpPr txBox="1"/>
          <p:nvPr/>
        </p:nvSpPr>
        <p:spPr>
          <a:xfrm>
            <a:off x="5146283" y="10568300"/>
            <a:ext cx="1717265" cy="369332"/>
          </a:xfrm>
          <a:prstGeom prst="rect">
            <a:avLst/>
          </a:prstGeom>
          <a:noFill/>
        </p:spPr>
        <p:txBody>
          <a:bodyPr wrap="none" rtlCol="0">
            <a:spAutoFit/>
          </a:bodyPr>
          <a:lstStyle/>
          <a:p>
            <a:r>
              <a:rPr lang="en-US"/>
              <a:t>Brooke </a:t>
            </a:r>
            <a:r>
              <a:rPr lang="en-US" err="1"/>
              <a:t>DeGraan</a:t>
            </a:r>
            <a:endParaRPr lang="en-US"/>
          </a:p>
        </p:txBody>
      </p:sp>
      <p:sp>
        <p:nvSpPr>
          <p:cNvPr id="39" name="TextBox 38">
            <a:extLst>
              <a:ext uri="{FF2B5EF4-FFF2-40B4-BE49-F238E27FC236}">
                <a16:creationId xmlns:a16="http://schemas.microsoft.com/office/drawing/2014/main" id="{1C60769E-8D82-C1AC-C068-6777EBB12BBF}"/>
              </a:ext>
            </a:extLst>
          </p:cNvPr>
          <p:cNvSpPr txBox="1"/>
          <p:nvPr/>
        </p:nvSpPr>
        <p:spPr>
          <a:xfrm>
            <a:off x="8708408" y="10553774"/>
            <a:ext cx="1300356" cy="369332"/>
          </a:xfrm>
          <a:prstGeom prst="rect">
            <a:avLst/>
          </a:prstGeom>
          <a:noFill/>
        </p:spPr>
        <p:txBody>
          <a:bodyPr wrap="none" rtlCol="0">
            <a:spAutoFit/>
          </a:bodyPr>
          <a:lstStyle/>
          <a:p>
            <a:r>
              <a:rPr lang="en-US"/>
              <a:t>Olivia Loder</a:t>
            </a:r>
          </a:p>
        </p:txBody>
      </p:sp>
      <p:pic>
        <p:nvPicPr>
          <p:cNvPr id="40" name="Picture 39" descr="A person wearing a suit and tie&#10;&#10;Description automatically generated with medium confidence">
            <a:extLst>
              <a:ext uri="{FF2B5EF4-FFF2-40B4-BE49-F238E27FC236}">
                <a16:creationId xmlns:a16="http://schemas.microsoft.com/office/drawing/2014/main" id="{D0E98E72-AF9E-B3BF-2A0E-F8260A82547B}"/>
              </a:ext>
            </a:extLst>
          </p:cNvPr>
          <p:cNvPicPr>
            <a:picLocks noChangeAspect="1"/>
          </p:cNvPicPr>
          <p:nvPr/>
        </p:nvPicPr>
        <p:blipFill rotWithShape="1">
          <a:blip r:embed="rId20"/>
          <a:srcRect t="-1" b="16439"/>
          <a:stretch/>
        </p:blipFill>
        <p:spPr>
          <a:xfrm>
            <a:off x="5315886" y="11043752"/>
            <a:ext cx="1306070" cy="1905000"/>
          </a:xfrm>
          <a:prstGeom prst="rect">
            <a:avLst/>
          </a:prstGeom>
        </p:spPr>
      </p:pic>
      <p:sp>
        <p:nvSpPr>
          <p:cNvPr id="41" name="TextBox 40">
            <a:extLst>
              <a:ext uri="{FF2B5EF4-FFF2-40B4-BE49-F238E27FC236}">
                <a16:creationId xmlns:a16="http://schemas.microsoft.com/office/drawing/2014/main" id="{2FFF6A7D-1C0F-A77B-1C64-F3378A9795E4}"/>
              </a:ext>
            </a:extLst>
          </p:cNvPr>
          <p:cNvSpPr txBox="1"/>
          <p:nvPr/>
        </p:nvSpPr>
        <p:spPr>
          <a:xfrm>
            <a:off x="5274698" y="13052244"/>
            <a:ext cx="1392817" cy="369332"/>
          </a:xfrm>
          <a:prstGeom prst="rect">
            <a:avLst/>
          </a:prstGeom>
          <a:noFill/>
        </p:spPr>
        <p:txBody>
          <a:bodyPr wrap="none" rtlCol="0">
            <a:spAutoFit/>
          </a:bodyPr>
          <a:lstStyle/>
          <a:p>
            <a:r>
              <a:rPr lang="en-US"/>
              <a:t>Ryan Markus</a:t>
            </a:r>
          </a:p>
        </p:txBody>
      </p:sp>
      <p:pic>
        <p:nvPicPr>
          <p:cNvPr id="42" name="Picture 41" descr="A picture containing person, necktie, person, suit&#10;&#10;Description automatically generated">
            <a:extLst>
              <a:ext uri="{FF2B5EF4-FFF2-40B4-BE49-F238E27FC236}">
                <a16:creationId xmlns:a16="http://schemas.microsoft.com/office/drawing/2014/main" id="{06B37433-C238-60C0-C48A-A817EBDA80A8}"/>
              </a:ext>
            </a:extLst>
          </p:cNvPr>
          <p:cNvPicPr>
            <a:picLocks noChangeAspect="1"/>
          </p:cNvPicPr>
          <p:nvPr/>
        </p:nvPicPr>
        <p:blipFill>
          <a:blip r:embed="rId21"/>
          <a:stretch>
            <a:fillRect/>
          </a:stretch>
        </p:blipFill>
        <p:spPr>
          <a:xfrm>
            <a:off x="7095278" y="8626955"/>
            <a:ext cx="1270000" cy="1905000"/>
          </a:xfrm>
          <a:prstGeom prst="rect">
            <a:avLst/>
          </a:prstGeom>
        </p:spPr>
      </p:pic>
      <p:sp>
        <p:nvSpPr>
          <p:cNvPr id="43" name="TextBox 42">
            <a:extLst>
              <a:ext uri="{FF2B5EF4-FFF2-40B4-BE49-F238E27FC236}">
                <a16:creationId xmlns:a16="http://schemas.microsoft.com/office/drawing/2014/main" id="{3F6C6785-0D12-1CE0-9FA7-82255CBFA3DC}"/>
              </a:ext>
            </a:extLst>
          </p:cNvPr>
          <p:cNvSpPr txBox="1"/>
          <p:nvPr/>
        </p:nvSpPr>
        <p:spPr>
          <a:xfrm>
            <a:off x="6945159" y="10531955"/>
            <a:ext cx="1570238" cy="369332"/>
          </a:xfrm>
          <a:prstGeom prst="rect">
            <a:avLst/>
          </a:prstGeom>
          <a:noFill/>
        </p:spPr>
        <p:txBody>
          <a:bodyPr wrap="none" rtlCol="0">
            <a:spAutoFit/>
          </a:bodyPr>
          <a:lstStyle/>
          <a:p>
            <a:r>
              <a:rPr lang="en-US"/>
              <a:t>Max Aronheim</a:t>
            </a:r>
          </a:p>
        </p:txBody>
      </p:sp>
      <p:sp>
        <p:nvSpPr>
          <p:cNvPr id="47" name="TextBox 46">
            <a:extLst>
              <a:ext uri="{FF2B5EF4-FFF2-40B4-BE49-F238E27FC236}">
                <a16:creationId xmlns:a16="http://schemas.microsoft.com/office/drawing/2014/main" id="{0EEB5226-F6A4-3991-D175-76E594B84979}"/>
              </a:ext>
            </a:extLst>
          </p:cNvPr>
          <p:cNvSpPr txBox="1"/>
          <p:nvPr/>
        </p:nvSpPr>
        <p:spPr>
          <a:xfrm>
            <a:off x="4937547" y="-1466520"/>
            <a:ext cx="3225563" cy="923330"/>
          </a:xfrm>
          <a:prstGeom prst="rect">
            <a:avLst/>
          </a:prstGeom>
          <a:solidFill>
            <a:srgbClr val="F5EFD7"/>
          </a:solidFill>
          <a:ln w="19050">
            <a:solidFill>
              <a:srgbClr val="9D7457"/>
            </a:solidFill>
          </a:ln>
        </p:spPr>
        <p:txBody>
          <a:bodyPr wrap="square" rtlCol="0">
            <a:spAutoFit/>
          </a:bodyPr>
          <a:lstStyle/>
          <a:p>
            <a:r>
              <a:rPr lang="en-US" sz="5400" b="1">
                <a:latin typeface="Aldhabi" pitchFamily="2" charset="-78"/>
                <a:cs typeface="Aldhabi" pitchFamily="2" charset="-78"/>
              </a:rPr>
              <a:t>Our Consultants</a:t>
            </a:r>
          </a:p>
        </p:txBody>
      </p:sp>
      <p:cxnSp>
        <p:nvCxnSpPr>
          <p:cNvPr id="48" name="Straight Connector 47">
            <a:extLst>
              <a:ext uri="{FF2B5EF4-FFF2-40B4-BE49-F238E27FC236}">
                <a16:creationId xmlns:a16="http://schemas.microsoft.com/office/drawing/2014/main" id="{583EA578-1C89-6D64-5903-B5E682D3C7E8}"/>
              </a:ext>
            </a:extLst>
          </p:cNvPr>
          <p:cNvCxnSpPr>
            <a:cxnSpLocks/>
            <a:endCxn id="47" idx="0"/>
          </p:cNvCxnSpPr>
          <p:nvPr/>
        </p:nvCxnSpPr>
        <p:spPr>
          <a:xfrm>
            <a:off x="6550329" y="-2376847"/>
            <a:ext cx="0" cy="91032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graphicFrame>
        <p:nvGraphicFramePr>
          <p:cNvPr id="66" name="!!Urmom">
            <a:extLst>
              <a:ext uri="{FF2B5EF4-FFF2-40B4-BE49-F238E27FC236}">
                <a16:creationId xmlns:a16="http://schemas.microsoft.com/office/drawing/2014/main" id="{5F976C20-4077-E398-9E13-A0CAC31EC55E}"/>
              </a:ext>
            </a:extLst>
          </p:cNvPr>
          <p:cNvGraphicFramePr/>
          <p:nvPr>
            <p:extLst>
              <p:ext uri="{D42A27DB-BD31-4B8C-83A1-F6EECF244321}">
                <p14:modId xmlns:p14="http://schemas.microsoft.com/office/powerpoint/2010/main" val="2914355087"/>
              </p:ext>
            </p:extLst>
          </p:nvPr>
        </p:nvGraphicFramePr>
        <p:xfrm>
          <a:off x="-8527288" y="815889"/>
          <a:ext cx="8128000" cy="5418667"/>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67" name="!!Challenger">
            <a:extLst>
              <a:ext uri="{FF2B5EF4-FFF2-40B4-BE49-F238E27FC236}">
                <a16:creationId xmlns:a16="http://schemas.microsoft.com/office/drawing/2014/main" id="{37D7934C-D603-7007-99B9-0DA24D552293}"/>
              </a:ext>
            </a:extLst>
          </p:cNvPr>
          <p:cNvSpPr txBox="1">
            <a:spLocks/>
          </p:cNvSpPr>
          <p:nvPr/>
        </p:nvSpPr>
        <p:spPr>
          <a:xfrm>
            <a:off x="756851" y="-1408844"/>
            <a:ext cx="5590770" cy="1045221"/>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Aldhabi" pitchFamily="2" charset="-78"/>
                <a:cs typeface="Aldhabi" pitchFamily="2" charset="-78"/>
              </a:rPr>
              <a:t>The Challenges</a:t>
            </a:r>
          </a:p>
        </p:txBody>
      </p:sp>
      <p:cxnSp>
        <p:nvCxnSpPr>
          <p:cNvPr id="68" name="!!Chals">
            <a:extLst>
              <a:ext uri="{FF2B5EF4-FFF2-40B4-BE49-F238E27FC236}">
                <a16:creationId xmlns:a16="http://schemas.microsoft.com/office/drawing/2014/main" id="{8A089B87-98C7-C4E4-2698-1F6B05C9CDAE}"/>
              </a:ext>
            </a:extLst>
          </p:cNvPr>
          <p:cNvCxnSpPr>
            <a:cxnSpLocks/>
            <a:endCxn id="67" idx="0"/>
          </p:cNvCxnSpPr>
          <p:nvPr/>
        </p:nvCxnSpPr>
        <p:spPr>
          <a:xfrm>
            <a:off x="3535637" y="-322433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8074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A picture containing grass, tree, outdoor, building&#10;&#10;Description automatically generated">
            <a:extLst>
              <a:ext uri="{FF2B5EF4-FFF2-40B4-BE49-F238E27FC236}">
                <a16:creationId xmlns:a16="http://schemas.microsoft.com/office/drawing/2014/main" id="{13C257D9-5A69-6AD3-634C-9FD598B19B73}"/>
              </a:ext>
            </a:extLst>
          </p:cNvPr>
          <p:cNvPicPr>
            <a:picLocks noChangeAspect="1"/>
          </p:cNvPicPr>
          <p:nvPr/>
        </p:nvPicPr>
        <p:blipFill>
          <a:blip r:embed="rId3"/>
          <a:stretch>
            <a:fillRect/>
          </a:stretch>
        </p:blipFill>
        <p:spPr>
          <a:xfrm>
            <a:off x="1253067" y="302551"/>
            <a:ext cx="9679353" cy="6252898"/>
          </a:xfrm>
          <a:prstGeom prst="rect">
            <a:avLst/>
          </a:prstGeom>
        </p:spPr>
      </p:pic>
      <p:pic>
        <p:nvPicPr>
          <p:cNvPr id="4" name="Graphic 3" descr="Single gear with solid fill">
            <a:extLst>
              <a:ext uri="{FF2B5EF4-FFF2-40B4-BE49-F238E27FC236}">
                <a16:creationId xmlns:a16="http://schemas.microsoft.com/office/drawing/2014/main" id="{6C22D2D3-07BE-9FFC-BCDC-8E3651181A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739371">
            <a:off x="2104333" y="7135324"/>
            <a:ext cx="3575538" cy="3575538"/>
          </a:xfrm>
          <a:prstGeom prst="rect">
            <a:avLst/>
          </a:prstGeom>
        </p:spPr>
      </p:pic>
      <p:pic>
        <p:nvPicPr>
          <p:cNvPr id="5" name="Graphic 4" descr="Single gear with solid fill">
            <a:extLst>
              <a:ext uri="{FF2B5EF4-FFF2-40B4-BE49-F238E27FC236}">
                <a16:creationId xmlns:a16="http://schemas.microsoft.com/office/drawing/2014/main" id="{6F62CE9C-C3B3-6C7D-2BA9-8731089EC8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73215">
            <a:off x="4759315" y="7853948"/>
            <a:ext cx="2276621" cy="2276621"/>
          </a:xfrm>
          <a:prstGeom prst="rect">
            <a:avLst/>
          </a:prstGeom>
        </p:spPr>
      </p:pic>
      <p:pic>
        <p:nvPicPr>
          <p:cNvPr id="6" name="Graphic 5" descr="Single gear with solid fill">
            <a:extLst>
              <a:ext uri="{FF2B5EF4-FFF2-40B4-BE49-F238E27FC236}">
                <a16:creationId xmlns:a16="http://schemas.microsoft.com/office/drawing/2014/main" id="{037A261E-A045-12E9-A099-2639B2B7C0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701480">
            <a:off x="6122018" y="7202921"/>
            <a:ext cx="3575538" cy="3575538"/>
          </a:xfrm>
          <a:prstGeom prst="rect">
            <a:avLst/>
          </a:prstGeom>
        </p:spPr>
      </p:pic>
      <p:pic>
        <p:nvPicPr>
          <p:cNvPr id="7" name="Graphic 6" descr="Single gear with solid fill">
            <a:extLst>
              <a:ext uri="{FF2B5EF4-FFF2-40B4-BE49-F238E27FC236}">
                <a16:creationId xmlns:a16="http://schemas.microsoft.com/office/drawing/2014/main" id="{54F2915F-FB19-377F-ABE4-A4B8B3416C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73215">
            <a:off x="8909288" y="8226156"/>
            <a:ext cx="1532206" cy="1532206"/>
          </a:xfrm>
          <a:prstGeom prst="rect">
            <a:avLst/>
          </a:prstGeom>
        </p:spPr>
      </p:pic>
      <p:sp>
        <p:nvSpPr>
          <p:cNvPr id="13" name="Title 24">
            <a:extLst>
              <a:ext uri="{FF2B5EF4-FFF2-40B4-BE49-F238E27FC236}">
                <a16:creationId xmlns:a16="http://schemas.microsoft.com/office/drawing/2014/main" id="{86B94AF5-B7E3-EFB8-AAC9-DF0E50B70341}"/>
              </a:ext>
            </a:extLst>
          </p:cNvPr>
          <p:cNvSpPr txBox="1">
            <a:spLocks/>
          </p:cNvSpPr>
          <p:nvPr/>
        </p:nvSpPr>
        <p:spPr>
          <a:xfrm>
            <a:off x="853179" y="-2096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latin typeface="Aldhabi" pitchFamily="2" charset="-78"/>
                <a:cs typeface="Aldhabi" pitchFamily="2" charset="-78"/>
              </a:rPr>
              <a:t>The Solutions:</a:t>
            </a:r>
          </a:p>
        </p:txBody>
      </p:sp>
      <p:pic>
        <p:nvPicPr>
          <p:cNvPr id="14" name="Picture 13" descr="A picture containing text&#10;&#10;Description automatically generated">
            <a:extLst>
              <a:ext uri="{FF2B5EF4-FFF2-40B4-BE49-F238E27FC236}">
                <a16:creationId xmlns:a16="http://schemas.microsoft.com/office/drawing/2014/main" id="{7ADBFF01-5F34-3396-A056-064562881492}"/>
              </a:ext>
            </a:extLst>
          </p:cNvPr>
          <p:cNvPicPr>
            <a:picLocks noChangeAspect="1"/>
          </p:cNvPicPr>
          <p:nvPr/>
        </p:nvPicPr>
        <p:blipFill>
          <a:blip r:embed="rId8"/>
          <a:stretch>
            <a:fillRect/>
          </a:stretch>
        </p:blipFill>
        <p:spPr>
          <a:xfrm>
            <a:off x="13700910" y="722974"/>
            <a:ext cx="11859491" cy="6659835"/>
          </a:xfrm>
          <a:prstGeom prst="rect">
            <a:avLst/>
          </a:prstGeom>
        </p:spPr>
      </p:pic>
      <p:cxnSp>
        <p:nvCxnSpPr>
          <p:cNvPr id="15" name="!!Stick Tech">
            <a:extLst>
              <a:ext uri="{FF2B5EF4-FFF2-40B4-BE49-F238E27FC236}">
                <a16:creationId xmlns:a16="http://schemas.microsoft.com/office/drawing/2014/main" id="{AB601A7E-E600-D566-28F4-4DBC740FAECF}"/>
              </a:ext>
            </a:extLst>
          </p:cNvPr>
          <p:cNvCxnSpPr>
            <a:cxnSpLocks/>
          </p:cNvCxnSpPr>
          <p:nvPr/>
        </p:nvCxnSpPr>
        <p:spPr>
          <a:xfrm>
            <a:off x="6096000" y="-1542210"/>
            <a:ext cx="0" cy="178046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8" name="!!Soln">
            <a:extLst>
              <a:ext uri="{FF2B5EF4-FFF2-40B4-BE49-F238E27FC236}">
                <a16:creationId xmlns:a16="http://schemas.microsoft.com/office/drawing/2014/main" id="{67AD854F-4FD4-72D9-9FCB-070731FC2A63}"/>
              </a:ext>
            </a:extLst>
          </p:cNvPr>
          <p:cNvSpPr txBox="1">
            <a:spLocks/>
          </p:cNvSpPr>
          <p:nvPr/>
        </p:nvSpPr>
        <p:spPr>
          <a:xfrm>
            <a:off x="838200" y="-1977540"/>
            <a:ext cx="4221480" cy="1325563"/>
          </a:xfrm>
          <a:prstGeom prst="rect">
            <a:avLst/>
          </a:prstGeom>
          <a:solidFill>
            <a:srgbClr val="F5EFD7"/>
          </a:solidFill>
          <a:ln w="25400">
            <a:solidFill>
              <a:srgbClr val="A88A6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latin typeface="Aldhabi" pitchFamily="2" charset="-78"/>
                <a:cs typeface="Aldhabi" pitchFamily="2" charset="-78"/>
              </a:rPr>
              <a:t>The Solutions:</a:t>
            </a:r>
          </a:p>
        </p:txBody>
      </p:sp>
      <p:cxnSp>
        <p:nvCxnSpPr>
          <p:cNvPr id="9" name="!!Stick Plant">
            <a:extLst>
              <a:ext uri="{FF2B5EF4-FFF2-40B4-BE49-F238E27FC236}">
                <a16:creationId xmlns:a16="http://schemas.microsoft.com/office/drawing/2014/main" id="{3491DA6F-7495-0B0C-65D3-B46E443FA618}"/>
              </a:ext>
            </a:extLst>
          </p:cNvPr>
          <p:cNvCxnSpPr>
            <a:cxnSpLocks/>
          </p:cNvCxnSpPr>
          <p:nvPr/>
        </p:nvCxnSpPr>
        <p:spPr>
          <a:xfrm>
            <a:off x="3074394" y="-3714183"/>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1" name="Picture 3" descr="A picture containing text&#10;&#10;Description automatically generated">
            <a:extLst>
              <a:ext uri="{FF2B5EF4-FFF2-40B4-BE49-F238E27FC236}">
                <a16:creationId xmlns:a16="http://schemas.microsoft.com/office/drawing/2014/main" id="{1D534349-EFE7-AB15-219D-74001141C44F}"/>
              </a:ext>
            </a:extLst>
          </p:cNvPr>
          <p:cNvPicPr>
            <a:picLocks noChangeAspect="1"/>
          </p:cNvPicPr>
          <p:nvPr/>
        </p:nvPicPr>
        <p:blipFill rotWithShape="1">
          <a:blip r:embed="rId9"/>
          <a:srcRect r="27314" b="-102"/>
          <a:stretch/>
        </p:blipFill>
        <p:spPr>
          <a:xfrm>
            <a:off x="12192000" y="1147688"/>
            <a:ext cx="7947538" cy="5186443"/>
          </a:xfrm>
          <a:prstGeom prst="rect">
            <a:avLst/>
          </a:prstGeom>
        </p:spPr>
      </p:pic>
      <p:sp>
        <p:nvSpPr>
          <p:cNvPr id="2" name="!!Glam">
            <a:extLst>
              <a:ext uri="{FF2B5EF4-FFF2-40B4-BE49-F238E27FC236}">
                <a16:creationId xmlns:a16="http://schemas.microsoft.com/office/drawing/2014/main" id="{58B80C12-7D16-0DCD-525E-4D2964CAFE3C}"/>
              </a:ext>
            </a:extLst>
          </p:cNvPr>
          <p:cNvSpPr>
            <a:spLocks noGrp="1"/>
          </p:cNvSpPr>
          <p:nvPr>
            <p:ph type="title"/>
          </p:nvPr>
        </p:nvSpPr>
        <p:spPr>
          <a:xfrm>
            <a:off x="2551127" y="205911"/>
            <a:ext cx="7128824" cy="2268664"/>
          </a:xfrm>
          <a:solidFill>
            <a:srgbClr val="F5EFD7"/>
          </a:solidFill>
          <a:ln w="25400">
            <a:solidFill>
              <a:srgbClr val="92D050"/>
            </a:solidFill>
          </a:ln>
        </p:spPr>
        <p:txBody>
          <a:bodyPr>
            <a:noAutofit/>
          </a:bodyPr>
          <a:lstStyle/>
          <a:p>
            <a:pPr algn="ctr"/>
            <a:r>
              <a:rPr lang="en-US" sz="9600" b="1">
                <a:latin typeface="Aldhabi" pitchFamily="2" charset="-78"/>
                <a:cs typeface="Aldhabi" pitchFamily="2" charset="-78"/>
              </a:rPr>
              <a:t>Glamorize Your Garden</a:t>
            </a:r>
          </a:p>
        </p:txBody>
      </p:sp>
    </p:spTree>
    <p:extLst>
      <p:ext uri="{BB962C8B-B14F-4D97-AF65-F5344CB8AC3E}">
        <p14:creationId xmlns:p14="http://schemas.microsoft.com/office/powerpoint/2010/main" val="2601063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mpanylogo" descr="A picture containing shape&#10;&#10;Description automatically generated">
            <a:extLst>
              <a:ext uri="{FF2B5EF4-FFF2-40B4-BE49-F238E27FC236}">
                <a16:creationId xmlns:a16="http://schemas.microsoft.com/office/drawing/2014/main" id="{C7229B05-EBFE-601F-B62B-C7067E7CD759}"/>
              </a:ext>
            </a:extLst>
          </p:cNvPr>
          <p:cNvPicPr>
            <a:picLocks noChangeAspect="1"/>
          </p:cNvPicPr>
          <p:nvPr/>
        </p:nvPicPr>
        <p:blipFill rotWithShape="1">
          <a:blip r:embed="rId3"/>
          <a:srcRect l="13210" r="12101"/>
          <a:stretch/>
        </p:blipFill>
        <p:spPr>
          <a:xfrm>
            <a:off x="-785808" y="3558"/>
            <a:ext cx="4635571" cy="6857990"/>
          </a:xfrm>
          <a:prstGeom prst="rect">
            <a:avLst/>
          </a:prstGeom>
          <a:blipFill dpi="0" rotWithShape="1">
            <a:blip r:embed="rId4"/>
            <a:srcRect/>
            <a:tile tx="0" ty="0" sx="100000" sy="100000" flip="none" algn="tl"/>
          </a:blipFill>
          <a:effectLst/>
        </p:spPr>
      </p:pic>
      <p:sp>
        <p:nvSpPr>
          <p:cNvPr id="167" name="TextBox 166">
            <a:extLst>
              <a:ext uri="{FF2B5EF4-FFF2-40B4-BE49-F238E27FC236}">
                <a16:creationId xmlns:a16="http://schemas.microsoft.com/office/drawing/2014/main" id="{36A850FF-3F27-AF00-CCBD-D1FF5CA55DA0}"/>
              </a:ext>
            </a:extLst>
          </p:cNvPr>
          <p:cNvSpPr txBox="1"/>
          <p:nvPr/>
        </p:nvSpPr>
        <p:spPr>
          <a:xfrm>
            <a:off x="5818239" y="4313592"/>
            <a:ext cx="11636476" cy="369332"/>
          </a:xfrm>
          <a:prstGeom prst="rect">
            <a:avLst/>
          </a:prstGeom>
          <a:noFill/>
        </p:spPr>
        <p:txBody>
          <a:bodyPr wrap="square">
            <a:spAutoFit/>
          </a:bodyPr>
          <a:lstStyle/>
          <a:p>
            <a:endParaRPr lang="en-US"/>
          </a:p>
        </p:txBody>
      </p:sp>
      <p:pic>
        <p:nvPicPr>
          <p:cNvPr id="7" name="Picture 6">
            <a:extLst>
              <a:ext uri="{FF2B5EF4-FFF2-40B4-BE49-F238E27FC236}">
                <a16:creationId xmlns:a16="http://schemas.microsoft.com/office/drawing/2014/main" id="{8861441D-1BA6-4A62-136A-A1950650F1CD}"/>
              </a:ext>
            </a:extLst>
          </p:cNvPr>
          <p:cNvPicPr>
            <a:picLocks noChangeAspect="1"/>
          </p:cNvPicPr>
          <p:nvPr/>
        </p:nvPicPr>
        <p:blipFill>
          <a:blip r:embed="rId5"/>
          <a:stretch>
            <a:fillRect/>
          </a:stretch>
        </p:blipFill>
        <p:spPr>
          <a:xfrm>
            <a:off x="6716156" y="8923625"/>
            <a:ext cx="5086269" cy="1317806"/>
          </a:xfrm>
          <a:prstGeom prst="rect">
            <a:avLst/>
          </a:prstGeom>
        </p:spPr>
      </p:pic>
      <p:pic>
        <p:nvPicPr>
          <p:cNvPr id="22" name="Graphic 21" descr="Single gear with solid fill">
            <a:extLst>
              <a:ext uri="{FF2B5EF4-FFF2-40B4-BE49-F238E27FC236}">
                <a16:creationId xmlns:a16="http://schemas.microsoft.com/office/drawing/2014/main" id="{32FE289C-4E92-5005-DFF4-26197688C7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33926" y="1409322"/>
            <a:ext cx="2276621" cy="2276621"/>
          </a:xfrm>
          <a:prstGeom prst="rect">
            <a:avLst/>
          </a:prstGeom>
        </p:spPr>
      </p:pic>
      <p:pic>
        <p:nvPicPr>
          <p:cNvPr id="23" name="Graphic 22" descr="Single gear with solid fill">
            <a:extLst>
              <a:ext uri="{FF2B5EF4-FFF2-40B4-BE49-F238E27FC236}">
                <a16:creationId xmlns:a16="http://schemas.microsoft.com/office/drawing/2014/main" id="{73F17A95-0AA0-050C-A694-2FC261CFF4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0713" y="-1243543"/>
            <a:ext cx="3575538" cy="3575538"/>
          </a:xfrm>
          <a:prstGeom prst="rect">
            <a:avLst/>
          </a:prstGeom>
        </p:spPr>
      </p:pic>
      <p:pic>
        <p:nvPicPr>
          <p:cNvPr id="24" name="Graphic 23" descr="Single gear with solid fill">
            <a:extLst>
              <a:ext uri="{FF2B5EF4-FFF2-40B4-BE49-F238E27FC236}">
                <a16:creationId xmlns:a16="http://schemas.microsoft.com/office/drawing/2014/main" id="{E15B470D-14E3-1149-B268-848147331C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13845" y="-818998"/>
            <a:ext cx="1898169" cy="1898169"/>
          </a:xfrm>
          <a:prstGeom prst="rect">
            <a:avLst/>
          </a:prstGeom>
        </p:spPr>
      </p:pic>
      <p:sp>
        <p:nvSpPr>
          <p:cNvPr id="12" name="TextBox 11">
            <a:extLst>
              <a:ext uri="{FF2B5EF4-FFF2-40B4-BE49-F238E27FC236}">
                <a16:creationId xmlns:a16="http://schemas.microsoft.com/office/drawing/2014/main" id="{FEFBAFC3-367B-A07D-0C56-EBBAD4333859}"/>
              </a:ext>
            </a:extLst>
          </p:cNvPr>
          <p:cNvSpPr txBox="1"/>
          <p:nvPr/>
        </p:nvSpPr>
        <p:spPr>
          <a:xfrm>
            <a:off x="5001218" y="156651"/>
            <a:ext cx="3225563" cy="923330"/>
          </a:xfrm>
          <a:prstGeom prst="rect">
            <a:avLst/>
          </a:prstGeom>
          <a:solidFill>
            <a:srgbClr val="F5EFD7"/>
          </a:solidFill>
          <a:ln w="19050">
            <a:solidFill>
              <a:srgbClr val="9D7457"/>
            </a:solidFill>
          </a:ln>
        </p:spPr>
        <p:txBody>
          <a:bodyPr wrap="square" lIns="91440" tIns="45720" rIns="91440" bIns="45720" rtlCol="0" anchor="t">
            <a:spAutoFit/>
          </a:bodyPr>
          <a:lstStyle/>
          <a:p>
            <a:r>
              <a:rPr lang="en-US" sz="5400" b="1">
                <a:latin typeface="Aldhabi"/>
                <a:cs typeface="Aldhabi"/>
              </a:rPr>
              <a:t>Contact Us!</a:t>
            </a:r>
            <a:endParaRPr lang="en-US" sz="5400" b="1">
              <a:latin typeface="Aldhabi" pitchFamily="2" charset="-78"/>
              <a:cs typeface="Aldhabi" pitchFamily="2" charset="-78"/>
            </a:endParaRPr>
          </a:p>
        </p:txBody>
      </p:sp>
      <p:cxnSp>
        <p:nvCxnSpPr>
          <p:cNvPr id="14" name="Straight Connector 13">
            <a:extLst>
              <a:ext uri="{FF2B5EF4-FFF2-40B4-BE49-F238E27FC236}">
                <a16:creationId xmlns:a16="http://schemas.microsoft.com/office/drawing/2014/main" id="{6C001A8F-85EA-A132-B694-355E8299AFD8}"/>
              </a:ext>
            </a:extLst>
          </p:cNvPr>
          <p:cNvCxnSpPr>
            <a:cxnSpLocks/>
            <a:endCxn id="12" idx="0"/>
          </p:cNvCxnSpPr>
          <p:nvPr/>
        </p:nvCxnSpPr>
        <p:spPr>
          <a:xfrm>
            <a:off x="6614000" y="-753676"/>
            <a:ext cx="0" cy="91032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27" name="Graphic 26" descr="Single gear with solid fill">
            <a:extLst>
              <a:ext uri="{FF2B5EF4-FFF2-40B4-BE49-F238E27FC236}">
                <a16:creationId xmlns:a16="http://schemas.microsoft.com/office/drawing/2014/main" id="{0CA8BAC9-D3CA-56CC-A994-146ED0FEB4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22231" y="6858000"/>
            <a:ext cx="3575538" cy="3575538"/>
          </a:xfrm>
          <a:prstGeom prst="rect">
            <a:avLst/>
          </a:prstGeom>
        </p:spPr>
      </p:pic>
      <p:pic>
        <p:nvPicPr>
          <p:cNvPr id="28" name="Graphic 27" descr="Single gear with solid fill">
            <a:extLst>
              <a:ext uri="{FF2B5EF4-FFF2-40B4-BE49-F238E27FC236}">
                <a16:creationId xmlns:a16="http://schemas.microsoft.com/office/drawing/2014/main" id="{864DBA53-FA8F-6A39-9203-EC0B68A58D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1924" y="9478108"/>
            <a:ext cx="2276621" cy="2276621"/>
          </a:xfrm>
          <a:prstGeom prst="rect">
            <a:avLst/>
          </a:prstGeom>
        </p:spPr>
      </p:pic>
      <p:pic>
        <p:nvPicPr>
          <p:cNvPr id="29" name="Graphic 28" descr="Single gear with solid fill">
            <a:extLst>
              <a:ext uri="{FF2B5EF4-FFF2-40B4-BE49-F238E27FC236}">
                <a16:creationId xmlns:a16="http://schemas.microsoft.com/office/drawing/2014/main" id="{A185CE25-2943-060C-FA91-593379EF44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1804" y="9306365"/>
            <a:ext cx="3575538" cy="3575538"/>
          </a:xfrm>
          <a:prstGeom prst="rect">
            <a:avLst/>
          </a:prstGeom>
        </p:spPr>
      </p:pic>
      <p:pic>
        <p:nvPicPr>
          <p:cNvPr id="30" name="Graphic 29" descr="Single gear with solid fill">
            <a:extLst>
              <a:ext uri="{FF2B5EF4-FFF2-40B4-BE49-F238E27FC236}">
                <a16:creationId xmlns:a16="http://schemas.microsoft.com/office/drawing/2014/main" id="{1913B5A9-A0F5-4DBF-1454-E0D5116963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2015" y="10988626"/>
            <a:ext cx="1532206" cy="1532206"/>
          </a:xfrm>
          <a:prstGeom prst="rect">
            <a:avLst/>
          </a:prstGeom>
        </p:spPr>
      </p:pic>
      <p:pic>
        <p:nvPicPr>
          <p:cNvPr id="9" name="Picture 8" descr="A person wearing a suit and tie&#10;&#10;Description automatically generated with medium confidence">
            <a:extLst>
              <a:ext uri="{FF2B5EF4-FFF2-40B4-BE49-F238E27FC236}">
                <a16:creationId xmlns:a16="http://schemas.microsoft.com/office/drawing/2014/main" id="{774CD7BA-99D0-43E8-C814-B4EB01207DDB}"/>
              </a:ext>
            </a:extLst>
          </p:cNvPr>
          <p:cNvPicPr>
            <a:picLocks noChangeAspect="1"/>
          </p:cNvPicPr>
          <p:nvPr/>
        </p:nvPicPr>
        <p:blipFill>
          <a:blip r:embed="rId10"/>
          <a:stretch>
            <a:fillRect/>
          </a:stretch>
        </p:blipFill>
        <p:spPr>
          <a:xfrm flipH="1">
            <a:off x="6580050" y="4039663"/>
            <a:ext cx="1336023" cy="2004035"/>
          </a:xfrm>
          <a:prstGeom prst="rect">
            <a:avLst/>
          </a:prstGeom>
        </p:spPr>
      </p:pic>
      <p:pic>
        <p:nvPicPr>
          <p:cNvPr id="13" name="Picture 12" descr="A person with long hair smiling&#10;&#10;Description automatically generated with low confidence">
            <a:extLst>
              <a:ext uri="{FF2B5EF4-FFF2-40B4-BE49-F238E27FC236}">
                <a16:creationId xmlns:a16="http://schemas.microsoft.com/office/drawing/2014/main" id="{1296FA78-4750-2504-C3AC-D216F5E99644}"/>
              </a:ext>
            </a:extLst>
          </p:cNvPr>
          <p:cNvPicPr>
            <a:picLocks noChangeAspect="1"/>
          </p:cNvPicPr>
          <p:nvPr/>
        </p:nvPicPr>
        <p:blipFill>
          <a:blip r:embed="rId11"/>
          <a:stretch>
            <a:fillRect/>
          </a:stretch>
        </p:blipFill>
        <p:spPr>
          <a:xfrm>
            <a:off x="8779021" y="1294521"/>
            <a:ext cx="1270000" cy="1905000"/>
          </a:xfrm>
          <a:prstGeom prst="rect">
            <a:avLst/>
          </a:prstGeom>
        </p:spPr>
      </p:pic>
      <p:pic>
        <p:nvPicPr>
          <p:cNvPr id="15" name="Picture 14" descr="A person with long hair&#10;&#10;Description automatically generated with low confidence">
            <a:extLst>
              <a:ext uri="{FF2B5EF4-FFF2-40B4-BE49-F238E27FC236}">
                <a16:creationId xmlns:a16="http://schemas.microsoft.com/office/drawing/2014/main" id="{7F8791B4-9110-A3FB-966D-8FFADA37CC34}"/>
              </a:ext>
            </a:extLst>
          </p:cNvPr>
          <p:cNvPicPr>
            <a:picLocks noChangeAspect="1"/>
          </p:cNvPicPr>
          <p:nvPr/>
        </p:nvPicPr>
        <p:blipFill>
          <a:blip r:embed="rId12"/>
          <a:stretch>
            <a:fillRect/>
          </a:stretch>
        </p:blipFill>
        <p:spPr>
          <a:xfrm flipH="1">
            <a:off x="4326957" y="1296535"/>
            <a:ext cx="1270001" cy="1905001"/>
          </a:xfrm>
          <a:prstGeom prst="rect">
            <a:avLst/>
          </a:prstGeom>
        </p:spPr>
      </p:pic>
      <p:pic>
        <p:nvPicPr>
          <p:cNvPr id="17" name="Picture 16" descr="A person with long hair&#10;&#10;Description automatically generated with low confidence">
            <a:extLst>
              <a:ext uri="{FF2B5EF4-FFF2-40B4-BE49-F238E27FC236}">
                <a16:creationId xmlns:a16="http://schemas.microsoft.com/office/drawing/2014/main" id="{F03DD791-8359-5BC4-6C60-626150FF18CA}"/>
              </a:ext>
            </a:extLst>
          </p:cNvPr>
          <p:cNvPicPr>
            <a:picLocks noChangeAspect="1"/>
          </p:cNvPicPr>
          <p:nvPr/>
        </p:nvPicPr>
        <p:blipFill>
          <a:blip r:embed="rId13"/>
          <a:stretch>
            <a:fillRect/>
          </a:stretch>
        </p:blipFill>
        <p:spPr>
          <a:xfrm>
            <a:off x="8874419" y="4040798"/>
            <a:ext cx="1276218" cy="1914327"/>
          </a:xfrm>
          <a:prstGeom prst="rect">
            <a:avLst/>
          </a:prstGeom>
        </p:spPr>
      </p:pic>
      <p:sp>
        <p:nvSpPr>
          <p:cNvPr id="18" name="TextBox 17">
            <a:extLst>
              <a:ext uri="{FF2B5EF4-FFF2-40B4-BE49-F238E27FC236}">
                <a16:creationId xmlns:a16="http://schemas.microsoft.com/office/drawing/2014/main" id="{1A334965-DCB1-AC26-E7B0-C15CC0745FBB}"/>
              </a:ext>
            </a:extLst>
          </p:cNvPr>
          <p:cNvSpPr txBox="1"/>
          <p:nvPr/>
        </p:nvSpPr>
        <p:spPr>
          <a:xfrm>
            <a:off x="8724210" y="5960954"/>
            <a:ext cx="1579920" cy="369332"/>
          </a:xfrm>
          <a:prstGeom prst="rect">
            <a:avLst/>
          </a:prstGeom>
          <a:noFill/>
        </p:spPr>
        <p:txBody>
          <a:bodyPr wrap="none" rtlCol="0">
            <a:spAutoFit/>
          </a:bodyPr>
          <a:lstStyle/>
          <a:p>
            <a:r>
              <a:rPr lang="en-US"/>
              <a:t>Kennedy Willig</a:t>
            </a:r>
          </a:p>
        </p:txBody>
      </p:sp>
      <p:sp>
        <p:nvSpPr>
          <p:cNvPr id="19" name="TextBox 18">
            <a:extLst>
              <a:ext uri="{FF2B5EF4-FFF2-40B4-BE49-F238E27FC236}">
                <a16:creationId xmlns:a16="http://schemas.microsoft.com/office/drawing/2014/main" id="{8C216708-9011-988E-DC75-A5EFDFA155B3}"/>
              </a:ext>
            </a:extLst>
          </p:cNvPr>
          <p:cNvSpPr txBox="1"/>
          <p:nvPr/>
        </p:nvSpPr>
        <p:spPr>
          <a:xfrm>
            <a:off x="6746384" y="6004293"/>
            <a:ext cx="1002967" cy="369332"/>
          </a:xfrm>
          <a:prstGeom prst="rect">
            <a:avLst/>
          </a:prstGeom>
          <a:noFill/>
        </p:spPr>
        <p:txBody>
          <a:bodyPr wrap="none" rtlCol="0">
            <a:spAutoFit/>
          </a:bodyPr>
          <a:lstStyle/>
          <a:p>
            <a:r>
              <a:rPr lang="en-US"/>
              <a:t>Jason Vu</a:t>
            </a:r>
          </a:p>
        </p:txBody>
      </p:sp>
      <p:sp>
        <p:nvSpPr>
          <p:cNvPr id="20" name="TextBox 19">
            <a:extLst>
              <a:ext uri="{FF2B5EF4-FFF2-40B4-BE49-F238E27FC236}">
                <a16:creationId xmlns:a16="http://schemas.microsoft.com/office/drawing/2014/main" id="{E025629F-4561-6C91-6DA0-2598CE9060EE}"/>
              </a:ext>
            </a:extLst>
          </p:cNvPr>
          <p:cNvSpPr txBox="1"/>
          <p:nvPr/>
        </p:nvSpPr>
        <p:spPr>
          <a:xfrm>
            <a:off x="4027868" y="3245632"/>
            <a:ext cx="1717265" cy="369332"/>
          </a:xfrm>
          <a:prstGeom prst="rect">
            <a:avLst/>
          </a:prstGeom>
          <a:noFill/>
        </p:spPr>
        <p:txBody>
          <a:bodyPr wrap="none" rtlCol="0">
            <a:spAutoFit/>
          </a:bodyPr>
          <a:lstStyle/>
          <a:p>
            <a:r>
              <a:rPr lang="en-US"/>
              <a:t>Brooke </a:t>
            </a:r>
            <a:r>
              <a:rPr lang="en-US" err="1"/>
              <a:t>DeGraan</a:t>
            </a:r>
            <a:endParaRPr lang="en-US"/>
          </a:p>
        </p:txBody>
      </p:sp>
      <p:sp>
        <p:nvSpPr>
          <p:cNvPr id="21" name="TextBox 20">
            <a:extLst>
              <a:ext uri="{FF2B5EF4-FFF2-40B4-BE49-F238E27FC236}">
                <a16:creationId xmlns:a16="http://schemas.microsoft.com/office/drawing/2014/main" id="{11AF3BBE-4444-8EF0-D7DC-FF55D64C64F5}"/>
              </a:ext>
            </a:extLst>
          </p:cNvPr>
          <p:cNvSpPr txBox="1"/>
          <p:nvPr/>
        </p:nvSpPr>
        <p:spPr>
          <a:xfrm>
            <a:off x="8778736" y="3245632"/>
            <a:ext cx="1300356" cy="369332"/>
          </a:xfrm>
          <a:prstGeom prst="rect">
            <a:avLst/>
          </a:prstGeom>
          <a:noFill/>
        </p:spPr>
        <p:txBody>
          <a:bodyPr wrap="none" rtlCol="0">
            <a:spAutoFit/>
          </a:bodyPr>
          <a:lstStyle/>
          <a:p>
            <a:r>
              <a:rPr lang="en-US"/>
              <a:t>Olivia Loder</a:t>
            </a:r>
          </a:p>
        </p:txBody>
      </p:sp>
      <p:pic>
        <p:nvPicPr>
          <p:cNvPr id="16" name="Picture 15" descr="A person wearing a suit and tie&#10;&#10;Description automatically generated with medium confidence">
            <a:extLst>
              <a:ext uri="{FF2B5EF4-FFF2-40B4-BE49-F238E27FC236}">
                <a16:creationId xmlns:a16="http://schemas.microsoft.com/office/drawing/2014/main" id="{72C3DD57-19F3-A6CA-3CEB-11B179965D28}"/>
              </a:ext>
            </a:extLst>
          </p:cNvPr>
          <p:cNvPicPr>
            <a:picLocks noChangeAspect="1"/>
          </p:cNvPicPr>
          <p:nvPr/>
        </p:nvPicPr>
        <p:blipFill rotWithShape="1">
          <a:blip r:embed="rId14"/>
          <a:srcRect t="-1" b="16439"/>
          <a:stretch/>
        </p:blipFill>
        <p:spPr>
          <a:xfrm>
            <a:off x="4322878" y="4063048"/>
            <a:ext cx="1306070" cy="1905000"/>
          </a:xfrm>
          <a:prstGeom prst="rect">
            <a:avLst/>
          </a:prstGeom>
        </p:spPr>
      </p:pic>
      <p:sp>
        <p:nvSpPr>
          <p:cNvPr id="25" name="TextBox 24">
            <a:extLst>
              <a:ext uri="{FF2B5EF4-FFF2-40B4-BE49-F238E27FC236}">
                <a16:creationId xmlns:a16="http://schemas.microsoft.com/office/drawing/2014/main" id="{552547B5-40FE-C3B8-B2B3-2160673FF44E}"/>
              </a:ext>
            </a:extLst>
          </p:cNvPr>
          <p:cNvSpPr txBox="1"/>
          <p:nvPr/>
        </p:nvSpPr>
        <p:spPr>
          <a:xfrm>
            <a:off x="4214853" y="5955125"/>
            <a:ext cx="1392817" cy="369332"/>
          </a:xfrm>
          <a:prstGeom prst="rect">
            <a:avLst/>
          </a:prstGeom>
          <a:noFill/>
        </p:spPr>
        <p:txBody>
          <a:bodyPr wrap="none" rtlCol="0">
            <a:spAutoFit/>
          </a:bodyPr>
          <a:lstStyle/>
          <a:p>
            <a:r>
              <a:rPr lang="en-US"/>
              <a:t>Ryan Markus</a:t>
            </a:r>
          </a:p>
        </p:txBody>
      </p:sp>
      <p:pic>
        <p:nvPicPr>
          <p:cNvPr id="2" name="Picture 1" descr="A picture containing person, necktie, person, suit&#10;&#10;Description automatically generated">
            <a:extLst>
              <a:ext uri="{FF2B5EF4-FFF2-40B4-BE49-F238E27FC236}">
                <a16:creationId xmlns:a16="http://schemas.microsoft.com/office/drawing/2014/main" id="{8C2A1B4F-5EB1-809B-19B9-EE6C464852B7}"/>
              </a:ext>
            </a:extLst>
          </p:cNvPr>
          <p:cNvPicPr>
            <a:picLocks noChangeAspect="1"/>
          </p:cNvPicPr>
          <p:nvPr/>
        </p:nvPicPr>
        <p:blipFill>
          <a:blip r:embed="rId15"/>
          <a:stretch>
            <a:fillRect/>
          </a:stretch>
        </p:blipFill>
        <p:spPr>
          <a:xfrm>
            <a:off x="6496154" y="1294521"/>
            <a:ext cx="1284805" cy="1927207"/>
          </a:xfrm>
          <a:prstGeom prst="rect">
            <a:avLst/>
          </a:prstGeom>
        </p:spPr>
      </p:pic>
      <p:sp>
        <p:nvSpPr>
          <p:cNvPr id="3" name="TextBox 2">
            <a:extLst>
              <a:ext uri="{FF2B5EF4-FFF2-40B4-BE49-F238E27FC236}">
                <a16:creationId xmlns:a16="http://schemas.microsoft.com/office/drawing/2014/main" id="{D9DCC527-5752-BF58-A6E2-FE18B3C4AD6D}"/>
              </a:ext>
            </a:extLst>
          </p:cNvPr>
          <p:cNvSpPr txBox="1"/>
          <p:nvPr/>
        </p:nvSpPr>
        <p:spPr>
          <a:xfrm>
            <a:off x="6369016" y="3226001"/>
            <a:ext cx="1570238" cy="369332"/>
          </a:xfrm>
          <a:prstGeom prst="rect">
            <a:avLst/>
          </a:prstGeom>
          <a:noFill/>
        </p:spPr>
        <p:txBody>
          <a:bodyPr wrap="none" rtlCol="0">
            <a:spAutoFit/>
          </a:bodyPr>
          <a:lstStyle/>
          <a:p>
            <a:r>
              <a:rPr lang="en-US"/>
              <a:t>Max </a:t>
            </a:r>
            <a:r>
              <a:rPr lang="en-US" err="1"/>
              <a:t>Aronheim</a:t>
            </a:r>
            <a:endParaRPr lang="en-US"/>
          </a:p>
        </p:txBody>
      </p:sp>
      <p:cxnSp>
        <p:nvCxnSpPr>
          <p:cNvPr id="26" name="!!Stockstick">
            <a:extLst>
              <a:ext uri="{FF2B5EF4-FFF2-40B4-BE49-F238E27FC236}">
                <a16:creationId xmlns:a16="http://schemas.microsoft.com/office/drawing/2014/main" id="{39EA744A-15B5-43AF-F400-7FFB22F3F4ED}"/>
              </a:ext>
            </a:extLst>
          </p:cNvPr>
          <p:cNvCxnSpPr>
            <a:cxnSpLocks/>
          </p:cNvCxnSpPr>
          <p:nvPr/>
        </p:nvCxnSpPr>
        <p:spPr>
          <a:xfrm>
            <a:off x="2834241" y="-5667128"/>
            <a:ext cx="0"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33" name="Picture 32" descr="A group of people in a meeting&#10;&#10;Description automatically generated with medium confidence">
            <a:extLst>
              <a:ext uri="{FF2B5EF4-FFF2-40B4-BE49-F238E27FC236}">
                <a16:creationId xmlns:a16="http://schemas.microsoft.com/office/drawing/2014/main" id="{D2311EE3-AC0F-EFCE-D6B7-2569AC2F467B}"/>
              </a:ext>
            </a:extLst>
          </p:cNvPr>
          <p:cNvPicPr>
            <a:picLocks noChangeAspect="1"/>
          </p:cNvPicPr>
          <p:nvPr/>
        </p:nvPicPr>
        <p:blipFill>
          <a:blip r:embed="rId16"/>
          <a:stretch>
            <a:fillRect/>
          </a:stretch>
        </p:blipFill>
        <p:spPr>
          <a:xfrm>
            <a:off x="380323" y="-3851641"/>
            <a:ext cx="4963779" cy="3309186"/>
          </a:xfrm>
          <a:prstGeom prst="rect">
            <a:avLst/>
          </a:prstGeom>
          <a:ln w="25400">
            <a:solidFill>
              <a:srgbClr val="9D7457"/>
            </a:solidFill>
          </a:ln>
        </p:spPr>
      </p:pic>
      <p:pic>
        <p:nvPicPr>
          <p:cNvPr id="34" name="!!Tree2" descr="A picture containing decorated, dining table&#10;&#10;Description automatically generated">
            <a:extLst>
              <a:ext uri="{FF2B5EF4-FFF2-40B4-BE49-F238E27FC236}">
                <a16:creationId xmlns:a16="http://schemas.microsoft.com/office/drawing/2014/main" id="{3E0F34F8-9990-B613-6C84-3FD0962E3405}"/>
              </a:ext>
            </a:extLst>
          </p:cNvPr>
          <p:cNvPicPr>
            <a:picLocks noChangeAspect="1"/>
          </p:cNvPicPr>
          <p:nvPr/>
        </p:nvPicPr>
        <p:blipFill rotWithShape="1">
          <a:blip r:embed="rId17"/>
          <a:srcRect l="40184" t="38796" r="48370" b="10627"/>
          <a:stretch/>
        </p:blipFill>
        <p:spPr>
          <a:xfrm rot="2559027">
            <a:off x="13013361" y="5711403"/>
            <a:ext cx="1348872" cy="2638589"/>
          </a:xfrm>
          <a:prstGeom prst="rect">
            <a:avLst/>
          </a:prstGeom>
        </p:spPr>
      </p:pic>
      <p:pic>
        <p:nvPicPr>
          <p:cNvPr id="35" name="!!Tree1" descr="A picture containing decorated, dining table&#10;&#10;Description automatically generated">
            <a:extLst>
              <a:ext uri="{FF2B5EF4-FFF2-40B4-BE49-F238E27FC236}">
                <a16:creationId xmlns:a16="http://schemas.microsoft.com/office/drawing/2014/main" id="{DDEFDA75-2618-449E-251C-EE257AB77069}"/>
              </a:ext>
            </a:extLst>
          </p:cNvPr>
          <p:cNvPicPr>
            <a:picLocks noChangeAspect="1"/>
          </p:cNvPicPr>
          <p:nvPr/>
        </p:nvPicPr>
        <p:blipFill rotWithShape="1">
          <a:blip r:embed="rId17"/>
          <a:srcRect l="40184" t="38796" r="48370" b="10627"/>
          <a:stretch/>
        </p:blipFill>
        <p:spPr>
          <a:xfrm rot="19447927">
            <a:off x="-2132944" y="5857989"/>
            <a:ext cx="1474171" cy="2883692"/>
          </a:xfrm>
          <a:prstGeom prst="rect">
            <a:avLst/>
          </a:prstGeom>
        </p:spPr>
      </p:pic>
      <p:cxnSp>
        <p:nvCxnSpPr>
          <p:cNvPr id="39" name="Straight Connector 38">
            <a:extLst>
              <a:ext uri="{FF2B5EF4-FFF2-40B4-BE49-F238E27FC236}">
                <a16:creationId xmlns:a16="http://schemas.microsoft.com/office/drawing/2014/main" id="{8DBF4496-9E2D-77AD-F284-A26EDAD4CE6E}"/>
              </a:ext>
            </a:extLst>
          </p:cNvPr>
          <p:cNvCxnSpPr>
            <a:cxnSpLocks/>
          </p:cNvCxnSpPr>
          <p:nvPr/>
        </p:nvCxnSpPr>
        <p:spPr>
          <a:xfrm>
            <a:off x="9885789" y="-6664610"/>
            <a:ext cx="0" cy="4953871"/>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4F7EA16-0DD4-04FB-08DA-5836FF16F4FB}"/>
              </a:ext>
            </a:extLst>
          </p:cNvPr>
          <p:cNvCxnSpPr>
            <a:cxnSpLocks/>
          </p:cNvCxnSpPr>
          <p:nvPr/>
        </p:nvCxnSpPr>
        <p:spPr>
          <a:xfrm>
            <a:off x="6600878" y="-8813400"/>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755DAA2-8EA8-70A3-231E-25A577B8DD54}"/>
              </a:ext>
            </a:extLst>
          </p:cNvPr>
          <p:cNvCxnSpPr>
            <a:cxnSpLocks/>
          </p:cNvCxnSpPr>
          <p:nvPr/>
        </p:nvCxnSpPr>
        <p:spPr>
          <a:xfrm>
            <a:off x="7672130" y="-6683313"/>
            <a:ext cx="0" cy="3843873"/>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42" name="!!Int">
            <a:extLst>
              <a:ext uri="{FF2B5EF4-FFF2-40B4-BE49-F238E27FC236}">
                <a16:creationId xmlns:a16="http://schemas.microsoft.com/office/drawing/2014/main" id="{3A7BACA5-1C73-A793-D32E-FAE9FC9E5403}"/>
              </a:ext>
            </a:extLst>
          </p:cNvPr>
          <p:cNvSpPr>
            <a:spLocks noGrp="1"/>
          </p:cNvSpPr>
          <p:nvPr>
            <p:ph type="title"/>
          </p:nvPr>
        </p:nvSpPr>
        <p:spPr>
          <a:xfrm>
            <a:off x="6097637" y="-5768632"/>
            <a:ext cx="3526766" cy="891482"/>
          </a:xfrm>
          <a:solidFill>
            <a:srgbClr val="F5EFD7"/>
          </a:solidFill>
          <a:ln w="28575">
            <a:solidFill>
              <a:srgbClr val="9D7457"/>
            </a:solidFill>
          </a:ln>
        </p:spPr>
        <p:txBody>
          <a:bodyPr>
            <a:noAutofit/>
          </a:bodyPr>
          <a:lstStyle/>
          <a:p>
            <a:r>
              <a:rPr lang="en-US" sz="6000" b="1">
                <a:latin typeface="Aldhabi" pitchFamily="2" charset="-78"/>
                <a:cs typeface="Aldhabi" pitchFamily="2" charset="-78"/>
              </a:rPr>
              <a:t>We Interviewed</a:t>
            </a:r>
          </a:p>
        </p:txBody>
      </p:sp>
      <p:cxnSp>
        <p:nvCxnSpPr>
          <p:cNvPr id="43" name="!!Ints">
            <a:extLst>
              <a:ext uri="{FF2B5EF4-FFF2-40B4-BE49-F238E27FC236}">
                <a16:creationId xmlns:a16="http://schemas.microsoft.com/office/drawing/2014/main" id="{E0F87F9E-B4E8-60B6-32C7-4AF580705EE3}"/>
              </a:ext>
            </a:extLst>
          </p:cNvPr>
          <p:cNvCxnSpPr>
            <a:cxnSpLocks/>
            <a:endCxn id="42" idx="0"/>
          </p:cNvCxnSpPr>
          <p:nvPr/>
        </p:nvCxnSpPr>
        <p:spPr>
          <a:xfrm>
            <a:off x="7851703" y="-6664610"/>
            <a:ext cx="9317" cy="895978"/>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44" name="Picture 43" descr="Logo, company name&#10;&#10;Description automatically generated">
            <a:extLst>
              <a:ext uri="{FF2B5EF4-FFF2-40B4-BE49-F238E27FC236}">
                <a16:creationId xmlns:a16="http://schemas.microsoft.com/office/drawing/2014/main" id="{560A4D51-E59A-97C4-2A2D-BBE3ECCDB2D3}"/>
              </a:ext>
            </a:extLst>
          </p:cNvPr>
          <p:cNvPicPr>
            <a:picLocks noChangeAspect="1"/>
          </p:cNvPicPr>
          <p:nvPr/>
        </p:nvPicPr>
        <p:blipFill>
          <a:blip r:embed="rId18"/>
          <a:stretch>
            <a:fillRect/>
          </a:stretch>
        </p:blipFill>
        <p:spPr>
          <a:xfrm>
            <a:off x="5818239" y="-6664610"/>
            <a:ext cx="1597801" cy="1597801"/>
          </a:xfrm>
          <a:prstGeom prst="rect">
            <a:avLst/>
          </a:prstGeom>
          <a:ln>
            <a:solidFill>
              <a:srgbClr val="9D7457"/>
            </a:solidFill>
          </a:ln>
        </p:spPr>
      </p:pic>
      <p:pic>
        <p:nvPicPr>
          <p:cNvPr id="45" name="Picture 44" descr="Logo, company name&#10;&#10;Description automatically generated">
            <a:extLst>
              <a:ext uri="{FF2B5EF4-FFF2-40B4-BE49-F238E27FC236}">
                <a16:creationId xmlns:a16="http://schemas.microsoft.com/office/drawing/2014/main" id="{9BCE34B4-801A-1FE6-F735-A13A45E9E4F2}"/>
              </a:ext>
            </a:extLst>
          </p:cNvPr>
          <p:cNvPicPr>
            <a:picLocks noChangeAspect="1"/>
          </p:cNvPicPr>
          <p:nvPr/>
        </p:nvPicPr>
        <p:blipFill>
          <a:blip r:embed="rId19"/>
          <a:stretch>
            <a:fillRect/>
          </a:stretch>
        </p:blipFill>
        <p:spPr>
          <a:xfrm>
            <a:off x="6595420" y="-2847382"/>
            <a:ext cx="2183316" cy="1887381"/>
          </a:xfrm>
          <a:prstGeom prst="rect">
            <a:avLst/>
          </a:prstGeom>
          <a:ln>
            <a:solidFill>
              <a:srgbClr val="9D7457"/>
            </a:solidFill>
          </a:ln>
        </p:spPr>
      </p:pic>
      <p:pic>
        <p:nvPicPr>
          <p:cNvPr id="46" name="Picture 45" descr="Text&#10;&#10;Description automatically generated with medium confidence">
            <a:extLst>
              <a:ext uri="{FF2B5EF4-FFF2-40B4-BE49-F238E27FC236}">
                <a16:creationId xmlns:a16="http://schemas.microsoft.com/office/drawing/2014/main" id="{4BEA0A7E-2B2E-DF89-B263-B51EC02D8D80}"/>
              </a:ext>
            </a:extLst>
          </p:cNvPr>
          <p:cNvPicPr>
            <a:picLocks noChangeAspect="1"/>
          </p:cNvPicPr>
          <p:nvPr/>
        </p:nvPicPr>
        <p:blipFill>
          <a:blip r:embed="rId20"/>
          <a:stretch>
            <a:fillRect/>
          </a:stretch>
        </p:blipFill>
        <p:spPr>
          <a:xfrm>
            <a:off x="9246624" y="-5608406"/>
            <a:ext cx="2494188" cy="2494188"/>
          </a:xfrm>
          <a:prstGeom prst="rect">
            <a:avLst/>
          </a:prstGeom>
          <a:ln>
            <a:solidFill>
              <a:srgbClr val="9D7457"/>
            </a:solidFill>
          </a:ln>
        </p:spPr>
      </p:pic>
      <p:cxnSp>
        <p:nvCxnSpPr>
          <p:cNvPr id="47" name="Straight Connector 46">
            <a:extLst>
              <a:ext uri="{FF2B5EF4-FFF2-40B4-BE49-F238E27FC236}">
                <a16:creationId xmlns:a16="http://schemas.microsoft.com/office/drawing/2014/main" id="{5582CEBD-8780-B5C5-7A50-2A327934A435}"/>
              </a:ext>
            </a:extLst>
          </p:cNvPr>
          <p:cNvCxnSpPr>
            <a:cxnSpLocks/>
          </p:cNvCxnSpPr>
          <p:nvPr/>
        </p:nvCxnSpPr>
        <p:spPr>
          <a:xfrm>
            <a:off x="10563138" y="-7757196"/>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48" name="Picture 47" descr="Logo, company name&#10;&#10;Description automatically generated">
            <a:extLst>
              <a:ext uri="{FF2B5EF4-FFF2-40B4-BE49-F238E27FC236}">
                <a16:creationId xmlns:a16="http://schemas.microsoft.com/office/drawing/2014/main" id="{298D54DC-907A-57B6-5335-391A5020E9C4}"/>
              </a:ext>
            </a:extLst>
          </p:cNvPr>
          <p:cNvPicPr>
            <a:picLocks noChangeAspect="1"/>
          </p:cNvPicPr>
          <p:nvPr/>
        </p:nvPicPr>
        <p:blipFill>
          <a:blip r:embed="rId21"/>
          <a:stretch>
            <a:fillRect/>
          </a:stretch>
        </p:blipFill>
        <p:spPr>
          <a:xfrm>
            <a:off x="9174589" y="-1710739"/>
            <a:ext cx="1422400" cy="1422400"/>
          </a:xfrm>
          <a:prstGeom prst="rect">
            <a:avLst/>
          </a:prstGeom>
          <a:ln>
            <a:solidFill>
              <a:srgbClr val="9D7457"/>
            </a:solidFill>
          </a:ln>
        </p:spPr>
      </p:pic>
      <p:sp>
        <p:nvSpPr>
          <p:cNvPr id="4" name="TextBox 3">
            <a:extLst>
              <a:ext uri="{FF2B5EF4-FFF2-40B4-BE49-F238E27FC236}">
                <a16:creationId xmlns:a16="http://schemas.microsoft.com/office/drawing/2014/main" id="{CE220038-0A71-E7AE-058C-75EB0024AAE4}"/>
              </a:ext>
            </a:extLst>
          </p:cNvPr>
          <p:cNvSpPr txBox="1"/>
          <p:nvPr/>
        </p:nvSpPr>
        <p:spPr>
          <a:xfrm>
            <a:off x="3960085" y="3530616"/>
            <a:ext cx="20772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hlinkClick r:id="rId22"/>
              </a:rPr>
              <a:t>brooke.degraan@gmail.com</a:t>
            </a:r>
            <a:endParaRPr lang="en-US"/>
          </a:p>
          <a:p>
            <a:r>
              <a:rPr lang="en-US" sz="1200">
                <a:ea typeface="+mn-lt"/>
                <a:cs typeface="+mn-lt"/>
              </a:rPr>
              <a:t>858-722-9595   </a:t>
            </a:r>
            <a:r>
              <a:rPr lang="en-US" sz="1200">
                <a:ea typeface="+mn-lt"/>
                <a:cs typeface="+mn-lt"/>
                <a:hlinkClick r:id="rId23"/>
              </a:rPr>
              <a:t>Linkedin</a:t>
            </a:r>
            <a:endParaRPr lang="en-US"/>
          </a:p>
          <a:p>
            <a:br>
              <a:rPr lang="en-US"/>
            </a:br>
            <a:endParaRPr lang="en-US"/>
          </a:p>
        </p:txBody>
      </p:sp>
      <p:sp>
        <p:nvSpPr>
          <p:cNvPr id="8" name="TextBox 7">
            <a:extLst>
              <a:ext uri="{FF2B5EF4-FFF2-40B4-BE49-F238E27FC236}">
                <a16:creationId xmlns:a16="http://schemas.microsoft.com/office/drawing/2014/main" id="{13CB29AA-F6D2-9AE3-318B-E9DDE50BA2EB}"/>
              </a:ext>
            </a:extLst>
          </p:cNvPr>
          <p:cNvSpPr txBox="1"/>
          <p:nvPr/>
        </p:nvSpPr>
        <p:spPr>
          <a:xfrm>
            <a:off x="4027868" y="6258944"/>
            <a:ext cx="1980669" cy="1015663"/>
          </a:xfrm>
          <a:prstGeom prst="rect">
            <a:avLst/>
          </a:prstGeom>
          <a:noFill/>
        </p:spPr>
        <p:txBody>
          <a:bodyPr wrap="square">
            <a:spAutoFit/>
          </a:bodyPr>
          <a:lstStyle/>
          <a:p>
            <a:pPr rtl="0">
              <a:spcBef>
                <a:spcPts val="0"/>
              </a:spcBef>
              <a:spcAft>
                <a:spcPts val="0"/>
              </a:spcAft>
            </a:pPr>
            <a:r>
              <a:rPr lang="en-US" sz="1200" b="0" i="0" u="sng" strike="noStrike">
                <a:effectLst/>
                <a:latin typeface="Georgia" panose="02040502050405020303" pitchFamily="18" charset="0"/>
                <a:hlinkClick r:id="rId24">
                  <a:extLst>
                    <a:ext uri="{A12FA001-AC4F-418D-AE19-62706E023703}">
                      <ahyp:hlinkClr xmlns:ahyp="http://schemas.microsoft.com/office/drawing/2018/hyperlinkcolor" val="tx"/>
                    </a:ext>
                  </a:extLst>
                </a:hlinkClick>
              </a:rPr>
              <a:t>ryanmarkus9@gmail.com</a:t>
            </a:r>
            <a:endParaRPr lang="en-US" sz="1200" b="0">
              <a:effectLst/>
            </a:endParaRPr>
          </a:p>
          <a:p>
            <a:pPr rtl="0">
              <a:spcBef>
                <a:spcPts val="0"/>
              </a:spcBef>
              <a:spcAft>
                <a:spcPts val="0"/>
              </a:spcAft>
            </a:pPr>
            <a:r>
              <a:rPr lang="en-US" sz="1200" b="0" i="0" u="none" strike="noStrike">
                <a:effectLst/>
                <a:latin typeface="Georgia" panose="02040502050405020303" pitchFamily="18" charset="0"/>
              </a:rPr>
              <a:t>970-481-2707</a:t>
            </a:r>
            <a:r>
              <a:rPr lang="en-US" sz="1200"/>
              <a:t> </a:t>
            </a:r>
            <a:r>
              <a:rPr lang="en-US" sz="1200" b="0" i="0" u="sng" strike="noStrike">
                <a:effectLst/>
                <a:latin typeface="Georgia" panose="02040502050405020303" pitchFamily="18" charset="0"/>
                <a:hlinkClick r:id="rId25">
                  <a:extLst>
                    <a:ext uri="{A12FA001-AC4F-418D-AE19-62706E023703}">
                      <ahyp:hlinkClr xmlns:ahyp="http://schemas.microsoft.com/office/drawing/2018/hyperlinkcolor" val="tx"/>
                    </a:ext>
                  </a:extLst>
                </a:hlinkClick>
              </a:rPr>
              <a:t>Linkedin</a:t>
            </a:r>
            <a:r>
              <a:rPr lang="en-US" sz="1200" b="0" i="0" u="none" strike="noStrike">
                <a:effectLst/>
                <a:latin typeface="Georgia" panose="02040502050405020303" pitchFamily="18" charset="0"/>
              </a:rPr>
              <a:t> </a:t>
            </a:r>
            <a:endParaRPr lang="en-US" sz="1200" b="0">
              <a:effectLst/>
            </a:endParaRPr>
          </a:p>
          <a:p>
            <a:br>
              <a:rPr lang="en-US"/>
            </a:br>
            <a:endParaRPr lang="en-US"/>
          </a:p>
        </p:txBody>
      </p:sp>
      <p:sp>
        <p:nvSpPr>
          <p:cNvPr id="11" name="TextBox 10">
            <a:extLst>
              <a:ext uri="{FF2B5EF4-FFF2-40B4-BE49-F238E27FC236}">
                <a16:creationId xmlns:a16="http://schemas.microsoft.com/office/drawing/2014/main" id="{1F5958CC-ACE0-288D-C308-F459957423F5}"/>
              </a:ext>
            </a:extLst>
          </p:cNvPr>
          <p:cNvSpPr txBox="1"/>
          <p:nvPr/>
        </p:nvSpPr>
        <p:spPr>
          <a:xfrm>
            <a:off x="8537225" y="6263217"/>
            <a:ext cx="2088694" cy="1015663"/>
          </a:xfrm>
          <a:prstGeom prst="rect">
            <a:avLst/>
          </a:prstGeom>
          <a:noFill/>
        </p:spPr>
        <p:txBody>
          <a:bodyPr wrap="square">
            <a:spAutoFit/>
          </a:bodyPr>
          <a:lstStyle/>
          <a:p>
            <a:pPr rtl="0">
              <a:spcBef>
                <a:spcPts val="0"/>
              </a:spcBef>
              <a:spcAft>
                <a:spcPts val="0"/>
              </a:spcAft>
            </a:pPr>
            <a:r>
              <a:rPr lang="en-US" sz="1200" b="0" i="0" u="sng" strike="noStrike">
                <a:effectLst/>
                <a:latin typeface="Georgia" panose="02040502050405020303" pitchFamily="18" charset="0"/>
                <a:hlinkClick r:id="rId26">
                  <a:extLst>
                    <a:ext uri="{A12FA001-AC4F-418D-AE19-62706E023703}">
                      <ahyp:hlinkClr xmlns:ahyp="http://schemas.microsoft.com/office/drawing/2018/hyperlinkcolor" val="tx"/>
                    </a:ext>
                  </a:extLst>
                </a:hlinkClick>
              </a:rPr>
              <a:t>kennedyewillig@gmail.com</a:t>
            </a:r>
            <a:endParaRPr lang="en-US" sz="1200" b="0">
              <a:effectLst/>
            </a:endParaRPr>
          </a:p>
          <a:p>
            <a:pPr rtl="0">
              <a:spcBef>
                <a:spcPts val="0"/>
              </a:spcBef>
              <a:spcAft>
                <a:spcPts val="0"/>
              </a:spcAft>
            </a:pPr>
            <a:r>
              <a:rPr lang="en-US" sz="1200" b="0" i="0" u="none" strike="noStrike">
                <a:effectLst/>
                <a:latin typeface="Georgia" panose="02040502050405020303" pitchFamily="18" charset="0"/>
              </a:rPr>
              <a:t>503-753-4280</a:t>
            </a:r>
            <a:r>
              <a:rPr lang="en-US" sz="1200"/>
              <a:t> </a:t>
            </a:r>
            <a:r>
              <a:rPr lang="en-US" sz="1200" b="0" i="0" u="sng" strike="noStrike">
                <a:effectLst/>
                <a:latin typeface="Georgia" panose="02040502050405020303" pitchFamily="18" charset="0"/>
                <a:hlinkClick r:id="rId27">
                  <a:extLst>
                    <a:ext uri="{A12FA001-AC4F-418D-AE19-62706E023703}">
                      <ahyp:hlinkClr xmlns:ahyp="http://schemas.microsoft.com/office/drawing/2018/hyperlinkcolor" val="tx"/>
                    </a:ext>
                  </a:extLst>
                </a:hlinkClick>
              </a:rPr>
              <a:t>Linkedin</a:t>
            </a:r>
            <a:endParaRPr lang="en-US" sz="1200" b="0">
              <a:effectLst/>
            </a:endParaRPr>
          </a:p>
          <a:p>
            <a:br>
              <a:rPr lang="en-US"/>
            </a:br>
            <a:endParaRPr lang="en-US"/>
          </a:p>
        </p:txBody>
      </p:sp>
      <p:sp>
        <p:nvSpPr>
          <p:cNvPr id="32" name="TextBox 31">
            <a:extLst>
              <a:ext uri="{FF2B5EF4-FFF2-40B4-BE49-F238E27FC236}">
                <a16:creationId xmlns:a16="http://schemas.microsoft.com/office/drawing/2014/main" id="{CB15618A-5E26-1E69-F2DE-56580B6566FB}"/>
              </a:ext>
            </a:extLst>
          </p:cNvPr>
          <p:cNvSpPr txBox="1"/>
          <p:nvPr/>
        </p:nvSpPr>
        <p:spPr>
          <a:xfrm>
            <a:off x="8584221" y="3520832"/>
            <a:ext cx="2088694" cy="461665"/>
          </a:xfrm>
          <a:prstGeom prst="rect">
            <a:avLst/>
          </a:prstGeom>
          <a:noFill/>
        </p:spPr>
        <p:txBody>
          <a:bodyPr wrap="square">
            <a:spAutoFit/>
          </a:bodyPr>
          <a:lstStyle/>
          <a:p>
            <a:pPr rtl="0">
              <a:spcBef>
                <a:spcPts val="0"/>
              </a:spcBef>
              <a:spcAft>
                <a:spcPts val="0"/>
              </a:spcAft>
            </a:pPr>
            <a:r>
              <a:rPr lang="en-US" sz="1200" b="0" i="0" u="sng" strike="noStrike">
                <a:effectLst/>
                <a:latin typeface="Georgia" panose="02040502050405020303" pitchFamily="18" charset="0"/>
                <a:hlinkClick r:id="rId28">
                  <a:extLst>
                    <a:ext uri="{A12FA001-AC4F-418D-AE19-62706E023703}">
                      <ahyp:hlinkClr xmlns:ahyp="http://schemas.microsoft.com/office/drawing/2018/hyperlinkcolor" val="tx"/>
                    </a:ext>
                  </a:extLst>
                </a:hlinkClick>
              </a:rPr>
              <a:t>loder_olivia@yahoo.com</a:t>
            </a:r>
            <a:endParaRPr lang="en-US" sz="1200" b="0">
              <a:effectLst/>
            </a:endParaRPr>
          </a:p>
          <a:p>
            <a:pPr rtl="0">
              <a:spcBef>
                <a:spcPts val="0"/>
              </a:spcBef>
              <a:spcAft>
                <a:spcPts val="0"/>
              </a:spcAft>
            </a:pPr>
            <a:r>
              <a:rPr lang="en-US" sz="1200" b="0" i="0" u="none" strike="noStrike">
                <a:effectLst/>
                <a:latin typeface="Georgia" panose="02040502050405020303" pitchFamily="18" charset="0"/>
              </a:rPr>
              <a:t>518-810-2302</a:t>
            </a:r>
            <a:r>
              <a:rPr lang="en-US" sz="1200"/>
              <a:t> </a:t>
            </a:r>
            <a:r>
              <a:rPr lang="en-US" sz="1200" b="0" i="0" u="sng" strike="noStrike">
                <a:effectLst/>
                <a:latin typeface="Roboto" panose="020F0502020204030204" pitchFamily="34" charset="0"/>
                <a:hlinkClick r:id="rId29">
                  <a:extLst>
                    <a:ext uri="{A12FA001-AC4F-418D-AE19-62706E023703}">
                      <ahyp:hlinkClr xmlns:ahyp="http://schemas.microsoft.com/office/drawing/2018/hyperlinkcolor" val="tx"/>
                    </a:ext>
                  </a:extLst>
                </a:hlinkClick>
              </a:rPr>
              <a:t>Linkedin</a:t>
            </a:r>
            <a:r>
              <a:rPr lang="en-US" sz="1200" b="0" i="0" u="none" strike="noStrike">
                <a:effectLst/>
                <a:latin typeface="Roboto" panose="020F0502020204030204" pitchFamily="34" charset="0"/>
              </a:rPr>
              <a:t> </a:t>
            </a:r>
            <a:endParaRPr lang="en-US" sz="1200"/>
          </a:p>
        </p:txBody>
      </p:sp>
      <p:sp>
        <p:nvSpPr>
          <p:cNvPr id="37" name="TextBox 36">
            <a:extLst>
              <a:ext uri="{FF2B5EF4-FFF2-40B4-BE49-F238E27FC236}">
                <a16:creationId xmlns:a16="http://schemas.microsoft.com/office/drawing/2014/main" id="{1619485A-8332-BD89-9140-00C59D7C3453}"/>
              </a:ext>
            </a:extLst>
          </p:cNvPr>
          <p:cNvSpPr txBox="1"/>
          <p:nvPr/>
        </p:nvSpPr>
        <p:spPr>
          <a:xfrm>
            <a:off x="6195522" y="6258944"/>
            <a:ext cx="2341703" cy="1015663"/>
          </a:xfrm>
          <a:prstGeom prst="rect">
            <a:avLst/>
          </a:prstGeom>
          <a:noFill/>
        </p:spPr>
        <p:txBody>
          <a:bodyPr wrap="square">
            <a:spAutoFit/>
          </a:bodyPr>
          <a:lstStyle/>
          <a:p>
            <a:pPr rtl="0">
              <a:spcBef>
                <a:spcPts val="0"/>
              </a:spcBef>
              <a:spcAft>
                <a:spcPts val="0"/>
              </a:spcAft>
            </a:pPr>
            <a:r>
              <a:rPr lang="en-US" sz="1200" b="0" i="0" u="sng" strike="noStrike">
                <a:effectLst/>
                <a:latin typeface="Georgia" panose="02040502050405020303" pitchFamily="18" charset="0"/>
                <a:hlinkClick r:id="rId30">
                  <a:extLst>
                    <a:ext uri="{A12FA001-AC4F-418D-AE19-62706E023703}">
                      <ahyp:hlinkClr xmlns:ahyp="http://schemas.microsoft.com/office/drawing/2018/hyperlinkcolor" val="tx"/>
                    </a:ext>
                  </a:extLst>
                </a:hlinkClick>
              </a:rPr>
              <a:t>Jasonlong.vu0919@gmail.com</a:t>
            </a:r>
            <a:endParaRPr lang="en-US" sz="1200" b="0">
              <a:effectLst/>
            </a:endParaRPr>
          </a:p>
          <a:p>
            <a:pPr rtl="0">
              <a:spcBef>
                <a:spcPts val="0"/>
              </a:spcBef>
              <a:spcAft>
                <a:spcPts val="0"/>
              </a:spcAft>
            </a:pPr>
            <a:r>
              <a:rPr lang="en-US" sz="1200" b="0" i="0" u="none" strike="noStrike">
                <a:effectLst/>
                <a:latin typeface="Georgia" panose="02040502050405020303" pitchFamily="18" charset="0"/>
              </a:rPr>
              <a:t>720-998-4485</a:t>
            </a:r>
            <a:r>
              <a:rPr lang="en-US" sz="1200"/>
              <a:t> </a:t>
            </a:r>
            <a:r>
              <a:rPr lang="en-US" sz="1200" b="0" i="0" u="sng" strike="noStrike">
                <a:effectLst/>
                <a:latin typeface="Georgia" panose="02040502050405020303" pitchFamily="18" charset="0"/>
                <a:hlinkClick r:id="rId31">
                  <a:extLst>
                    <a:ext uri="{A12FA001-AC4F-418D-AE19-62706E023703}">
                      <ahyp:hlinkClr xmlns:ahyp="http://schemas.microsoft.com/office/drawing/2018/hyperlinkcolor" val="tx"/>
                    </a:ext>
                  </a:extLst>
                </a:hlinkClick>
              </a:rPr>
              <a:t>Linkedin</a:t>
            </a:r>
            <a:endParaRPr lang="en-US" sz="1200" b="0">
              <a:effectLst/>
            </a:endParaRPr>
          </a:p>
          <a:p>
            <a:br>
              <a:rPr lang="en-US"/>
            </a:br>
            <a:endParaRPr lang="en-US"/>
          </a:p>
        </p:txBody>
      </p:sp>
      <p:sp>
        <p:nvSpPr>
          <p:cNvPr id="10" name="TextBox 9">
            <a:extLst>
              <a:ext uri="{FF2B5EF4-FFF2-40B4-BE49-F238E27FC236}">
                <a16:creationId xmlns:a16="http://schemas.microsoft.com/office/drawing/2014/main" id="{C14DF745-91E2-15E1-29F1-AEB548AAD80B}"/>
              </a:ext>
            </a:extLst>
          </p:cNvPr>
          <p:cNvSpPr txBox="1"/>
          <p:nvPr/>
        </p:nvSpPr>
        <p:spPr>
          <a:xfrm>
            <a:off x="6320601" y="3498313"/>
            <a:ext cx="2857500" cy="1015663"/>
          </a:xfrm>
          <a:prstGeom prst="rect">
            <a:avLst/>
          </a:prstGeom>
          <a:noFill/>
        </p:spPr>
        <p:txBody>
          <a:bodyPr wrap="square">
            <a:spAutoFit/>
          </a:bodyPr>
          <a:lstStyle/>
          <a:p>
            <a:pPr rtl="0">
              <a:spcBef>
                <a:spcPts val="0"/>
              </a:spcBef>
              <a:spcAft>
                <a:spcPts val="0"/>
              </a:spcAft>
            </a:pPr>
            <a:r>
              <a:rPr lang="en-US" sz="1200" b="0" i="0" u="sng" strike="noStrike">
                <a:effectLst/>
                <a:latin typeface="Georgia" panose="02040502050405020303" pitchFamily="18" charset="0"/>
                <a:hlinkClick r:id="rId32">
                  <a:extLst>
                    <a:ext uri="{A12FA001-AC4F-418D-AE19-62706E023703}">
                      <ahyp:hlinkClr xmlns:ahyp="http://schemas.microsoft.com/office/drawing/2018/hyperlinkcolor" val="tx"/>
                    </a:ext>
                  </a:extLst>
                </a:hlinkClick>
              </a:rPr>
              <a:t>maar5011@colorado.edu</a:t>
            </a:r>
            <a:endParaRPr lang="en-US" sz="1200" b="0">
              <a:effectLst/>
            </a:endParaRPr>
          </a:p>
          <a:p>
            <a:pPr rtl="0">
              <a:spcBef>
                <a:spcPts val="0"/>
              </a:spcBef>
              <a:spcAft>
                <a:spcPts val="0"/>
              </a:spcAft>
            </a:pPr>
            <a:r>
              <a:rPr lang="en-US" sz="1200" b="0" i="0" u="none" strike="noStrike">
                <a:effectLst/>
                <a:latin typeface="Georgia" panose="02040502050405020303" pitchFamily="18" charset="0"/>
              </a:rPr>
              <a:t>303-859-8135</a:t>
            </a:r>
            <a:r>
              <a:rPr lang="en-US" sz="1200"/>
              <a:t> </a:t>
            </a:r>
            <a:r>
              <a:rPr lang="en-US" sz="1200" b="0" i="0" u="sng" strike="noStrike">
                <a:effectLst/>
                <a:latin typeface="Roboto" panose="02000000000000000000" pitchFamily="2" charset="0"/>
                <a:hlinkClick r:id="rId33">
                  <a:extLst>
                    <a:ext uri="{A12FA001-AC4F-418D-AE19-62706E023703}">
                      <ahyp:hlinkClr xmlns:ahyp="http://schemas.microsoft.com/office/drawing/2018/hyperlinkcolor" val="tx"/>
                    </a:ext>
                  </a:extLst>
                </a:hlinkClick>
              </a:rPr>
              <a:t>Linkedin</a:t>
            </a:r>
            <a:endParaRPr lang="en-US" sz="1200" b="0">
              <a:effectLst/>
            </a:endParaRPr>
          </a:p>
          <a:p>
            <a:br>
              <a:rPr lang="en-US"/>
            </a:br>
            <a:endParaRPr lang="en-US"/>
          </a:p>
        </p:txBody>
      </p:sp>
      <p:pic>
        <p:nvPicPr>
          <p:cNvPr id="6" name="Picture 7" descr="A picture containing grass, tree, outdoor, building&#10;&#10;Description automatically generated">
            <a:extLst>
              <a:ext uri="{FF2B5EF4-FFF2-40B4-BE49-F238E27FC236}">
                <a16:creationId xmlns:a16="http://schemas.microsoft.com/office/drawing/2014/main" id="{8FB993DB-087E-DC53-3AD4-AA9F8739AEEF}"/>
              </a:ext>
            </a:extLst>
          </p:cNvPr>
          <p:cNvPicPr>
            <a:picLocks noChangeAspect="1"/>
          </p:cNvPicPr>
          <p:nvPr/>
        </p:nvPicPr>
        <p:blipFill>
          <a:blip r:embed="rId34"/>
          <a:stretch>
            <a:fillRect/>
          </a:stretch>
        </p:blipFill>
        <p:spPr>
          <a:xfrm>
            <a:off x="1253067" y="8026431"/>
            <a:ext cx="9679353" cy="6252898"/>
          </a:xfrm>
          <a:prstGeom prst="rect">
            <a:avLst/>
          </a:prstGeom>
        </p:spPr>
      </p:pic>
      <p:cxnSp>
        <p:nvCxnSpPr>
          <p:cNvPr id="31" name="!!Stick Tech">
            <a:extLst>
              <a:ext uri="{FF2B5EF4-FFF2-40B4-BE49-F238E27FC236}">
                <a16:creationId xmlns:a16="http://schemas.microsoft.com/office/drawing/2014/main" id="{6E3FBD21-023C-DBEE-C21E-A0CCC0D7AE56}"/>
              </a:ext>
            </a:extLst>
          </p:cNvPr>
          <p:cNvCxnSpPr>
            <a:cxnSpLocks/>
          </p:cNvCxnSpPr>
          <p:nvPr/>
        </p:nvCxnSpPr>
        <p:spPr>
          <a:xfrm>
            <a:off x="6096000" y="-4559240"/>
            <a:ext cx="0" cy="178046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36" name="!!Glam">
            <a:extLst>
              <a:ext uri="{FF2B5EF4-FFF2-40B4-BE49-F238E27FC236}">
                <a16:creationId xmlns:a16="http://schemas.microsoft.com/office/drawing/2014/main" id="{AB7B9823-A24D-EBA1-2988-21C32F6958FC}"/>
              </a:ext>
            </a:extLst>
          </p:cNvPr>
          <p:cNvSpPr txBox="1">
            <a:spLocks/>
          </p:cNvSpPr>
          <p:nvPr/>
        </p:nvSpPr>
        <p:spPr>
          <a:xfrm>
            <a:off x="2551127" y="-2811119"/>
            <a:ext cx="7128824" cy="2268664"/>
          </a:xfrm>
          <a:prstGeom prst="rect">
            <a:avLst/>
          </a:prstGeom>
          <a:solidFill>
            <a:srgbClr val="F5EFD7"/>
          </a:solidFill>
          <a:ln w="25400">
            <a:solidFill>
              <a:srgbClr val="92D05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a:latin typeface="Aldhabi" pitchFamily="2" charset="-78"/>
                <a:cs typeface="Aldhabi" pitchFamily="2" charset="-78"/>
              </a:rPr>
              <a:t>Glamorize Your Garden</a:t>
            </a:r>
          </a:p>
        </p:txBody>
      </p:sp>
    </p:spTree>
    <p:extLst>
      <p:ext uri="{BB962C8B-B14F-4D97-AF65-F5344CB8AC3E}">
        <p14:creationId xmlns:p14="http://schemas.microsoft.com/office/powerpoint/2010/main" val="63837060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8BFD059-90CE-D879-2458-493AC610C410}"/>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0"/>
            <a:ext cx="9149154" cy="6861866"/>
          </a:xfrm>
          <a:prstGeom prst="rect">
            <a:avLst/>
          </a:prstGeom>
        </p:spPr>
      </p:pic>
      <p:grpSp>
        <p:nvGrpSpPr>
          <p:cNvPr id="25" name="Group 24">
            <a:extLst>
              <a:ext uri="{FF2B5EF4-FFF2-40B4-BE49-F238E27FC236}">
                <a16:creationId xmlns:a16="http://schemas.microsoft.com/office/drawing/2014/main" id="{CCFB02B1-93D5-6A60-EE47-4E43AF1B2F92}"/>
              </a:ext>
            </a:extLst>
          </p:cNvPr>
          <p:cNvGrpSpPr/>
          <p:nvPr/>
        </p:nvGrpSpPr>
        <p:grpSpPr>
          <a:xfrm>
            <a:off x="914087" y="174214"/>
            <a:ext cx="3227294" cy="4994409"/>
            <a:chOff x="3956933" y="174214"/>
            <a:chExt cx="3227294" cy="4994409"/>
          </a:xfrm>
        </p:grpSpPr>
        <p:grpSp>
          <p:nvGrpSpPr>
            <p:cNvPr id="27" name="Group 26">
              <a:extLst>
                <a:ext uri="{FF2B5EF4-FFF2-40B4-BE49-F238E27FC236}">
                  <a16:creationId xmlns:a16="http://schemas.microsoft.com/office/drawing/2014/main" id="{08987529-4D65-F064-F905-EC9A051442A9}"/>
                </a:ext>
              </a:extLst>
            </p:cNvPr>
            <p:cNvGrpSpPr/>
            <p:nvPr/>
          </p:nvGrpSpPr>
          <p:grpSpPr>
            <a:xfrm>
              <a:off x="3956933" y="174214"/>
              <a:ext cx="3227294" cy="4994409"/>
              <a:chOff x="2958353" y="806825"/>
              <a:chExt cx="4159623" cy="5954447"/>
            </a:xfrm>
          </p:grpSpPr>
          <p:sp>
            <p:nvSpPr>
              <p:cNvPr id="5" name="Rectangle 4">
                <a:extLst>
                  <a:ext uri="{FF2B5EF4-FFF2-40B4-BE49-F238E27FC236}">
                    <a16:creationId xmlns:a16="http://schemas.microsoft.com/office/drawing/2014/main" id="{24ACC361-D19A-60FA-64C4-7820B586F206}"/>
                  </a:ext>
                </a:extLst>
              </p:cNvPr>
              <p:cNvSpPr/>
              <p:nvPr/>
            </p:nvSpPr>
            <p:spPr>
              <a:xfrm>
                <a:off x="2958353" y="806825"/>
                <a:ext cx="4159623" cy="5946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people posing for the camera&#10;&#10;Description automatically generated with medium confidence">
                <a:extLst>
                  <a:ext uri="{FF2B5EF4-FFF2-40B4-BE49-F238E27FC236}">
                    <a16:creationId xmlns:a16="http://schemas.microsoft.com/office/drawing/2014/main" id="{B83F31C9-EF83-FB81-4F74-68D6883B52BF}"/>
                  </a:ext>
                </a:extLst>
              </p:cNvPr>
              <p:cNvPicPr>
                <a:picLocks noChangeAspect="1"/>
              </p:cNvPicPr>
              <p:nvPr/>
            </p:nvPicPr>
            <p:blipFill rotWithShape="1">
              <a:blip r:embed="rId4"/>
              <a:srcRect l="10000"/>
              <a:stretch/>
            </p:blipFill>
            <p:spPr>
              <a:xfrm rot="5400000">
                <a:off x="2779057" y="1956086"/>
                <a:ext cx="4518212" cy="3765177"/>
              </a:xfrm>
              <a:prstGeom prst="rect">
                <a:avLst/>
              </a:prstGeom>
              <a:ln>
                <a:solidFill>
                  <a:schemeClr val="bg1"/>
                </a:solidFill>
              </a:ln>
            </p:spPr>
          </p:pic>
          <p:sp>
            <p:nvSpPr>
              <p:cNvPr id="12" name="TextBox 11">
                <a:extLst>
                  <a:ext uri="{FF2B5EF4-FFF2-40B4-BE49-F238E27FC236}">
                    <a16:creationId xmlns:a16="http://schemas.microsoft.com/office/drawing/2014/main" id="{EED6EA87-4298-762D-FA69-B7A41799FC54}"/>
                  </a:ext>
                </a:extLst>
              </p:cNvPr>
              <p:cNvSpPr txBox="1"/>
              <p:nvPr/>
            </p:nvSpPr>
            <p:spPr>
              <a:xfrm>
                <a:off x="3836891" y="1008530"/>
                <a:ext cx="2994211" cy="440326"/>
              </a:xfrm>
              <a:prstGeom prst="rect">
                <a:avLst/>
              </a:prstGeom>
              <a:noFill/>
            </p:spPr>
            <p:txBody>
              <a:bodyPr wrap="square" rtlCol="0">
                <a:spAutoFit/>
              </a:bodyPr>
              <a:lstStyle/>
              <a:p>
                <a:r>
                  <a:rPr lang="en-US" b="1">
                    <a:latin typeface="Angsana New" panose="02020603050405020304" pitchFamily="18" charset="-34"/>
                    <a:cs typeface="Angsana New" panose="02020603050405020304" pitchFamily="18" charset="-34"/>
                  </a:rPr>
                  <a:t>LFG Interviews Regent Hotels</a:t>
                </a:r>
              </a:p>
            </p:txBody>
          </p:sp>
          <p:pic>
            <p:nvPicPr>
              <p:cNvPr id="14" name="Graphic 13" descr="Heart with solid fill">
                <a:extLst>
                  <a:ext uri="{FF2B5EF4-FFF2-40B4-BE49-F238E27FC236}">
                    <a16:creationId xmlns:a16="http://schemas.microsoft.com/office/drawing/2014/main" id="{A70DE03C-D12C-751B-8F70-6EB1DF0F1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5574" y="6154616"/>
                <a:ext cx="537882" cy="537882"/>
              </a:xfrm>
              <a:prstGeom prst="rect">
                <a:avLst/>
              </a:prstGeom>
            </p:spPr>
          </p:pic>
          <p:pic>
            <p:nvPicPr>
              <p:cNvPr id="16" name="Graphic 15" descr="Send outline">
                <a:extLst>
                  <a:ext uri="{FF2B5EF4-FFF2-40B4-BE49-F238E27FC236}">
                    <a16:creationId xmlns:a16="http://schemas.microsoft.com/office/drawing/2014/main" id="{4435B534-FB70-095D-2179-6A85C51FD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8889" y="6156496"/>
                <a:ext cx="537882" cy="537882"/>
              </a:xfrm>
              <a:prstGeom prst="rect">
                <a:avLst/>
              </a:prstGeom>
            </p:spPr>
          </p:pic>
          <p:pic>
            <p:nvPicPr>
              <p:cNvPr id="20" name="Graphic 19" descr="Speech outline">
                <a:extLst>
                  <a:ext uri="{FF2B5EF4-FFF2-40B4-BE49-F238E27FC236}">
                    <a16:creationId xmlns:a16="http://schemas.microsoft.com/office/drawing/2014/main" id="{5D38EF05-0D3B-3B11-909E-D554D22929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81975" y="6154616"/>
                <a:ext cx="596600" cy="596600"/>
              </a:xfrm>
              <a:prstGeom prst="rect">
                <a:avLst/>
              </a:prstGeom>
            </p:spPr>
          </p:pic>
          <p:pic>
            <p:nvPicPr>
              <p:cNvPr id="22" name="Graphic 21" descr="Bookmark with solid fill">
                <a:extLst>
                  <a:ext uri="{FF2B5EF4-FFF2-40B4-BE49-F238E27FC236}">
                    <a16:creationId xmlns:a16="http://schemas.microsoft.com/office/drawing/2014/main" id="{B074E8CA-E8E4-2C88-D805-6AD72C32F5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24388" y="6265751"/>
                <a:ext cx="495521" cy="495521"/>
              </a:xfrm>
              <a:prstGeom prst="rect">
                <a:avLst/>
              </a:prstGeom>
            </p:spPr>
          </p:pic>
        </p:grpSp>
        <p:pic>
          <p:nvPicPr>
            <p:cNvPr id="47" name="Picture 46" descr="A picture containing shape&#10;&#10;Description automatically generated">
              <a:extLst>
                <a:ext uri="{FF2B5EF4-FFF2-40B4-BE49-F238E27FC236}">
                  <a16:creationId xmlns:a16="http://schemas.microsoft.com/office/drawing/2014/main" id="{EDE94157-E34A-BFA4-D825-AC29BA6D8B22}"/>
                </a:ext>
              </a:extLst>
            </p:cNvPr>
            <p:cNvPicPr>
              <a:picLocks noChangeAspect="1"/>
            </p:cNvPicPr>
            <p:nvPr/>
          </p:nvPicPr>
          <p:blipFill rotWithShape="1">
            <a:blip r:embed="rId13"/>
            <a:srcRect l="21236" t="23548" r="21601" b="25100"/>
            <a:stretch/>
          </p:blipFill>
          <p:spPr>
            <a:xfrm>
              <a:off x="4131618" y="323511"/>
              <a:ext cx="488735" cy="484632"/>
            </a:xfrm>
            <a:custGeom>
              <a:avLst/>
              <a:gdLst>
                <a:gd name="connsiteX0" fmla="*/ 1775760 w 3551520"/>
                <a:gd name="connsiteY0" fmla="*/ 0 h 3521708"/>
                <a:gd name="connsiteX1" fmla="*/ 3551520 w 3551520"/>
                <a:gd name="connsiteY1" fmla="*/ 1760854 h 3521708"/>
                <a:gd name="connsiteX2" fmla="*/ 1775760 w 3551520"/>
                <a:gd name="connsiteY2" fmla="*/ 3521708 h 3521708"/>
                <a:gd name="connsiteX3" fmla="*/ 0 w 3551520"/>
                <a:gd name="connsiteY3" fmla="*/ 1760854 h 3521708"/>
                <a:gd name="connsiteX4" fmla="*/ 1775760 w 3551520"/>
                <a:gd name="connsiteY4" fmla="*/ 0 h 3521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1520" h="3521708">
                  <a:moveTo>
                    <a:pt x="1775760" y="0"/>
                  </a:moveTo>
                  <a:cubicBezTo>
                    <a:pt x="2756485" y="0"/>
                    <a:pt x="3551520" y="788361"/>
                    <a:pt x="3551520" y="1760854"/>
                  </a:cubicBezTo>
                  <a:cubicBezTo>
                    <a:pt x="3551520" y="2733347"/>
                    <a:pt x="2756485" y="3521708"/>
                    <a:pt x="1775760" y="3521708"/>
                  </a:cubicBezTo>
                  <a:cubicBezTo>
                    <a:pt x="795035" y="3521708"/>
                    <a:pt x="0" y="2733347"/>
                    <a:pt x="0" y="1760854"/>
                  </a:cubicBezTo>
                  <a:cubicBezTo>
                    <a:pt x="0" y="788361"/>
                    <a:pt x="795035" y="0"/>
                    <a:pt x="1775760" y="0"/>
                  </a:cubicBezTo>
                  <a:close/>
                </a:path>
              </a:pathLst>
            </a:custGeom>
          </p:spPr>
        </p:pic>
      </p:grpSp>
      <p:grpSp>
        <p:nvGrpSpPr>
          <p:cNvPr id="24" name="Group 23">
            <a:extLst>
              <a:ext uri="{FF2B5EF4-FFF2-40B4-BE49-F238E27FC236}">
                <a16:creationId xmlns:a16="http://schemas.microsoft.com/office/drawing/2014/main" id="{02EC97E1-0E7A-DC3E-60C3-41B50ED049C5}"/>
              </a:ext>
            </a:extLst>
          </p:cNvPr>
          <p:cNvGrpSpPr/>
          <p:nvPr/>
        </p:nvGrpSpPr>
        <p:grpSpPr>
          <a:xfrm>
            <a:off x="5110859" y="1344312"/>
            <a:ext cx="3227294" cy="5036800"/>
            <a:chOff x="7987898" y="1055097"/>
            <a:chExt cx="3227294" cy="5036800"/>
          </a:xfrm>
        </p:grpSpPr>
        <p:grpSp>
          <p:nvGrpSpPr>
            <p:cNvPr id="39" name="Group 38">
              <a:extLst>
                <a:ext uri="{FF2B5EF4-FFF2-40B4-BE49-F238E27FC236}">
                  <a16:creationId xmlns:a16="http://schemas.microsoft.com/office/drawing/2014/main" id="{300074ED-1F61-2D23-560E-211F9A31BC5E}"/>
                </a:ext>
              </a:extLst>
            </p:cNvPr>
            <p:cNvGrpSpPr/>
            <p:nvPr/>
          </p:nvGrpSpPr>
          <p:grpSpPr>
            <a:xfrm>
              <a:off x="7987898" y="1055097"/>
              <a:ext cx="3227294" cy="5036800"/>
              <a:chOff x="7162241" y="1227498"/>
              <a:chExt cx="3227294" cy="5036800"/>
            </a:xfrm>
          </p:grpSpPr>
          <p:grpSp>
            <p:nvGrpSpPr>
              <p:cNvPr id="28" name="Group 27">
                <a:extLst>
                  <a:ext uri="{FF2B5EF4-FFF2-40B4-BE49-F238E27FC236}">
                    <a16:creationId xmlns:a16="http://schemas.microsoft.com/office/drawing/2014/main" id="{D0AD76F6-C4D9-0607-A52A-45C7F106B4B5}"/>
                  </a:ext>
                </a:extLst>
              </p:cNvPr>
              <p:cNvGrpSpPr/>
              <p:nvPr/>
            </p:nvGrpSpPr>
            <p:grpSpPr>
              <a:xfrm>
                <a:off x="7162241" y="1227498"/>
                <a:ext cx="3227294" cy="5036800"/>
                <a:chOff x="2958353" y="806825"/>
                <a:chExt cx="4159623" cy="6004987"/>
              </a:xfrm>
            </p:grpSpPr>
            <p:sp>
              <p:nvSpPr>
                <p:cNvPr id="29" name="Rectangle 28">
                  <a:extLst>
                    <a:ext uri="{FF2B5EF4-FFF2-40B4-BE49-F238E27FC236}">
                      <a16:creationId xmlns:a16="http://schemas.microsoft.com/office/drawing/2014/main" id="{41DD8ED2-9515-862E-68E1-2223F1E8E6D3}"/>
                    </a:ext>
                  </a:extLst>
                </p:cNvPr>
                <p:cNvSpPr/>
                <p:nvPr/>
              </p:nvSpPr>
              <p:spPr>
                <a:xfrm>
                  <a:off x="2958353" y="806825"/>
                  <a:ext cx="4159623" cy="5946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E39AD8C-4229-2A3D-3553-B917B800C3C9}"/>
                    </a:ext>
                  </a:extLst>
                </p:cNvPr>
                <p:cNvSpPr txBox="1"/>
                <p:nvPr/>
              </p:nvSpPr>
              <p:spPr>
                <a:xfrm>
                  <a:off x="3836891" y="1008530"/>
                  <a:ext cx="2994211" cy="440326"/>
                </a:xfrm>
                <a:prstGeom prst="rect">
                  <a:avLst/>
                </a:prstGeom>
                <a:noFill/>
              </p:spPr>
              <p:txBody>
                <a:bodyPr wrap="square" rtlCol="0">
                  <a:spAutoFit/>
                </a:bodyPr>
                <a:lstStyle/>
                <a:p>
                  <a:r>
                    <a:rPr lang="en-US" b="1">
                      <a:latin typeface="Angsana New" panose="02020603050405020304" pitchFamily="18" charset="-34"/>
                      <a:cs typeface="Angsana New" panose="02020603050405020304" pitchFamily="18" charset="-34"/>
                    </a:rPr>
                    <a:t>LFG Interviews Hilton Hotels</a:t>
                  </a:r>
                </a:p>
              </p:txBody>
            </p:sp>
            <p:pic>
              <p:nvPicPr>
                <p:cNvPr id="33" name="Graphic 32" descr="Heart with solid fill">
                  <a:extLst>
                    <a:ext uri="{FF2B5EF4-FFF2-40B4-BE49-F238E27FC236}">
                      <a16:creationId xmlns:a16="http://schemas.microsoft.com/office/drawing/2014/main" id="{EFD0B2F9-0B3C-6EF2-096E-4A2FF3789E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7645" y="6215212"/>
                  <a:ext cx="537882" cy="537882"/>
                </a:xfrm>
                <a:prstGeom prst="rect">
                  <a:avLst/>
                </a:prstGeom>
              </p:spPr>
            </p:pic>
            <p:pic>
              <p:nvPicPr>
                <p:cNvPr id="34" name="Graphic 33" descr="Send outline">
                  <a:extLst>
                    <a:ext uri="{FF2B5EF4-FFF2-40B4-BE49-F238E27FC236}">
                      <a16:creationId xmlns:a16="http://schemas.microsoft.com/office/drawing/2014/main" id="{AA02E6A2-F44F-7773-AFFB-67165DE90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0899" y="6215212"/>
                  <a:ext cx="537882" cy="537882"/>
                </a:xfrm>
                <a:prstGeom prst="rect">
                  <a:avLst/>
                </a:prstGeom>
              </p:spPr>
            </p:pic>
            <p:pic>
              <p:nvPicPr>
                <p:cNvPr id="35" name="Graphic 34" descr="Speech outline">
                  <a:extLst>
                    <a:ext uri="{FF2B5EF4-FFF2-40B4-BE49-F238E27FC236}">
                      <a16:creationId xmlns:a16="http://schemas.microsoft.com/office/drawing/2014/main" id="{70327BD3-8BE8-0D60-42DD-D35C676C5C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4913" y="6215212"/>
                  <a:ext cx="596600" cy="596600"/>
                </a:xfrm>
                <a:prstGeom prst="rect">
                  <a:avLst/>
                </a:prstGeom>
              </p:spPr>
            </p:pic>
            <p:pic>
              <p:nvPicPr>
                <p:cNvPr id="36" name="Graphic 35" descr="Bookmark with solid fill">
                  <a:extLst>
                    <a:ext uri="{FF2B5EF4-FFF2-40B4-BE49-F238E27FC236}">
                      <a16:creationId xmlns:a16="http://schemas.microsoft.com/office/drawing/2014/main" id="{E51B6F3D-F9C1-E059-FC54-A5890BF016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24388" y="6265751"/>
                  <a:ext cx="495521" cy="495521"/>
                </a:xfrm>
                <a:prstGeom prst="rect">
                  <a:avLst/>
                </a:prstGeom>
              </p:spPr>
            </p:pic>
          </p:grpSp>
          <p:pic>
            <p:nvPicPr>
              <p:cNvPr id="38" name="Picture 37" descr="A group of people posing for the camera&#10;&#10;Description automatically generated with medium confidence">
                <a:extLst>
                  <a:ext uri="{FF2B5EF4-FFF2-40B4-BE49-F238E27FC236}">
                    <a16:creationId xmlns:a16="http://schemas.microsoft.com/office/drawing/2014/main" id="{76A7E22A-9AEA-7B36-80DE-A5F9FFD00B36}"/>
                  </a:ext>
                </a:extLst>
              </p:cNvPr>
              <p:cNvPicPr>
                <a:picLocks noChangeAspect="1"/>
              </p:cNvPicPr>
              <p:nvPr/>
            </p:nvPicPr>
            <p:blipFill>
              <a:blip r:embed="rId14"/>
              <a:stretch>
                <a:fillRect/>
              </a:stretch>
            </p:blipFill>
            <p:spPr>
              <a:xfrm rot="5400000">
                <a:off x="6855868" y="2337628"/>
                <a:ext cx="3862850" cy="2897138"/>
              </a:xfrm>
              <a:prstGeom prst="rect">
                <a:avLst/>
              </a:prstGeom>
              <a:ln>
                <a:solidFill>
                  <a:schemeClr val="bg1"/>
                </a:solidFill>
              </a:ln>
            </p:spPr>
          </p:pic>
        </p:grpSp>
        <p:pic>
          <p:nvPicPr>
            <p:cNvPr id="48" name="Picture 47" descr="A picture containing shape&#10;&#10;Description automatically generated">
              <a:extLst>
                <a:ext uri="{FF2B5EF4-FFF2-40B4-BE49-F238E27FC236}">
                  <a16:creationId xmlns:a16="http://schemas.microsoft.com/office/drawing/2014/main" id="{2DD633F4-4DBD-CDDE-F263-0D3653974936}"/>
                </a:ext>
              </a:extLst>
            </p:cNvPr>
            <p:cNvPicPr>
              <a:picLocks noChangeAspect="1"/>
            </p:cNvPicPr>
            <p:nvPr/>
          </p:nvPicPr>
          <p:blipFill rotWithShape="1">
            <a:blip r:embed="rId13"/>
            <a:srcRect l="21236" t="23548" r="21601" b="25100"/>
            <a:stretch/>
          </p:blipFill>
          <p:spPr>
            <a:xfrm>
              <a:off x="8141571" y="1152817"/>
              <a:ext cx="484370" cy="480304"/>
            </a:xfrm>
            <a:custGeom>
              <a:avLst/>
              <a:gdLst>
                <a:gd name="connsiteX0" fmla="*/ 1775760 w 3551520"/>
                <a:gd name="connsiteY0" fmla="*/ 0 h 3521708"/>
                <a:gd name="connsiteX1" fmla="*/ 3551520 w 3551520"/>
                <a:gd name="connsiteY1" fmla="*/ 1760854 h 3521708"/>
                <a:gd name="connsiteX2" fmla="*/ 1775760 w 3551520"/>
                <a:gd name="connsiteY2" fmla="*/ 3521708 h 3521708"/>
                <a:gd name="connsiteX3" fmla="*/ 0 w 3551520"/>
                <a:gd name="connsiteY3" fmla="*/ 1760854 h 3521708"/>
                <a:gd name="connsiteX4" fmla="*/ 1775760 w 3551520"/>
                <a:gd name="connsiteY4" fmla="*/ 0 h 3521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1520" h="3521708">
                  <a:moveTo>
                    <a:pt x="1775760" y="0"/>
                  </a:moveTo>
                  <a:cubicBezTo>
                    <a:pt x="2756485" y="0"/>
                    <a:pt x="3551520" y="788361"/>
                    <a:pt x="3551520" y="1760854"/>
                  </a:cubicBezTo>
                  <a:cubicBezTo>
                    <a:pt x="3551520" y="2733347"/>
                    <a:pt x="2756485" y="3521708"/>
                    <a:pt x="1775760" y="3521708"/>
                  </a:cubicBezTo>
                  <a:cubicBezTo>
                    <a:pt x="795035" y="3521708"/>
                    <a:pt x="0" y="2733347"/>
                    <a:pt x="0" y="1760854"/>
                  </a:cubicBezTo>
                  <a:cubicBezTo>
                    <a:pt x="0" y="788361"/>
                    <a:pt x="795035" y="0"/>
                    <a:pt x="1775760" y="0"/>
                  </a:cubicBezTo>
                  <a:close/>
                </a:path>
              </a:pathLst>
            </a:custGeom>
          </p:spPr>
        </p:pic>
      </p:grpSp>
      <p:sp>
        <p:nvSpPr>
          <p:cNvPr id="2" name="TextBox 1">
            <a:extLst>
              <a:ext uri="{FF2B5EF4-FFF2-40B4-BE49-F238E27FC236}">
                <a16:creationId xmlns:a16="http://schemas.microsoft.com/office/drawing/2014/main" id="{42DDC413-0314-B0EF-1C6E-5183465D914E}"/>
              </a:ext>
            </a:extLst>
          </p:cNvPr>
          <p:cNvSpPr txBox="1"/>
          <p:nvPr/>
        </p:nvSpPr>
        <p:spPr>
          <a:xfrm>
            <a:off x="9209068" y="207978"/>
            <a:ext cx="2911779" cy="1754326"/>
          </a:xfrm>
          <a:prstGeom prst="rect">
            <a:avLst/>
          </a:prstGeom>
          <a:noFill/>
        </p:spPr>
        <p:txBody>
          <a:bodyPr wrap="square" rtlCol="0">
            <a:spAutoFit/>
          </a:bodyPr>
          <a:lstStyle/>
          <a:p>
            <a:r>
              <a:rPr lang="en-US" sz="5400" b="1">
                <a:latin typeface="Aldhabi" pitchFamily="2" charset="-78"/>
                <a:cs typeface="Aldhabi" pitchFamily="2" charset="-78"/>
              </a:rPr>
              <a:t>LFG Educates Ourselves:</a:t>
            </a:r>
          </a:p>
        </p:txBody>
      </p:sp>
      <p:cxnSp>
        <p:nvCxnSpPr>
          <p:cNvPr id="40" name="Straight Connector 39">
            <a:extLst>
              <a:ext uri="{FF2B5EF4-FFF2-40B4-BE49-F238E27FC236}">
                <a16:creationId xmlns:a16="http://schemas.microsoft.com/office/drawing/2014/main" id="{714D3473-26A4-7D2E-893E-BB81066CE433}"/>
              </a:ext>
            </a:extLst>
          </p:cNvPr>
          <p:cNvCxnSpPr>
            <a:cxnSpLocks/>
          </p:cNvCxnSpPr>
          <p:nvPr/>
        </p:nvCxnSpPr>
        <p:spPr>
          <a:xfrm>
            <a:off x="12156513" y="3214779"/>
            <a:ext cx="12192000" cy="0"/>
          </a:xfrm>
          <a:prstGeom prst="line">
            <a:avLst/>
          </a:prstGeom>
          <a:ln w="28575">
            <a:solidFill>
              <a:srgbClr val="A88A66"/>
            </a:solidFill>
          </a:ln>
        </p:spPr>
        <p:style>
          <a:lnRef idx="1">
            <a:schemeClr val="accent1"/>
          </a:lnRef>
          <a:fillRef idx="0">
            <a:schemeClr val="accent1"/>
          </a:fillRef>
          <a:effectRef idx="0">
            <a:schemeClr val="accent1"/>
          </a:effectRef>
          <a:fontRef idx="minor">
            <a:schemeClr val="tx1"/>
          </a:fontRef>
        </p:style>
      </p:cxnSp>
      <p:graphicFrame>
        <p:nvGraphicFramePr>
          <p:cNvPr id="41" name="Diagram 40">
            <a:extLst>
              <a:ext uri="{FF2B5EF4-FFF2-40B4-BE49-F238E27FC236}">
                <a16:creationId xmlns:a16="http://schemas.microsoft.com/office/drawing/2014/main" id="{BD628D18-8EC2-0485-792D-7B425FC94428}"/>
              </a:ext>
            </a:extLst>
          </p:cNvPr>
          <p:cNvGraphicFramePr/>
          <p:nvPr/>
        </p:nvGraphicFramePr>
        <p:xfrm>
          <a:off x="12318914" y="-428443"/>
          <a:ext cx="11828551" cy="728644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2" name="Graphic 41" descr="Single gear with solid fill">
            <a:extLst>
              <a:ext uri="{FF2B5EF4-FFF2-40B4-BE49-F238E27FC236}">
                <a16:creationId xmlns:a16="http://schemas.microsoft.com/office/drawing/2014/main" id="{80A673FC-6020-E73C-FF8B-F975EE4DD65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2251234">
            <a:off x="1959954" y="4965638"/>
            <a:ext cx="3575538" cy="3575538"/>
          </a:xfrm>
          <a:prstGeom prst="rect">
            <a:avLst/>
          </a:prstGeom>
        </p:spPr>
      </p:pic>
      <p:pic>
        <p:nvPicPr>
          <p:cNvPr id="43" name="Graphic 42" descr="Single gear with solid fill">
            <a:extLst>
              <a:ext uri="{FF2B5EF4-FFF2-40B4-BE49-F238E27FC236}">
                <a16:creationId xmlns:a16="http://schemas.microsoft.com/office/drawing/2014/main" id="{E8CBA7CB-37E4-DBC6-B8BC-F3EA85CA31D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7885078">
            <a:off x="4614936" y="5684262"/>
            <a:ext cx="2276621" cy="2276621"/>
          </a:xfrm>
          <a:prstGeom prst="rect">
            <a:avLst/>
          </a:prstGeom>
        </p:spPr>
      </p:pic>
      <p:pic>
        <p:nvPicPr>
          <p:cNvPr id="44" name="Graphic 43" descr="Single gear with solid fill">
            <a:extLst>
              <a:ext uri="{FF2B5EF4-FFF2-40B4-BE49-F238E27FC236}">
                <a16:creationId xmlns:a16="http://schemas.microsoft.com/office/drawing/2014/main" id="{23128EEF-DF90-49BC-AEE5-5414AEA31B4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2213343">
            <a:off x="5977639" y="5033235"/>
            <a:ext cx="3575538" cy="3575538"/>
          </a:xfrm>
          <a:prstGeom prst="rect">
            <a:avLst/>
          </a:prstGeom>
        </p:spPr>
      </p:pic>
      <p:pic>
        <p:nvPicPr>
          <p:cNvPr id="45" name="Graphic 44" descr="Single gear with solid fill">
            <a:extLst>
              <a:ext uri="{FF2B5EF4-FFF2-40B4-BE49-F238E27FC236}">
                <a16:creationId xmlns:a16="http://schemas.microsoft.com/office/drawing/2014/main" id="{C49ABEA4-944F-E658-FB21-8BF8B19B5B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7885078">
            <a:off x="8764909" y="6056470"/>
            <a:ext cx="1532206" cy="1532206"/>
          </a:xfrm>
          <a:prstGeom prst="rect">
            <a:avLst/>
          </a:prstGeom>
        </p:spPr>
      </p:pic>
      <p:pic>
        <p:nvPicPr>
          <p:cNvPr id="46" name="Picture 45">
            <a:extLst>
              <a:ext uri="{FF2B5EF4-FFF2-40B4-BE49-F238E27FC236}">
                <a16:creationId xmlns:a16="http://schemas.microsoft.com/office/drawing/2014/main" id="{7B9369DA-85AA-C44D-CDF1-F9C5417D85A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9224508" y="-40862"/>
            <a:ext cx="9235339" cy="6861866"/>
          </a:xfrm>
          <a:prstGeom prst="rect">
            <a:avLst/>
          </a:prstGeom>
        </p:spPr>
      </p:pic>
      <p:pic>
        <p:nvPicPr>
          <p:cNvPr id="49" name="!!Spikes">
            <a:extLst>
              <a:ext uri="{FF2B5EF4-FFF2-40B4-BE49-F238E27FC236}">
                <a16:creationId xmlns:a16="http://schemas.microsoft.com/office/drawing/2014/main" id="{58153630-3969-BE4A-E54F-CC7BE02D75BB}"/>
              </a:ext>
            </a:extLst>
          </p:cNvPr>
          <p:cNvPicPr>
            <a:picLocks noChangeAspect="1"/>
          </p:cNvPicPr>
          <p:nvPr/>
        </p:nvPicPr>
        <p:blipFill rotWithShape="1">
          <a:blip r:embed="rId24"/>
          <a:srcRect l="85126" t="10375" r="3624" b="52141"/>
          <a:stretch/>
        </p:blipFill>
        <p:spPr>
          <a:xfrm>
            <a:off x="10538396" y="4295369"/>
            <a:ext cx="1776304" cy="2620314"/>
          </a:xfrm>
          <a:prstGeom prst="rect">
            <a:avLst/>
          </a:prstGeom>
        </p:spPr>
      </p:pic>
      <p:pic>
        <p:nvPicPr>
          <p:cNvPr id="50" name="Picture 49">
            <a:extLst>
              <a:ext uri="{FF2B5EF4-FFF2-40B4-BE49-F238E27FC236}">
                <a16:creationId xmlns:a16="http://schemas.microsoft.com/office/drawing/2014/main" id="{8451EFBE-D04B-C0F9-1942-636BD697ED59}"/>
              </a:ext>
            </a:extLst>
          </p:cNvPr>
          <p:cNvPicPr>
            <a:picLocks noChangeAspect="1"/>
          </p:cNvPicPr>
          <p:nvPr/>
        </p:nvPicPr>
        <p:blipFill rotWithShape="1">
          <a:blip r:embed="rId24"/>
          <a:srcRect l="50568" t="53056" r="37239" b="11626"/>
          <a:stretch/>
        </p:blipFill>
        <p:spPr>
          <a:xfrm>
            <a:off x="0" y="7237948"/>
            <a:ext cx="1922144" cy="2464809"/>
          </a:xfrm>
          <a:prstGeom prst="rect">
            <a:avLst/>
          </a:prstGeom>
        </p:spPr>
      </p:pic>
      <p:pic>
        <p:nvPicPr>
          <p:cNvPr id="51" name="Picture 50">
            <a:extLst>
              <a:ext uri="{FF2B5EF4-FFF2-40B4-BE49-F238E27FC236}">
                <a16:creationId xmlns:a16="http://schemas.microsoft.com/office/drawing/2014/main" id="{E2A08744-8EB8-9F6E-90DA-6D2B25310C8A}"/>
              </a:ext>
            </a:extLst>
          </p:cNvPr>
          <p:cNvPicPr>
            <a:picLocks noChangeAspect="1"/>
          </p:cNvPicPr>
          <p:nvPr/>
        </p:nvPicPr>
        <p:blipFill rotWithShape="1">
          <a:blip r:embed="rId24"/>
          <a:srcRect l="50568" t="53056" r="37239" b="11626"/>
          <a:stretch/>
        </p:blipFill>
        <p:spPr>
          <a:xfrm>
            <a:off x="10214326" y="7179457"/>
            <a:ext cx="1925319" cy="2468880"/>
          </a:xfrm>
          <a:prstGeom prst="rect">
            <a:avLst/>
          </a:prstGeom>
        </p:spPr>
      </p:pic>
    </p:spTree>
    <p:extLst>
      <p:ext uri="{BB962C8B-B14F-4D97-AF65-F5344CB8AC3E}">
        <p14:creationId xmlns:p14="http://schemas.microsoft.com/office/powerpoint/2010/main" val="388632141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A3842C-E3B4-30B6-9C70-314D17BD685D}"/>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0"/>
            <a:ext cx="9235339" cy="6861866"/>
          </a:xfrm>
          <a:prstGeom prst="rect">
            <a:avLst/>
          </a:prstGeom>
        </p:spPr>
      </p:pic>
      <p:sp>
        <p:nvSpPr>
          <p:cNvPr id="63" name="TextBox 62">
            <a:extLst>
              <a:ext uri="{FF2B5EF4-FFF2-40B4-BE49-F238E27FC236}">
                <a16:creationId xmlns:a16="http://schemas.microsoft.com/office/drawing/2014/main" id="{F974BD50-52AC-4FD9-24D9-0E985F3A970B}"/>
              </a:ext>
            </a:extLst>
          </p:cNvPr>
          <p:cNvSpPr txBox="1"/>
          <p:nvPr/>
        </p:nvSpPr>
        <p:spPr>
          <a:xfrm>
            <a:off x="18418125" y="0"/>
            <a:ext cx="2911779" cy="1200329"/>
          </a:xfrm>
          <a:prstGeom prst="rect">
            <a:avLst/>
          </a:prstGeom>
          <a:noFill/>
        </p:spPr>
        <p:txBody>
          <a:bodyPr wrap="square" rtlCol="0">
            <a:spAutoFit/>
          </a:bodyPr>
          <a:lstStyle/>
          <a:p>
            <a:r>
              <a:rPr lang="en-US" sz="3600" b="1" u="sng"/>
              <a:t>LFG Educates Ourselves:</a:t>
            </a:r>
          </a:p>
        </p:txBody>
      </p:sp>
      <p:pic>
        <p:nvPicPr>
          <p:cNvPr id="26" name="Picture 25">
            <a:extLst>
              <a:ext uri="{FF2B5EF4-FFF2-40B4-BE49-F238E27FC236}">
                <a16:creationId xmlns:a16="http://schemas.microsoft.com/office/drawing/2014/main" id="{DC36F4B4-2DEA-F5CF-2B5F-6D2610792AA3}"/>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9220347" y="-3866"/>
            <a:ext cx="9149154" cy="6861866"/>
          </a:xfrm>
          <a:prstGeom prst="rect">
            <a:avLst/>
          </a:prstGeom>
        </p:spPr>
      </p:pic>
      <p:grpSp>
        <p:nvGrpSpPr>
          <p:cNvPr id="27" name="Group 26">
            <a:extLst>
              <a:ext uri="{FF2B5EF4-FFF2-40B4-BE49-F238E27FC236}">
                <a16:creationId xmlns:a16="http://schemas.microsoft.com/office/drawing/2014/main" id="{43CC7324-1DF5-DCDE-5154-35332B3A473A}"/>
              </a:ext>
            </a:extLst>
          </p:cNvPr>
          <p:cNvGrpSpPr/>
          <p:nvPr/>
        </p:nvGrpSpPr>
        <p:grpSpPr>
          <a:xfrm>
            <a:off x="10134434" y="170348"/>
            <a:ext cx="3227294" cy="4994409"/>
            <a:chOff x="3956933" y="174214"/>
            <a:chExt cx="3227294" cy="4994409"/>
          </a:xfrm>
        </p:grpSpPr>
        <p:grpSp>
          <p:nvGrpSpPr>
            <p:cNvPr id="28" name="Group 27">
              <a:extLst>
                <a:ext uri="{FF2B5EF4-FFF2-40B4-BE49-F238E27FC236}">
                  <a16:creationId xmlns:a16="http://schemas.microsoft.com/office/drawing/2014/main" id="{77F9D0DA-A3EF-E9D9-9804-AA2853656ACA}"/>
                </a:ext>
              </a:extLst>
            </p:cNvPr>
            <p:cNvGrpSpPr/>
            <p:nvPr/>
          </p:nvGrpSpPr>
          <p:grpSpPr>
            <a:xfrm>
              <a:off x="3956933" y="174214"/>
              <a:ext cx="3227294" cy="4994409"/>
              <a:chOff x="2958353" y="806825"/>
              <a:chExt cx="4159623" cy="5954447"/>
            </a:xfrm>
          </p:grpSpPr>
          <p:sp>
            <p:nvSpPr>
              <p:cNvPr id="30" name="Rectangle 29">
                <a:extLst>
                  <a:ext uri="{FF2B5EF4-FFF2-40B4-BE49-F238E27FC236}">
                    <a16:creationId xmlns:a16="http://schemas.microsoft.com/office/drawing/2014/main" id="{175C4960-6F3F-0643-CB04-81AB34E248F7}"/>
                  </a:ext>
                </a:extLst>
              </p:cNvPr>
              <p:cNvSpPr/>
              <p:nvPr/>
            </p:nvSpPr>
            <p:spPr>
              <a:xfrm>
                <a:off x="2958353" y="806825"/>
                <a:ext cx="4159623" cy="5946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group of people posing for the camera&#10;&#10;Description automatically generated with medium confidence">
                <a:extLst>
                  <a:ext uri="{FF2B5EF4-FFF2-40B4-BE49-F238E27FC236}">
                    <a16:creationId xmlns:a16="http://schemas.microsoft.com/office/drawing/2014/main" id="{07DF8D1F-EC22-87EC-B10F-D59D472D97AF}"/>
                  </a:ext>
                </a:extLst>
              </p:cNvPr>
              <p:cNvPicPr>
                <a:picLocks noChangeAspect="1"/>
              </p:cNvPicPr>
              <p:nvPr/>
            </p:nvPicPr>
            <p:blipFill rotWithShape="1">
              <a:blip r:embed="rId4"/>
              <a:srcRect l="10000"/>
              <a:stretch/>
            </p:blipFill>
            <p:spPr>
              <a:xfrm rot="5400000">
                <a:off x="2779057" y="1956086"/>
                <a:ext cx="4518212" cy="3765177"/>
              </a:xfrm>
              <a:prstGeom prst="rect">
                <a:avLst/>
              </a:prstGeom>
              <a:ln>
                <a:solidFill>
                  <a:schemeClr val="bg1"/>
                </a:solidFill>
              </a:ln>
            </p:spPr>
          </p:pic>
          <p:sp>
            <p:nvSpPr>
              <p:cNvPr id="32" name="TextBox 31">
                <a:extLst>
                  <a:ext uri="{FF2B5EF4-FFF2-40B4-BE49-F238E27FC236}">
                    <a16:creationId xmlns:a16="http://schemas.microsoft.com/office/drawing/2014/main" id="{8AB860DE-7A7C-B6DE-DB5B-C885093395E7}"/>
                  </a:ext>
                </a:extLst>
              </p:cNvPr>
              <p:cNvSpPr txBox="1"/>
              <p:nvPr/>
            </p:nvSpPr>
            <p:spPr>
              <a:xfrm>
                <a:off x="3836891" y="1008530"/>
                <a:ext cx="2994211" cy="440326"/>
              </a:xfrm>
              <a:prstGeom prst="rect">
                <a:avLst/>
              </a:prstGeom>
              <a:noFill/>
            </p:spPr>
            <p:txBody>
              <a:bodyPr wrap="square" rtlCol="0">
                <a:spAutoFit/>
              </a:bodyPr>
              <a:lstStyle/>
              <a:p>
                <a:r>
                  <a:rPr lang="en-US" b="1">
                    <a:latin typeface="Angsana New" panose="02020603050405020304" pitchFamily="18" charset="-34"/>
                    <a:cs typeface="Angsana New" panose="02020603050405020304" pitchFamily="18" charset="-34"/>
                  </a:rPr>
                  <a:t>LFG Interviews Regent Hotels</a:t>
                </a:r>
              </a:p>
            </p:txBody>
          </p:sp>
          <p:pic>
            <p:nvPicPr>
              <p:cNvPr id="33" name="Graphic 32" descr="Heart with solid fill">
                <a:extLst>
                  <a:ext uri="{FF2B5EF4-FFF2-40B4-BE49-F238E27FC236}">
                    <a16:creationId xmlns:a16="http://schemas.microsoft.com/office/drawing/2014/main" id="{2631CBDC-03D3-7310-5959-D2144F0C10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5574" y="6154616"/>
                <a:ext cx="537882" cy="537882"/>
              </a:xfrm>
              <a:prstGeom prst="rect">
                <a:avLst/>
              </a:prstGeom>
            </p:spPr>
          </p:pic>
          <p:pic>
            <p:nvPicPr>
              <p:cNvPr id="34" name="Graphic 33" descr="Send outline">
                <a:extLst>
                  <a:ext uri="{FF2B5EF4-FFF2-40B4-BE49-F238E27FC236}">
                    <a16:creationId xmlns:a16="http://schemas.microsoft.com/office/drawing/2014/main" id="{466251DF-2617-FEFF-D15F-F9CA30EDB9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8889" y="6156496"/>
                <a:ext cx="537882" cy="537882"/>
              </a:xfrm>
              <a:prstGeom prst="rect">
                <a:avLst/>
              </a:prstGeom>
            </p:spPr>
          </p:pic>
          <p:pic>
            <p:nvPicPr>
              <p:cNvPr id="35" name="Graphic 34" descr="Speech outline">
                <a:extLst>
                  <a:ext uri="{FF2B5EF4-FFF2-40B4-BE49-F238E27FC236}">
                    <a16:creationId xmlns:a16="http://schemas.microsoft.com/office/drawing/2014/main" id="{6CEEF3EB-C4E1-1F0D-2E7A-E27C9E9DB6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81975" y="6154616"/>
                <a:ext cx="596600" cy="596600"/>
              </a:xfrm>
              <a:prstGeom prst="rect">
                <a:avLst/>
              </a:prstGeom>
            </p:spPr>
          </p:pic>
          <p:pic>
            <p:nvPicPr>
              <p:cNvPr id="36" name="Graphic 35" descr="Bookmark with solid fill">
                <a:extLst>
                  <a:ext uri="{FF2B5EF4-FFF2-40B4-BE49-F238E27FC236}">
                    <a16:creationId xmlns:a16="http://schemas.microsoft.com/office/drawing/2014/main" id="{D43AD959-E49E-53E9-CBD7-13FF343D74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24388" y="6265751"/>
                <a:ext cx="495521" cy="495521"/>
              </a:xfrm>
              <a:prstGeom prst="rect">
                <a:avLst/>
              </a:prstGeom>
            </p:spPr>
          </p:pic>
        </p:grpSp>
        <p:pic>
          <p:nvPicPr>
            <p:cNvPr id="29" name="Picture 28" descr="A picture containing shape&#10;&#10;Description automatically generated">
              <a:extLst>
                <a:ext uri="{FF2B5EF4-FFF2-40B4-BE49-F238E27FC236}">
                  <a16:creationId xmlns:a16="http://schemas.microsoft.com/office/drawing/2014/main" id="{7307B424-B2FA-7804-583D-F6AA7D6DB5FD}"/>
                </a:ext>
              </a:extLst>
            </p:cNvPr>
            <p:cNvPicPr>
              <a:picLocks noChangeAspect="1"/>
            </p:cNvPicPr>
            <p:nvPr/>
          </p:nvPicPr>
          <p:blipFill rotWithShape="1">
            <a:blip r:embed="rId13"/>
            <a:srcRect l="21236" t="23548" r="21601" b="25100"/>
            <a:stretch/>
          </p:blipFill>
          <p:spPr>
            <a:xfrm>
              <a:off x="4131618" y="323511"/>
              <a:ext cx="484370" cy="480304"/>
            </a:xfrm>
            <a:custGeom>
              <a:avLst/>
              <a:gdLst>
                <a:gd name="connsiteX0" fmla="*/ 1775760 w 3551520"/>
                <a:gd name="connsiteY0" fmla="*/ 0 h 3521708"/>
                <a:gd name="connsiteX1" fmla="*/ 3551520 w 3551520"/>
                <a:gd name="connsiteY1" fmla="*/ 1760854 h 3521708"/>
                <a:gd name="connsiteX2" fmla="*/ 1775760 w 3551520"/>
                <a:gd name="connsiteY2" fmla="*/ 3521708 h 3521708"/>
                <a:gd name="connsiteX3" fmla="*/ 0 w 3551520"/>
                <a:gd name="connsiteY3" fmla="*/ 1760854 h 3521708"/>
                <a:gd name="connsiteX4" fmla="*/ 1775760 w 3551520"/>
                <a:gd name="connsiteY4" fmla="*/ 0 h 3521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1520" h="3521708">
                  <a:moveTo>
                    <a:pt x="1775760" y="0"/>
                  </a:moveTo>
                  <a:cubicBezTo>
                    <a:pt x="2756485" y="0"/>
                    <a:pt x="3551520" y="788361"/>
                    <a:pt x="3551520" y="1760854"/>
                  </a:cubicBezTo>
                  <a:cubicBezTo>
                    <a:pt x="3551520" y="2733347"/>
                    <a:pt x="2756485" y="3521708"/>
                    <a:pt x="1775760" y="3521708"/>
                  </a:cubicBezTo>
                  <a:cubicBezTo>
                    <a:pt x="795035" y="3521708"/>
                    <a:pt x="0" y="2733347"/>
                    <a:pt x="0" y="1760854"/>
                  </a:cubicBezTo>
                  <a:cubicBezTo>
                    <a:pt x="0" y="788361"/>
                    <a:pt x="795035" y="0"/>
                    <a:pt x="1775760" y="0"/>
                  </a:cubicBezTo>
                  <a:close/>
                </a:path>
              </a:pathLst>
            </a:custGeom>
          </p:spPr>
        </p:pic>
      </p:grpSp>
      <p:grpSp>
        <p:nvGrpSpPr>
          <p:cNvPr id="37" name="Group 36">
            <a:extLst>
              <a:ext uri="{FF2B5EF4-FFF2-40B4-BE49-F238E27FC236}">
                <a16:creationId xmlns:a16="http://schemas.microsoft.com/office/drawing/2014/main" id="{5D6D6A24-44A4-298D-31F3-95C00160CAA8}"/>
              </a:ext>
            </a:extLst>
          </p:cNvPr>
          <p:cNvGrpSpPr/>
          <p:nvPr/>
        </p:nvGrpSpPr>
        <p:grpSpPr>
          <a:xfrm>
            <a:off x="14331206" y="1340446"/>
            <a:ext cx="3227294" cy="5036800"/>
            <a:chOff x="7987898" y="1055097"/>
            <a:chExt cx="3227294" cy="5036800"/>
          </a:xfrm>
        </p:grpSpPr>
        <p:grpSp>
          <p:nvGrpSpPr>
            <p:cNvPr id="38" name="Group 37">
              <a:extLst>
                <a:ext uri="{FF2B5EF4-FFF2-40B4-BE49-F238E27FC236}">
                  <a16:creationId xmlns:a16="http://schemas.microsoft.com/office/drawing/2014/main" id="{7A511CD7-8B8C-A9E8-08A5-F917CE5335E1}"/>
                </a:ext>
              </a:extLst>
            </p:cNvPr>
            <p:cNvGrpSpPr/>
            <p:nvPr/>
          </p:nvGrpSpPr>
          <p:grpSpPr>
            <a:xfrm>
              <a:off x="7987898" y="1055097"/>
              <a:ext cx="3227294" cy="5036800"/>
              <a:chOff x="7162241" y="1227498"/>
              <a:chExt cx="3227294" cy="5036800"/>
            </a:xfrm>
          </p:grpSpPr>
          <p:grpSp>
            <p:nvGrpSpPr>
              <p:cNvPr id="40" name="Group 39">
                <a:extLst>
                  <a:ext uri="{FF2B5EF4-FFF2-40B4-BE49-F238E27FC236}">
                    <a16:creationId xmlns:a16="http://schemas.microsoft.com/office/drawing/2014/main" id="{FC2988EC-3059-EBFC-F451-60EC31BFDFCB}"/>
                  </a:ext>
                </a:extLst>
              </p:cNvPr>
              <p:cNvGrpSpPr/>
              <p:nvPr/>
            </p:nvGrpSpPr>
            <p:grpSpPr>
              <a:xfrm>
                <a:off x="7162241" y="1227498"/>
                <a:ext cx="3227294" cy="5036800"/>
                <a:chOff x="2958353" y="806825"/>
                <a:chExt cx="4159623" cy="6004987"/>
              </a:xfrm>
            </p:grpSpPr>
            <p:sp>
              <p:nvSpPr>
                <p:cNvPr id="65" name="Rectangle 64">
                  <a:extLst>
                    <a:ext uri="{FF2B5EF4-FFF2-40B4-BE49-F238E27FC236}">
                      <a16:creationId xmlns:a16="http://schemas.microsoft.com/office/drawing/2014/main" id="{AF712F2A-6FE3-4BCD-4210-EAFB320EC06A}"/>
                    </a:ext>
                  </a:extLst>
                </p:cNvPr>
                <p:cNvSpPr/>
                <p:nvPr/>
              </p:nvSpPr>
              <p:spPr>
                <a:xfrm>
                  <a:off x="2958353" y="806825"/>
                  <a:ext cx="4159623" cy="5946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A59D315E-7ADE-C555-B23F-2B87C65532A3}"/>
                    </a:ext>
                  </a:extLst>
                </p:cNvPr>
                <p:cNvSpPr txBox="1"/>
                <p:nvPr/>
              </p:nvSpPr>
              <p:spPr>
                <a:xfrm>
                  <a:off x="3836891" y="1008530"/>
                  <a:ext cx="2994211" cy="440326"/>
                </a:xfrm>
                <a:prstGeom prst="rect">
                  <a:avLst/>
                </a:prstGeom>
                <a:noFill/>
              </p:spPr>
              <p:txBody>
                <a:bodyPr wrap="square" rtlCol="0">
                  <a:spAutoFit/>
                </a:bodyPr>
                <a:lstStyle/>
                <a:p>
                  <a:r>
                    <a:rPr lang="en-US" b="1">
                      <a:latin typeface="Angsana New" panose="02020603050405020304" pitchFamily="18" charset="-34"/>
                      <a:cs typeface="Angsana New" panose="02020603050405020304" pitchFamily="18" charset="-34"/>
                    </a:rPr>
                    <a:t>LFG Interviews Hilton Hotels</a:t>
                  </a:r>
                </a:p>
              </p:txBody>
            </p:sp>
            <p:pic>
              <p:nvPicPr>
                <p:cNvPr id="67" name="Graphic 66" descr="Heart with solid fill">
                  <a:extLst>
                    <a:ext uri="{FF2B5EF4-FFF2-40B4-BE49-F238E27FC236}">
                      <a16:creationId xmlns:a16="http://schemas.microsoft.com/office/drawing/2014/main" id="{5A1E57F7-EC26-615A-504F-5AB0EE32D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7645" y="6215212"/>
                  <a:ext cx="537882" cy="537882"/>
                </a:xfrm>
                <a:prstGeom prst="rect">
                  <a:avLst/>
                </a:prstGeom>
              </p:spPr>
            </p:pic>
            <p:pic>
              <p:nvPicPr>
                <p:cNvPr id="68" name="Graphic 67" descr="Send outline">
                  <a:extLst>
                    <a:ext uri="{FF2B5EF4-FFF2-40B4-BE49-F238E27FC236}">
                      <a16:creationId xmlns:a16="http://schemas.microsoft.com/office/drawing/2014/main" id="{38C3F81D-F3BC-1A94-D299-1490D976CF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0899" y="6215212"/>
                  <a:ext cx="537882" cy="537882"/>
                </a:xfrm>
                <a:prstGeom prst="rect">
                  <a:avLst/>
                </a:prstGeom>
              </p:spPr>
            </p:pic>
            <p:pic>
              <p:nvPicPr>
                <p:cNvPr id="69" name="Graphic 68" descr="Speech outline">
                  <a:extLst>
                    <a:ext uri="{FF2B5EF4-FFF2-40B4-BE49-F238E27FC236}">
                      <a16:creationId xmlns:a16="http://schemas.microsoft.com/office/drawing/2014/main" id="{C0C3C970-9242-B4F4-54D5-C8D96C0A8A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4913" y="6215212"/>
                  <a:ext cx="596600" cy="596600"/>
                </a:xfrm>
                <a:prstGeom prst="rect">
                  <a:avLst/>
                </a:prstGeom>
              </p:spPr>
            </p:pic>
            <p:pic>
              <p:nvPicPr>
                <p:cNvPr id="70" name="Graphic 69" descr="Bookmark with solid fill">
                  <a:extLst>
                    <a:ext uri="{FF2B5EF4-FFF2-40B4-BE49-F238E27FC236}">
                      <a16:creationId xmlns:a16="http://schemas.microsoft.com/office/drawing/2014/main" id="{7CD07784-3AA7-3351-6367-BD4B6EB05F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24388" y="6265751"/>
                  <a:ext cx="495521" cy="495521"/>
                </a:xfrm>
                <a:prstGeom prst="rect">
                  <a:avLst/>
                </a:prstGeom>
              </p:spPr>
            </p:pic>
          </p:grpSp>
          <p:pic>
            <p:nvPicPr>
              <p:cNvPr id="64" name="Picture 63" descr="A group of people posing for the camera&#10;&#10;Description automatically generated with medium confidence">
                <a:extLst>
                  <a:ext uri="{FF2B5EF4-FFF2-40B4-BE49-F238E27FC236}">
                    <a16:creationId xmlns:a16="http://schemas.microsoft.com/office/drawing/2014/main" id="{199B0DB6-17A4-888F-142A-C5C12B1DEDC6}"/>
                  </a:ext>
                </a:extLst>
              </p:cNvPr>
              <p:cNvPicPr>
                <a:picLocks noChangeAspect="1"/>
              </p:cNvPicPr>
              <p:nvPr/>
            </p:nvPicPr>
            <p:blipFill>
              <a:blip r:embed="rId14"/>
              <a:stretch>
                <a:fillRect/>
              </a:stretch>
            </p:blipFill>
            <p:spPr>
              <a:xfrm rot="5400000">
                <a:off x="6855868" y="2337628"/>
                <a:ext cx="3862850" cy="2897138"/>
              </a:xfrm>
              <a:prstGeom prst="rect">
                <a:avLst/>
              </a:prstGeom>
              <a:ln>
                <a:solidFill>
                  <a:schemeClr val="bg1"/>
                </a:solidFill>
              </a:ln>
            </p:spPr>
          </p:pic>
        </p:grpSp>
        <p:pic>
          <p:nvPicPr>
            <p:cNvPr id="39" name="Picture 38" descr="A picture containing shape&#10;&#10;Description automatically generated">
              <a:extLst>
                <a:ext uri="{FF2B5EF4-FFF2-40B4-BE49-F238E27FC236}">
                  <a16:creationId xmlns:a16="http://schemas.microsoft.com/office/drawing/2014/main" id="{A48287CC-067A-6AAC-18B6-0F1784CE97E7}"/>
                </a:ext>
              </a:extLst>
            </p:cNvPr>
            <p:cNvPicPr>
              <a:picLocks noChangeAspect="1"/>
            </p:cNvPicPr>
            <p:nvPr/>
          </p:nvPicPr>
          <p:blipFill rotWithShape="1">
            <a:blip r:embed="rId13"/>
            <a:srcRect l="21236" t="23548" r="21601" b="25100"/>
            <a:stretch/>
          </p:blipFill>
          <p:spPr>
            <a:xfrm>
              <a:off x="8141571" y="1152817"/>
              <a:ext cx="484370" cy="480304"/>
            </a:xfrm>
            <a:custGeom>
              <a:avLst/>
              <a:gdLst>
                <a:gd name="connsiteX0" fmla="*/ 1775760 w 3551520"/>
                <a:gd name="connsiteY0" fmla="*/ 0 h 3521708"/>
                <a:gd name="connsiteX1" fmla="*/ 3551520 w 3551520"/>
                <a:gd name="connsiteY1" fmla="*/ 1760854 h 3521708"/>
                <a:gd name="connsiteX2" fmla="*/ 1775760 w 3551520"/>
                <a:gd name="connsiteY2" fmla="*/ 3521708 h 3521708"/>
                <a:gd name="connsiteX3" fmla="*/ 0 w 3551520"/>
                <a:gd name="connsiteY3" fmla="*/ 1760854 h 3521708"/>
                <a:gd name="connsiteX4" fmla="*/ 1775760 w 3551520"/>
                <a:gd name="connsiteY4" fmla="*/ 0 h 3521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1520" h="3521708">
                  <a:moveTo>
                    <a:pt x="1775760" y="0"/>
                  </a:moveTo>
                  <a:cubicBezTo>
                    <a:pt x="2756485" y="0"/>
                    <a:pt x="3551520" y="788361"/>
                    <a:pt x="3551520" y="1760854"/>
                  </a:cubicBezTo>
                  <a:cubicBezTo>
                    <a:pt x="3551520" y="2733347"/>
                    <a:pt x="2756485" y="3521708"/>
                    <a:pt x="1775760" y="3521708"/>
                  </a:cubicBezTo>
                  <a:cubicBezTo>
                    <a:pt x="795035" y="3521708"/>
                    <a:pt x="0" y="2733347"/>
                    <a:pt x="0" y="1760854"/>
                  </a:cubicBezTo>
                  <a:cubicBezTo>
                    <a:pt x="0" y="788361"/>
                    <a:pt x="795035" y="0"/>
                    <a:pt x="1775760" y="0"/>
                  </a:cubicBezTo>
                  <a:close/>
                </a:path>
              </a:pathLst>
            </a:custGeom>
          </p:spPr>
        </p:pic>
      </p:grpSp>
      <p:cxnSp>
        <p:nvCxnSpPr>
          <p:cNvPr id="71" name="Straight Connector 70">
            <a:extLst>
              <a:ext uri="{FF2B5EF4-FFF2-40B4-BE49-F238E27FC236}">
                <a16:creationId xmlns:a16="http://schemas.microsoft.com/office/drawing/2014/main" id="{5A0A174D-2790-3A22-4EEC-27C2411D1F56}"/>
              </a:ext>
            </a:extLst>
          </p:cNvPr>
          <p:cNvCxnSpPr>
            <a:cxnSpLocks/>
          </p:cNvCxnSpPr>
          <p:nvPr/>
        </p:nvCxnSpPr>
        <p:spPr>
          <a:xfrm>
            <a:off x="6224126" y="-10219063"/>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63297AE-B35A-3F55-E9E6-D50A564CBD6D}"/>
              </a:ext>
            </a:extLst>
          </p:cNvPr>
          <p:cNvCxnSpPr>
            <a:cxnSpLocks/>
          </p:cNvCxnSpPr>
          <p:nvPr/>
        </p:nvCxnSpPr>
        <p:spPr>
          <a:xfrm>
            <a:off x="7418061" y="-6940251"/>
            <a:ext cx="0" cy="3843873"/>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82" name="Picture 81" descr="A picture containing person, indoor, computer, electronics&#10;&#10;Description automatically generated">
            <a:extLst>
              <a:ext uri="{FF2B5EF4-FFF2-40B4-BE49-F238E27FC236}">
                <a16:creationId xmlns:a16="http://schemas.microsoft.com/office/drawing/2014/main" id="{CC2B402A-C5A2-859E-CFE5-330CD36B8505}"/>
              </a:ext>
            </a:extLst>
          </p:cNvPr>
          <p:cNvPicPr>
            <a:picLocks noChangeAspect="1"/>
          </p:cNvPicPr>
          <p:nvPr/>
        </p:nvPicPr>
        <p:blipFill>
          <a:blip r:embed="rId15"/>
          <a:stretch>
            <a:fillRect/>
          </a:stretch>
        </p:blipFill>
        <p:spPr>
          <a:xfrm>
            <a:off x="79514" y="-3784395"/>
            <a:ext cx="4963784" cy="3309189"/>
          </a:xfrm>
          <a:prstGeom prst="rect">
            <a:avLst/>
          </a:prstGeom>
          <a:ln>
            <a:solidFill>
              <a:srgbClr val="9D7457"/>
            </a:solidFill>
          </a:ln>
        </p:spPr>
      </p:pic>
      <p:sp>
        <p:nvSpPr>
          <p:cNvPr id="83" name="Title 1">
            <a:extLst>
              <a:ext uri="{FF2B5EF4-FFF2-40B4-BE49-F238E27FC236}">
                <a16:creationId xmlns:a16="http://schemas.microsoft.com/office/drawing/2014/main" id="{ABBD7650-8C5D-9173-7DFB-F0FB729832CF}"/>
              </a:ext>
            </a:extLst>
          </p:cNvPr>
          <p:cNvSpPr>
            <a:spLocks noGrp="1"/>
          </p:cNvSpPr>
          <p:nvPr>
            <p:ph type="title"/>
          </p:nvPr>
        </p:nvSpPr>
        <p:spPr>
          <a:xfrm>
            <a:off x="5843568" y="-6025570"/>
            <a:ext cx="3526766" cy="891482"/>
          </a:xfrm>
          <a:solidFill>
            <a:srgbClr val="F5EFD7"/>
          </a:solidFill>
          <a:ln w="28575">
            <a:solidFill>
              <a:srgbClr val="9D7457"/>
            </a:solidFill>
          </a:ln>
        </p:spPr>
        <p:txBody>
          <a:bodyPr>
            <a:noAutofit/>
          </a:bodyPr>
          <a:lstStyle/>
          <a:p>
            <a:r>
              <a:rPr lang="en-US" sz="6000" b="1">
                <a:latin typeface="Aldhabi" pitchFamily="2" charset="-78"/>
                <a:cs typeface="Aldhabi" pitchFamily="2" charset="-78"/>
              </a:rPr>
              <a:t>We Interviewed</a:t>
            </a:r>
          </a:p>
        </p:txBody>
      </p:sp>
      <p:cxnSp>
        <p:nvCxnSpPr>
          <p:cNvPr id="84" name="Straight Connector 83">
            <a:extLst>
              <a:ext uri="{FF2B5EF4-FFF2-40B4-BE49-F238E27FC236}">
                <a16:creationId xmlns:a16="http://schemas.microsoft.com/office/drawing/2014/main" id="{0CB90A1D-72C3-89D5-823A-566CF30448AF}"/>
              </a:ext>
            </a:extLst>
          </p:cNvPr>
          <p:cNvCxnSpPr>
            <a:cxnSpLocks/>
            <a:endCxn id="83" idx="0"/>
          </p:cNvCxnSpPr>
          <p:nvPr/>
        </p:nvCxnSpPr>
        <p:spPr>
          <a:xfrm>
            <a:off x="7597634" y="-6921548"/>
            <a:ext cx="9317" cy="895978"/>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70B1A93-8F7C-386B-7683-2B47B2A9499E}"/>
              </a:ext>
            </a:extLst>
          </p:cNvPr>
          <p:cNvCxnSpPr>
            <a:cxnSpLocks/>
          </p:cNvCxnSpPr>
          <p:nvPr/>
        </p:nvCxnSpPr>
        <p:spPr>
          <a:xfrm>
            <a:off x="2543144" y="-5596633"/>
            <a:ext cx="0"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86" name="Picture 85" descr="Logo, company name&#10;&#10;Description automatically generated">
            <a:extLst>
              <a:ext uri="{FF2B5EF4-FFF2-40B4-BE49-F238E27FC236}">
                <a16:creationId xmlns:a16="http://schemas.microsoft.com/office/drawing/2014/main" id="{AB4C2F75-FF09-28D6-738F-D39EDD16EB97}"/>
              </a:ext>
            </a:extLst>
          </p:cNvPr>
          <p:cNvPicPr>
            <a:picLocks noChangeAspect="1"/>
          </p:cNvPicPr>
          <p:nvPr/>
        </p:nvPicPr>
        <p:blipFill>
          <a:blip r:embed="rId16"/>
          <a:stretch>
            <a:fillRect/>
          </a:stretch>
        </p:blipFill>
        <p:spPr>
          <a:xfrm>
            <a:off x="5441487" y="-8070273"/>
            <a:ext cx="1597801" cy="1597801"/>
          </a:xfrm>
          <a:prstGeom prst="rect">
            <a:avLst/>
          </a:prstGeom>
          <a:ln>
            <a:solidFill>
              <a:srgbClr val="9D7457"/>
            </a:solidFill>
          </a:ln>
        </p:spPr>
      </p:pic>
      <p:pic>
        <p:nvPicPr>
          <p:cNvPr id="87" name="Picture 86" descr="Logo, company name&#10;&#10;Description automatically generated">
            <a:extLst>
              <a:ext uri="{FF2B5EF4-FFF2-40B4-BE49-F238E27FC236}">
                <a16:creationId xmlns:a16="http://schemas.microsoft.com/office/drawing/2014/main" id="{6945FD5E-EE1B-2254-4ACB-A8EA4C001506}"/>
              </a:ext>
            </a:extLst>
          </p:cNvPr>
          <p:cNvPicPr>
            <a:picLocks noChangeAspect="1"/>
          </p:cNvPicPr>
          <p:nvPr/>
        </p:nvPicPr>
        <p:blipFill>
          <a:blip r:embed="rId17"/>
          <a:stretch>
            <a:fillRect/>
          </a:stretch>
        </p:blipFill>
        <p:spPr>
          <a:xfrm>
            <a:off x="6166309" y="-3106528"/>
            <a:ext cx="2494188" cy="2156116"/>
          </a:xfrm>
          <a:prstGeom prst="rect">
            <a:avLst/>
          </a:prstGeom>
          <a:ln>
            <a:solidFill>
              <a:srgbClr val="9D7457"/>
            </a:solidFill>
          </a:ln>
        </p:spPr>
      </p:pic>
      <p:pic>
        <p:nvPicPr>
          <p:cNvPr id="88" name="Picture 87" descr="Text&#10;&#10;Description automatically generated with medium confidence">
            <a:extLst>
              <a:ext uri="{FF2B5EF4-FFF2-40B4-BE49-F238E27FC236}">
                <a16:creationId xmlns:a16="http://schemas.microsoft.com/office/drawing/2014/main" id="{928B46CF-15D4-E78D-2EBA-C05144817DD0}"/>
              </a:ext>
            </a:extLst>
          </p:cNvPr>
          <p:cNvPicPr>
            <a:picLocks noChangeAspect="1"/>
          </p:cNvPicPr>
          <p:nvPr/>
        </p:nvPicPr>
        <p:blipFill>
          <a:blip r:embed="rId18"/>
          <a:stretch>
            <a:fillRect/>
          </a:stretch>
        </p:blipFill>
        <p:spPr>
          <a:xfrm>
            <a:off x="9040356" y="-8187345"/>
            <a:ext cx="2494188" cy="2494188"/>
          </a:xfrm>
          <a:prstGeom prst="rect">
            <a:avLst/>
          </a:prstGeom>
          <a:ln>
            <a:solidFill>
              <a:srgbClr val="9D7457"/>
            </a:solidFill>
          </a:ln>
        </p:spPr>
      </p:pic>
      <p:cxnSp>
        <p:nvCxnSpPr>
          <p:cNvPr id="89" name="Straight Connector 88">
            <a:extLst>
              <a:ext uri="{FF2B5EF4-FFF2-40B4-BE49-F238E27FC236}">
                <a16:creationId xmlns:a16="http://schemas.microsoft.com/office/drawing/2014/main" id="{94DF9163-DBA0-0269-D798-161A40C83401}"/>
              </a:ext>
            </a:extLst>
          </p:cNvPr>
          <p:cNvCxnSpPr>
            <a:cxnSpLocks/>
          </p:cNvCxnSpPr>
          <p:nvPr/>
        </p:nvCxnSpPr>
        <p:spPr>
          <a:xfrm>
            <a:off x="10356870" y="-10336135"/>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6B51DF5-6FBF-AA1B-1A67-CB8A529B4756}"/>
              </a:ext>
            </a:extLst>
          </p:cNvPr>
          <p:cNvCxnSpPr>
            <a:cxnSpLocks/>
          </p:cNvCxnSpPr>
          <p:nvPr/>
        </p:nvCxnSpPr>
        <p:spPr>
          <a:xfrm>
            <a:off x="9931547" y="-7063656"/>
            <a:ext cx="0" cy="4953871"/>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91" name="Picture 90" descr="Logo, company name&#10;&#10;Description automatically generated">
            <a:extLst>
              <a:ext uri="{FF2B5EF4-FFF2-40B4-BE49-F238E27FC236}">
                <a16:creationId xmlns:a16="http://schemas.microsoft.com/office/drawing/2014/main" id="{ED9EDB44-47A7-68F1-8774-5B32E9A005E1}"/>
              </a:ext>
            </a:extLst>
          </p:cNvPr>
          <p:cNvPicPr>
            <a:picLocks noChangeAspect="1"/>
          </p:cNvPicPr>
          <p:nvPr/>
        </p:nvPicPr>
        <p:blipFill>
          <a:blip r:embed="rId19"/>
          <a:stretch>
            <a:fillRect/>
          </a:stretch>
        </p:blipFill>
        <p:spPr>
          <a:xfrm>
            <a:off x="9220347" y="-2109785"/>
            <a:ext cx="1422400" cy="1422400"/>
          </a:xfrm>
          <a:prstGeom prst="rect">
            <a:avLst/>
          </a:prstGeom>
          <a:ln>
            <a:solidFill>
              <a:srgbClr val="9D7457"/>
            </a:solidFill>
          </a:ln>
        </p:spPr>
      </p:pic>
      <p:pic>
        <p:nvPicPr>
          <p:cNvPr id="92" name="Graphic 91" descr="Single gear with solid fill">
            <a:extLst>
              <a:ext uri="{FF2B5EF4-FFF2-40B4-BE49-F238E27FC236}">
                <a16:creationId xmlns:a16="http://schemas.microsoft.com/office/drawing/2014/main" id="{531653AA-B3E1-BEE5-D9F3-E59E487944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7742023">
            <a:off x="1959954" y="4965638"/>
            <a:ext cx="3575538" cy="3575538"/>
          </a:xfrm>
          <a:prstGeom prst="rect">
            <a:avLst/>
          </a:prstGeom>
        </p:spPr>
      </p:pic>
      <p:pic>
        <p:nvPicPr>
          <p:cNvPr id="93" name="Graphic 92" descr="Single gear with solid fill">
            <a:extLst>
              <a:ext uri="{FF2B5EF4-FFF2-40B4-BE49-F238E27FC236}">
                <a16:creationId xmlns:a16="http://schemas.microsoft.com/office/drawing/2014/main" id="{4B9D1364-E2CF-D961-C0F2-31965194276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3375867">
            <a:off x="4614936" y="5684262"/>
            <a:ext cx="2276621" cy="2276621"/>
          </a:xfrm>
          <a:prstGeom prst="rect">
            <a:avLst/>
          </a:prstGeom>
        </p:spPr>
      </p:pic>
      <p:pic>
        <p:nvPicPr>
          <p:cNvPr id="94" name="Graphic 93" descr="Single gear with solid fill">
            <a:extLst>
              <a:ext uri="{FF2B5EF4-FFF2-40B4-BE49-F238E27FC236}">
                <a16:creationId xmlns:a16="http://schemas.microsoft.com/office/drawing/2014/main" id="{4C652F60-365E-4401-F438-C0B357D5CD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7704132">
            <a:off x="5977639" y="5033235"/>
            <a:ext cx="3575538" cy="3575538"/>
          </a:xfrm>
          <a:prstGeom prst="rect">
            <a:avLst/>
          </a:prstGeom>
        </p:spPr>
      </p:pic>
      <p:pic>
        <p:nvPicPr>
          <p:cNvPr id="95" name="Graphic 94" descr="Single gear with solid fill">
            <a:extLst>
              <a:ext uri="{FF2B5EF4-FFF2-40B4-BE49-F238E27FC236}">
                <a16:creationId xmlns:a16="http://schemas.microsoft.com/office/drawing/2014/main" id="{142C6398-BB08-D90B-9752-6D7D066F955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3375867">
            <a:off x="8764909" y="6056470"/>
            <a:ext cx="1532206" cy="1532206"/>
          </a:xfrm>
          <a:prstGeom prst="rect">
            <a:avLst/>
          </a:prstGeom>
        </p:spPr>
      </p:pic>
      <p:pic>
        <p:nvPicPr>
          <p:cNvPr id="96" name="!!Spikes">
            <a:extLst>
              <a:ext uri="{FF2B5EF4-FFF2-40B4-BE49-F238E27FC236}">
                <a16:creationId xmlns:a16="http://schemas.microsoft.com/office/drawing/2014/main" id="{2DD339BD-DB1A-0D21-31A9-1B6070575214}"/>
              </a:ext>
            </a:extLst>
          </p:cNvPr>
          <p:cNvPicPr>
            <a:picLocks noChangeAspect="1"/>
          </p:cNvPicPr>
          <p:nvPr/>
        </p:nvPicPr>
        <p:blipFill rotWithShape="1">
          <a:blip r:embed="rId24"/>
          <a:srcRect l="85126" t="10375" r="3624" b="52141"/>
          <a:stretch/>
        </p:blipFill>
        <p:spPr>
          <a:xfrm>
            <a:off x="10460428" y="7121181"/>
            <a:ext cx="1776304" cy="2620314"/>
          </a:xfrm>
          <a:prstGeom prst="rect">
            <a:avLst/>
          </a:prstGeom>
        </p:spPr>
      </p:pic>
      <p:pic>
        <p:nvPicPr>
          <p:cNvPr id="100" name="Picture 99" descr="A picture containing decorated, dining table&#10;&#10;Description automatically generated">
            <a:extLst>
              <a:ext uri="{FF2B5EF4-FFF2-40B4-BE49-F238E27FC236}">
                <a16:creationId xmlns:a16="http://schemas.microsoft.com/office/drawing/2014/main" id="{65B0028D-5ED3-0622-61B9-3FCC1BAFFB20}"/>
              </a:ext>
            </a:extLst>
          </p:cNvPr>
          <p:cNvPicPr>
            <a:picLocks noChangeAspect="1"/>
          </p:cNvPicPr>
          <p:nvPr/>
        </p:nvPicPr>
        <p:blipFill rotWithShape="1">
          <a:blip r:embed="rId25"/>
          <a:srcRect l="40034" t="39183" r="48655" b="11178"/>
          <a:stretch/>
        </p:blipFill>
        <p:spPr>
          <a:xfrm rot="2171293">
            <a:off x="11089186" y="6808674"/>
            <a:ext cx="1384568" cy="2690037"/>
          </a:xfrm>
          <a:prstGeom prst="rect">
            <a:avLst/>
          </a:prstGeom>
        </p:spPr>
      </p:pic>
      <p:pic>
        <p:nvPicPr>
          <p:cNvPr id="101" name="Picture 100" descr="A picture containing decorated, dining table&#10;&#10;Description automatically generated">
            <a:extLst>
              <a:ext uri="{FF2B5EF4-FFF2-40B4-BE49-F238E27FC236}">
                <a16:creationId xmlns:a16="http://schemas.microsoft.com/office/drawing/2014/main" id="{E92233B4-9196-E79D-4F7D-B8D61E63AFAC}"/>
              </a:ext>
            </a:extLst>
          </p:cNvPr>
          <p:cNvPicPr>
            <a:picLocks noChangeAspect="1"/>
          </p:cNvPicPr>
          <p:nvPr/>
        </p:nvPicPr>
        <p:blipFill rotWithShape="1">
          <a:blip r:embed="rId25"/>
          <a:srcRect l="40034" t="39183" r="48655" b="11178"/>
          <a:stretch/>
        </p:blipFill>
        <p:spPr>
          <a:xfrm rot="19394767">
            <a:off x="-1972268" y="6744199"/>
            <a:ext cx="1384568" cy="2690037"/>
          </a:xfrm>
          <a:prstGeom prst="rect">
            <a:avLst/>
          </a:prstGeom>
        </p:spPr>
      </p:pic>
    </p:spTree>
    <p:extLst>
      <p:ext uri="{BB962C8B-B14F-4D97-AF65-F5344CB8AC3E}">
        <p14:creationId xmlns:p14="http://schemas.microsoft.com/office/powerpoint/2010/main" val="63396003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DE51-F2ED-CD4B-6A59-D4ACE0405B94}"/>
              </a:ext>
            </a:extLst>
          </p:cNvPr>
          <p:cNvSpPr>
            <a:spLocks noGrp="1"/>
          </p:cNvSpPr>
          <p:nvPr>
            <p:ph type="title"/>
          </p:nvPr>
        </p:nvSpPr>
        <p:spPr/>
        <p:txBody>
          <a:bodyPr/>
          <a:lstStyle/>
          <a:p>
            <a:r>
              <a:rPr lang="en-US"/>
              <a:t>The Back Slides</a:t>
            </a:r>
          </a:p>
        </p:txBody>
      </p:sp>
      <p:sp>
        <p:nvSpPr>
          <p:cNvPr id="3" name="Content Placeholder 2">
            <a:extLst>
              <a:ext uri="{FF2B5EF4-FFF2-40B4-BE49-F238E27FC236}">
                <a16:creationId xmlns:a16="http://schemas.microsoft.com/office/drawing/2014/main" id="{340CE593-65BF-4123-E360-A8F9D57A93A8}"/>
              </a:ext>
            </a:extLst>
          </p:cNvPr>
          <p:cNvSpPr>
            <a:spLocks noGrp="1"/>
          </p:cNvSpPr>
          <p:nvPr>
            <p:ph idx="1"/>
          </p:nvPr>
        </p:nvSpPr>
        <p:spPr/>
        <p:txBody>
          <a:bodyPr vert="horz" lIns="91440" tIns="45720" rIns="91440" bIns="45720" rtlCol="0" anchor="t">
            <a:normAutofit/>
          </a:bodyPr>
          <a:lstStyle/>
          <a:p>
            <a:r>
              <a:rPr lang="en-US"/>
              <a:t>Age link for creds</a:t>
            </a:r>
          </a:p>
          <a:p>
            <a:r>
              <a:rPr lang="en-US"/>
              <a:t>List of all the </a:t>
            </a:r>
            <a:r>
              <a:rPr lang="en-US" err="1"/>
              <a:t>interviewable</a:t>
            </a:r>
            <a:r>
              <a:rPr lang="en-US"/>
              <a:t> people</a:t>
            </a:r>
            <a:endParaRPr lang="en-US">
              <a:cs typeface="Calibri"/>
            </a:endParaRPr>
          </a:p>
          <a:p>
            <a:r>
              <a:rPr lang="en-US">
                <a:cs typeface="Calibri"/>
              </a:rPr>
              <a:t>The challenges of establishing the daily shift thing</a:t>
            </a:r>
          </a:p>
          <a:p>
            <a:r>
              <a:rPr lang="en-US">
                <a:cs typeface="Calibri"/>
              </a:rPr>
              <a:t> </a:t>
            </a:r>
            <a:r>
              <a:rPr lang="en-US">
                <a:cs typeface="Calibri"/>
                <a:hlinkClick r:id="rId2"/>
              </a:rPr>
              <a:t>Ambassador program timeline</a:t>
            </a:r>
            <a:endParaRPr lang="en-US">
              <a:ea typeface="Calibri"/>
              <a:cs typeface="Calibri"/>
            </a:endParaRPr>
          </a:p>
          <a:p>
            <a:endParaRPr lang="en-US">
              <a:cs typeface="Calibri"/>
            </a:endParaRPr>
          </a:p>
        </p:txBody>
      </p:sp>
    </p:spTree>
    <p:extLst>
      <p:ext uri="{BB962C8B-B14F-4D97-AF65-F5344CB8AC3E}">
        <p14:creationId xmlns:p14="http://schemas.microsoft.com/office/powerpoint/2010/main" val="194112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llenger">
            <a:extLst>
              <a:ext uri="{FF2B5EF4-FFF2-40B4-BE49-F238E27FC236}">
                <a16:creationId xmlns:a16="http://schemas.microsoft.com/office/drawing/2014/main" id="{EADC54C6-9C87-7096-5D68-64C31C9B53B1}"/>
              </a:ext>
            </a:extLst>
          </p:cNvPr>
          <p:cNvSpPr>
            <a:spLocks noGrp="1"/>
          </p:cNvSpPr>
          <p:nvPr>
            <p:ph type="title"/>
          </p:nvPr>
        </p:nvSpPr>
        <p:spPr>
          <a:xfrm>
            <a:off x="838201" y="365125"/>
            <a:ext cx="5590770" cy="1045221"/>
          </a:xfrm>
          <a:solidFill>
            <a:srgbClr val="F5EFD7"/>
          </a:solidFill>
          <a:ln w="25400">
            <a:solidFill>
              <a:srgbClr val="9D7457"/>
            </a:solidFill>
          </a:ln>
        </p:spPr>
        <p:txBody>
          <a:bodyPr>
            <a:normAutofit/>
          </a:bodyPr>
          <a:lstStyle/>
          <a:p>
            <a:r>
              <a:rPr lang="en-US" sz="6000" b="1">
                <a:latin typeface="Aldhabi"/>
                <a:cs typeface="Aldhabi"/>
              </a:rPr>
              <a:t>The Challenges:</a:t>
            </a:r>
            <a:endParaRPr lang="en-US"/>
          </a:p>
        </p:txBody>
      </p:sp>
      <p:cxnSp>
        <p:nvCxnSpPr>
          <p:cNvPr id="13" name="!!Chals">
            <a:extLst>
              <a:ext uri="{FF2B5EF4-FFF2-40B4-BE49-F238E27FC236}">
                <a16:creationId xmlns:a16="http://schemas.microsoft.com/office/drawing/2014/main" id="{FF08825E-5770-5850-E4C0-FF14C52EB5A4}"/>
              </a:ext>
            </a:extLst>
          </p:cNvPr>
          <p:cNvCxnSpPr>
            <a:cxnSpLocks/>
            <a:endCxn id="2" idx="0"/>
          </p:cNvCxnSpPr>
          <p:nvPr/>
        </p:nvCxnSpPr>
        <p:spPr>
          <a:xfrm>
            <a:off x="3616987" y="-145036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1125EE80-3ACF-5B11-58F3-7EE371D46883}"/>
              </a:ext>
            </a:extLst>
          </p:cNvPr>
          <p:cNvPicPr>
            <a:picLocks noChangeAspect="1"/>
          </p:cNvPicPr>
          <p:nvPr/>
        </p:nvPicPr>
        <p:blipFill rotWithShape="1">
          <a:blip r:embed="rId4"/>
          <a:srcRect l="81957" t="67958" r="14091" b="13337"/>
          <a:stretch/>
        </p:blipFill>
        <p:spPr>
          <a:xfrm>
            <a:off x="299133" y="3816709"/>
            <a:ext cx="1451153" cy="3041291"/>
          </a:xfrm>
          <a:prstGeom prst="rect">
            <a:avLst/>
          </a:prstGeom>
        </p:spPr>
      </p:pic>
      <p:pic>
        <p:nvPicPr>
          <p:cNvPr id="41" name="Picture 40">
            <a:extLst>
              <a:ext uri="{FF2B5EF4-FFF2-40B4-BE49-F238E27FC236}">
                <a16:creationId xmlns:a16="http://schemas.microsoft.com/office/drawing/2014/main" id="{49794A97-8746-90B7-4644-70CA169EB047}"/>
              </a:ext>
            </a:extLst>
          </p:cNvPr>
          <p:cNvPicPr>
            <a:picLocks noChangeAspect="1"/>
          </p:cNvPicPr>
          <p:nvPr/>
        </p:nvPicPr>
        <p:blipFill rotWithShape="1">
          <a:blip r:embed="rId4"/>
          <a:srcRect l="81957" t="67958" r="14091" b="13337"/>
          <a:stretch/>
        </p:blipFill>
        <p:spPr>
          <a:xfrm>
            <a:off x="10752389" y="3831525"/>
            <a:ext cx="1451153" cy="3041291"/>
          </a:xfrm>
          <a:prstGeom prst="rect">
            <a:avLst/>
          </a:prstGeom>
        </p:spPr>
      </p:pic>
      <p:pic>
        <p:nvPicPr>
          <p:cNvPr id="48" name="!!Fern1">
            <a:extLst>
              <a:ext uri="{FF2B5EF4-FFF2-40B4-BE49-F238E27FC236}">
                <a16:creationId xmlns:a16="http://schemas.microsoft.com/office/drawing/2014/main" id="{11A24C84-FCB7-6281-6C35-4C1C67328C89}"/>
              </a:ext>
            </a:extLst>
          </p:cNvPr>
          <p:cNvPicPr>
            <a:picLocks noChangeAspect="1"/>
          </p:cNvPicPr>
          <p:nvPr/>
        </p:nvPicPr>
        <p:blipFill rotWithShape="1">
          <a:blip r:embed="rId4"/>
          <a:srcRect l="35890" t="66529" r="60302" b="12381"/>
          <a:stretch/>
        </p:blipFill>
        <p:spPr>
          <a:xfrm rot="19155903">
            <a:off x="-1944616" y="6027714"/>
            <a:ext cx="1171278" cy="2872597"/>
          </a:xfrm>
          <a:prstGeom prst="rect">
            <a:avLst/>
          </a:prstGeom>
        </p:spPr>
      </p:pic>
      <p:pic>
        <p:nvPicPr>
          <p:cNvPr id="49" name="!!Fern2">
            <a:extLst>
              <a:ext uri="{FF2B5EF4-FFF2-40B4-BE49-F238E27FC236}">
                <a16:creationId xmlns:a16="http://schemas.microsoft.com/office/drawing/2014/main" id="{0748C219-3882-1B0F-9E20-6F0CB0EA4E52}"/>
              </a:ext>
            </a:extLst>
          </p:cNvPr>
          <p:cNvPicPr>
            <a:picLocks noChangeAspect="1"/>
          </p:cNvPicPr>
          <p:nvPr/>
        </p:nvPicPr>
        <p:blipFill rotWithShape="1">
          <a:blip r:embed="rId4"/>
          <a:srcRect l="35890" t="66529" r="60302" b="12381"/>
          <a:stretch/>
        </p:blipFill>
        <p:spPr>
          <a:xfrm rot="2595469">
            <a:off x="12718006" y="6137789"/>
            <a:ext cx="1171278" cy="2872597"/>
          </a:xfrm>
          <a:prstGeom prst="rect">
            <a:avLst/>
          </a:prstGeom>
        </p:spPr>
      </p:pic>
      <p:cxnSp>
        <p:nvCxnSpPr>
          <p:cNvPr id="3" name="!!Stockstick">
            <a:extLst>
              <a:ext uri="{FF2B5EF4-FFF2-40B4-BE49-F238E27FC236}">
                <a16:creationId xmlns:a16="http://schemas.microsoft.com/office/drawing/2014/main" id="{6FF933DB-26F9-8D24-0A7E-2E8A6F94C824}"/>
              </a:ext>
            </a:extLst>
          </p:cNvPr>
          <p:cNvCxnSpPr>
            <a:cxnSpLocks/>
          </p:cNvCxnSpPr>
          <p:nvPr/>
        </p:nvCxnSpPr>
        <p:spPr>
          <a:xfrm>
            <a:off x="2834241" y="-5667128"/>
            <a:ext cx="0"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in a meeting&#10;&#10;Description automatically generated with medium confidence">
            <a:extLst>
              <a:ext uri="{FF2B5EF4-FFF2-40B4-BE49-F238E27FC236}">
                <a16:creationId xmlns:a16="http://schemas.microsoft.com/office/drawing/2014/main" id="{EB4A8976-635B-CDEE-9E90-98E0413F7134}"/>
              </a:ext>
            </a:extLst>
          </p:cNvPr>
          <p:cNvPicPr>
            <a:picLocks noChangeAspect="1"/>
          </p:cNvPicPr>
          <p:nvPr/>
        </p:nvPicPr>
        <p:blipFill>
          <a:blip r:embed="rId5"/>
          <a:stretch>
            <a:fillRect/>
          </a:stretch>
        </p:blipFill>
        <p:spPr>
          <a:xfrm>
            <a:off x="380323" y="-3851641"/>
            <a:ext cx="4963779" cy="3309186"/>
          </a:xfrm>
          <a:prstGeom prst="rect">
            <a:avLst/>
          </a:prstGeom>
          <a:ln w="25400">
            <a:solidFill>
              <a:srgbClr val="9D7457"/>
            </a:solidFill>
          </a:ln>
        </p:spPr>
      </p:pic>
      <p:cxnSp>
        <p:nvCxnSpPr>
          <p:cNvPr id="5" name="Straight Connector 4">
            <a:extLst>
              <a:ext uri="{FF2B5EF4-FFF2-40B4-BE49-F238E27FC236}">
                <a16:creationId xmlns:a16="http://schemas.microsoft.com/office/drawing/2014/main" id="{1C6DEB6C-8D5F-BC9F-E928-947A367963CB}"/>
              </a:ext>
            </a:extLst>
          </p:cNvPr>
          <p:cNvCxnSpPr>
            <a:cxnSpLocks/>
          </p:cNvCxnSpPr>
          <p:nvPr/>
        </p:nvCxnSpPr>
        <p:spPr>
          <a:xfrm>
            <a:off x="9885789" y="-6664610"/>
            <a:ext cx="0" cy="4953871"/>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29B3348-8551-E244-3061-4B8D2CEAB788}"/>
              </a:ext>
            </a:extLst>
          </p:cNvPr>
          <p:cNvCxnSpPr>
            <a:cxnSpLocks/>
          </p:cNvCxnSpPr>
          <p:nvPr/>
        </p:nvCxnSpPr>
        <p:spPr>
          <a:xfrm>
            <a:off x="6600878" y="-8813400"/>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BBB707-1CAD-A55D-7528-161FA70D9E48}"/>
              </a:ext>
            </a:extLst>
          </p:cNvPr>
          <p:cNvCxnSpPr>
            <a:cxnSpLocks/>
          </p:cNvCxnSpPr>
          <p:nvPr/>
        </p:nvCxnSpPr>
        <p:spPr>
          <a:xfrm>
            <a:off x="7672130" y="-6683313"/>
            <a:ext cx="0" cy="3843873"/>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9" name="Picture 18" descr="Logo, company name&#10;&#10;Description automatically generated">
            <a:extLst>
              <a:ext uri="{FF2B5EF4-FFF2-40B4-BE49-F238E27FC236}">
                <a16:creationId xmlns:a16="http://schemas.microsoft.com/office/drawing/2014/main" id="{D43A6148-56EE-5EA2-9E91-73355802C901}"/>
              </a:ext>
            </a:extLst>
          </p:cNvPr>
          <p:cNvPicPr>
            <a:picLocks noChangeAspect="1"/>
          </p:cNvPicPr>
          <p:nvPr/>
        </p:nvPicPr>
        <p:blipFill>
          <a:blip r:embed="rId6"/>
          <a:stretch>
            <a:fillRect/>
          </a:stretch>
        </p:blipFill>
        <p:spPr>
          <a:xfrm>
            <a:off x="5818239" y="-6664610"/>
            <a:ext cx="1597801" cy="1597801"/>
          </a:xfrm>
          <a:prstGeom prst="rect">
            <a:avLst/>
          </a:prstGeom>
          <a:ln>
            <a:solidFill>
              <a:srgbClr val="9D7457"/>
            </a:solidFill>
          </a:ln>
        </p:spPr>
      </p:pic>
      <p:pic>
        <p:nvPicPr>
          <p:cNvPr id="20" name="Picture 19" descr="Logo, company name&#10;&#10;Description automatically generated">
            <a:extLst>
              <a:ext uri="{FF2B5EF4-FFF2-40B4-BE49-F238E27FC236}">
                <a16:creationId xmlns:a16="http://schemas.microsoft.com/office/drawing/2014/main" id="{677E094F-1D83-B502-6454-D82A495D20C9}"/>
              </a:ext>
            </a:extLst>
          </p:cNvPr>
          <p:cNvPicPr>
            <a:picLocks noChangeAspect="1"/>
          </p:cNvPicPr>
          <p:nvPr/>
        </p:nvPicPr>
        <p:blipFill>
          <a:blip r:embed="rId7"/>
          <a:stretch>
            <a:fillRect/>
          </a:stretch>
        </p:blipFill>
        <p:spPr>
          <a:xfrm>
            <a:off x="6595420" y="-2847382"/>
            <a:ext cx="2183316" cy="1887381"/>
          </a:xfrm>
          <a:prstGeom prst="rect">
            <a:avLst/>
          </a:prstGeom>
          <a:ln>
            <a:solidFill>
              <a:srgbClr val="9D7457"/>
            </a:solidFill>
          </a:ln>
        </p:spPr>
      </p:pic>
      <p:pic>
        <p:nvPicPr>
          <p:cNvPr id="21" name="Picture 20" descr="Text&#10;&#10;Description automatically generated with medium confidence">
            <a:extLst>
              <a:ext uri="{FF2B5EF4-FFF2-40B4-BE49-F238E27FC236}">
                <a16:creationId xmlns:a16="http://schemas.microsoft.com/office/drawing/2014/main" id="{D6AEC7BA-A652-863C-5109-9374EECE04BB}"/>
              </a:ext>
            </a:extLst>
          </p:cNvPr>
          <p:cNvPicPr>
            <a:picLocks noChangeAspect="1"/>
          </p:cNvPicPr>
          <p:nvPr/>
        </p:nvPicPr>
        <p:blipFill>
          <a:blip r:embed="rId8"/>
          <a:stretch>
            <a:fillRect/>
          </a:stretch>
        </p:blipFill>
        <p:spPr>
          <a:xfrm>
            <a:off x="9246624" y="-5608406"/>
            <a:ext cx="2494188" cy="2494188"/>
          </a:xfrm>
          <a:prstGeom prst="rect">
            <a:avLst/>
          </a:prstGeom>
          <a:ln>
            <a:solidFill>
              <a:srgbClr val="9D7457"/>
            </a:solidFill>
          </a:ln>
        </p:spPr>
      </p:pic>
      <p:cxnSp>
        <p:nvCxnSpPr>
          <p:cNvPr id="22" name="Straight Connector 21">
            <a:extLst>
              <a:ext uri="{FF2B5EF4-FFF2-40B4-BE49-F238E27FC236}">
                <a16:creationId xmlns:a16="http://schemas.microsoft.com/office/drawing/2014/main" id="{25DAB616-D308-68BE-1B47-A6EF3D3CC8D8}"/>
              </a:ext>
            </a:extLst>
          </p:cNvPr>
          <p:cNvCxnSpPr>
            <a:cxnSpLocks/>
          </p:cNvCxnSpPr>
          <p:nvPr/>
        </p:nvCxnSpPr>
        <p:spPr>
          <a:xfrm>
            <a:off x="10563138" y="-7757196"/>
            <a:ext cx="0" cy="2148790"/>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23" name="Picture 22" descr="Logo, company name&#10;&#10;Description automatically generated">
            <a:extLst>
              <a:ext uri="{FF2B5EF4-FFF2-40B4-BE49-F238E27FC236}">
                <a16:creationId xmlns:a16="http://schemas.microsoft.com/office/drawing/2014/main" id="{AB05258B-D15E-F77E-052D-06C0B284143A}"/>
              </a:ext>
            </a:extLst>
          </p:cNvPr>
          <p:cNvPicPr>
            <a:picLocks noChangeAspect="1"/>
          </p:cNvPicPr>
          <p:nvPr/>
        </p:nvPicPr>
        <p:blipFill>
          <a:blip r:embed="rId9"/>
          <a:stretch>
            <a:fillRect/>
          </a:stretch>
        </p:blipFill>
        <p:spPr>
          <a:xfrm>
            <a:off x="9174589" y="-1710739"/>
            <a:ext cx="1422400" cy="1422400"/>
          </a:xfrm>
          <a:prstGeom prst="rect">
            <a:avLst/>
          </a:prstGeom>
          <a:ln>
            <a:solidFill>
              <a:srgbClr val="9D7457"/>
            </a:solidFill>
          </a:ln>
        </p:spPr>
      </p:pic>
      <p:pic>
        <p:nvPicPr>
          <p:cNvPr id="24" name="!!Tree2" descr="A picture containing decorated, dining table&#10;&#10;Description automatically generated">
            <a:extLst>
              <a:ext uri="{FF2B5EF4-FFF2-40B4-BE49-F238E27FC236}">
                <a16:creationId xmlns:a16="http://schemas.microsoft.com/office/drawing/2014/main" id="{44D8E934-404C-A289-0AC4-870ED232B12D}"/>
              </a:ext>
            </a:extLst>
          </p:cNvPr>
          <p:cNvPicPr>
            <a:picLocks noChangeAspect="1"/>
          </p:cNvPicPr>
          <p:nvPr/>
        </p:nvPicPr>
        <p:blipFill rotWithShape="1">
          <a:blip r:embed="rId10"/>
          <a:srcRect l="40184" t="38796" r="48370" b="10627"/>
          <a:stretch/>
        </p:blipFill>
        <p:spPr>
          <a:xfrm>
            <a:off x="10782227" y="7220808"/>
            <a:ext cx="1348872" cy="2638589"/>
          </a:xfrm>
          <a:prstGeom prst="rect">
            <a:avLst/>
          </a:prstGeom>
        </p:spPr>
      </p:pic>
      <p:pic>
        <p:nvPicPr>
          <p:cNvPr id="25" name="!!Tree1" descr="A picture containing decorated, dining table&#10;&#10;Description automatically generated">
            <a:extLst>
              <a:ext uri="{FF2B5EF4-FFF2-40B4-BE49-F238E27FC236}">
                <a16:creationId xmlns:a16="http://schemas.microsoft.com/office/drawing/2014/main" id="{1FF4C2F7-90A2-9917-1EFA-BD9A33A3057C}"/>
              </a:ext>
            </a:extLst>
          </p:cNvPr>
          <p:cNvPicPr>
            <a:picLocks noChangeAspect="1"/>
          </p:cNvPicPr>
          <p:nvPr/>
        </p:nvPicPr>
        <p:blipFill rotWithShape="1">
          <a:blip r:embed="rId10"/>
          <a:srcRect l="40184" t="38796" r="48370" b="10627"/>
          <a:stretch/>
        </p:blipFill>
        <p:spPr>
          <a:xfrm>
            <a:off x="22056" y="7037937"/>
            <a:ext cx="1474171" cy="2883692"/>
          </a:xfrm>
          <a:prstGeom prst="rect">
            <a:avLst/>
          </a:prstGeom>
        </p:spPr>
      </p:pic>
      <p:sp>
        <p:nvSpPr>
          <p:cNvPr id="14" name="Title 1">
            <a:extLst>
              <a:ext uri="{FF2B5EF4-FFF2-40B4-BE49-F238E27FC236}">
                <a16:creationId xmlns:a16="http://schemas.microsoft.com/office/drawing/2014/main" id="{C1F31421-B27B-54FF-A857-ED596EAE17CD}"/>
              </a:ext>
            </a:extLst>
          </p:cNvPr>
          <p:cNvSpPr txBox="1">
            <a:spLocks/>
          </p:cNvSpPr>
          <p:nvPr/>
        </p:nvSpPr>
        <p:spPr>
          <a:xfrm>
            <a:off x="6097637" y="-5768632"/>
            <a:ext cx="3526766" cy="891482"/>
          </a:xfrm>
          <a:prstGeom prst="rect">
            <a:avLst/>
          </a:prstGeom>
          <a:solidFill>
            <a:srgbClr val="F5EFD7"/>
          </a:solidFill>
          <a:ln w="28575">
            <a:solidFill>
              <a:srgbClr val="9D7457"/>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latin typeface="Aldhabi" pitchFamily="2" charset="-78"/>
                <a:cs typeface="Aldhabi" pitchFamily="2" charset="-78"/>
              </a:rPr>
              <a:t>We Interviewed</a:t>
            </a:r>
          </a:p>
        </p:txBody>
      </p:sp>
      <p:cxnSp>
        <p:nvCxnSpPr>
          <p:cNvPr id="18" name="Straight Connector 17">
            <a:extLst>
              <a:ext uri="{FF2B5EF4-FFF2-40B4-BE49-F238E27FC236}">
                <a16:creationId xmlns:a16="http://schemas.microsoft.com/office/drawing/2014/main" id="{DA6FFCE3-F97A-8387-F6CF-F2B23E188015}"/>
              </a:ext>
            </a:extLst>
          </p:cNvPr>
          <p:cNvCxnSpPr>
            <a:cxnSpLocks/>
            <a:endCxn id="14" idx="0"/>
          </p:cNvCxnSpPr>
          <p:nvPr/>
        </p:nvCxnSpPr>
        <p:spPr>
          <a:xfrm>
            <a:off x="7851703" y="-6664610"/>
            <a:ext cx="9317" cy="895978"/>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31" name="!!Setup">
            <a:extLst>
              <a:ext uri="{FF2B5EF4-FFF2-40B4-BE49-F238E27FC236}">
                <a16:creationId xmlns:a16="http://schemas.microsoft.com/office/drawing/2014/main" id="{2159A0D6-7B77-12B8-A33E-0C2A06F4D6EA}"/>
              </a:ext>
            </a:extLst>
          </p:cNvPr>
          <p:cNvSpPr txBox="1">
            <a:spLocks/>
          </p:cNvSpPr>
          <p:nvPr/>
        </p:nvSpPr>
        <p:spPr>
          <a:xfrm>
            <a:off x="838201" y="-5432564"/>
            <a:ext cx="5526974" cy="1059914"/>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The Solutions:</a:t>
            </a:r>
          </a:p>
        </p:txBody>
      </p:sp>
      <p:cxnSp>
        <p:nvCxnSpPr>
          <p:cNvPr id="36" name="!!Ambassador">
            <a:extLst>
              <a:ext uri="{FF2B5EF4-FFF2-40B4-BE49-F238E27FC236}">
                <a16:creationId xmlns:a16="http://schemas.microsoft.com/office/drawing/2014/main" id="{77F1620D-14DA-2C79-179D-B5E6DEF9B98C}"/>
              </a:ext>
            </a:extLst>
          </p:cNvPr>
          <p:cNvCxnSpPr>
            <a:cxnSpLocks/>
          </p:cNvCxnSpPr>
          <p:nvPr/>
        </p:nvCxnSpPr>
        <p:spPr>
          <a:xfrm>
            <a:off x="3605136" y="-724805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44" name="Picture 3" descr="A picture containing text&#10;&#10;Description automatically generated">
            <a:extLst>
              <a:ext uri="{FF2B5EF4-FFF2-40B4-BE49-F238E27FC236}">
                <a16:creationId xmlns:a16="http://schemas.microsoft.com/office/drawing/2014/main" id="{F8D62B9A-5B6E-64DC-40DF-0F2DB9339F5B}"/>
              </a:ext>
            </a:extLst>
          </p:cNvPr>
          <p:cNvPicPr>
            <a:picLocks noChangeAspect="1"/>
          </p:cNvPicPr>
          <p:nvPr/>
        </p:nvPicPr>
        <p:blipFill rotWithShape="1">
          <a:blip r:embed="rId11"/>
          <a:srcRect r="27314" b="-102"/>
          <a:stretch/>
        </p:blipFill>
        <p:spPr>
          <a:xfrm>
            <a:off x="-10111332" y="1238303"/>
            <a:ext cx="7947538" cy="5186443"/>
          </a:xfrm>
          <a:prstGeom prst="rect">
            <a:avLst/>
          </a:prstGeom>
        </p:spPr>
      </p:pic>
      <p:graphicFrame>
        <p:nvGraphicFramePr>
          <p:cNvPr id="47" name="!!Urmom">
            <a:extLst>
              <a:ext uri="{FF2B5EF4-FFF2-40B4-BE49-F238E27FC236}">
                <a16:creationId xmlns:a16="http://schemas.microsoft.com/office/drawing/2014/main" id="{D06977A4-C6E1-E1B9-ECDF-51CBE85737CC}"/>
              </a:ext>
            </a:extLst>
          </p:cNvPr>
          <p:cNvGraphicFramePr/>
          <p:nvPr>
            <p:extLst>
              <p:ext uri="{D42A27DB-BD31-4B8C-83A1-F6EECF244321}">
                <p14:modId xmlns:p14="http://schemas.microsoft.com/office/powerpoint/2010/main" val="2381335771"/>
              </p:ext>
            </p:extLst>
          </p:nvPr>
        </p:nvGraphicFramePr>
        <p:xfrm>
          <a:off x="2301175" y="815889"/>
          <a:ext cx="8128000" cy="541866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50" name="Graphic 49" descr="Single gear with solid fill">
            <a:extLst>
              <a:ext uri="{FF2B5EF4-FFF2-40B4-BE49-F238E27FC236}">
                <a16:creationId xmlns:a16="http://schemas.microsoft.com/office/drawing/2014/main" id="{49EBBCED-E569-1DF6-37ED-A111A042A2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7799423">
            <a:off x="1959954" y="4965638"/>
            <a:ext cx="3575538" cy="3575538"/>
          </a:xfrm>
          <a:prstGeom prst="rect">
            <a:avLst/>
          </a:prstGeom>
        </p:spPr>
      </p:pic>
      <p:pic>
        <p:nvPicPr>
          <p:cNvPr id="51" name="Graphic 50" descr="Single gear with solid fill">
            <a:extLst>
              <a:ext uri="{FF2B5EF4-FFF2-40B4-BE49-F238E27FC236}">
                <a16:creationId xmlns:a16="http://schemas.microsoft.com/office/drawing/2014/main" id="{E0227DAB-8593-BEE0-51D8-69F7138BEAE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3433267">
            <a:off x="4614936" y="5684262"/>
            <a:ext cx="2276621" cy="2276621"/>
          </a:xfrm>
          <a:prstGeom prst="rect">
            <a:avLst/>
          </a:prstGeom>
        </p:spPr>
      </p:pic>
      <p:pic>
        <p:nvPicPr>
          <p:cNvPr id="52" name="Graphic 51" descr="Single gear with solid fill">
            <a:extLst>
              <a:ext uri="{FF2B5EF4-FFF2-40B4-BE49-F238E27FC236}">
                <a16:creationId xmlns:a16="http://schemas.microsoft.com/office/drawing/2014/main" id="{AFDCF8F7-4258-1E9B-695D-59395D93271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7761532">
            <a:off x="5977639" y="5033235"/>
            <a:ext cx="3575538" cy="3575538"/>
          </a:xfrm>
          <a:prstGeom prst="rect">
            <a:avLst/>
          </a:prstGeom>
        </p:spPr>
      </p:pic>
      <p:pic>
        <p:nvPicPr>
          <p:cNvPr id="53" name="Graphic 52" descr="Single gear with solid fill">
            <a:extLst>
              <a:ext uri="{FF2B5EF4-FFF2-40B4-BE49-F238E27FC236}">
                <a16:creationId xmlns:a16="http://schemas.microsoft.com/office/drawing/2014/main" id="{FB178451-8BB6-B3BB-2BE1-B2C55E59A30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3433267">
            <a:off x="8764909" y="6056470"/>
            <a:ext cx="1532206" cy="1532206"/>
          </a:xfrm>
          <a:prstGeom prst="rect">
            <a:avLst/>
          </a:prstGeom>
        </p:spPr>
      </p:pic>
    </p:spTree>
    <p:extLst>
      <p:ext uri="{BB962C8B-B14F-4D97-AF65-F5344CB8AC3E}">
        <p14:creationId xmlns:p14="http://schemas.microsoft.com/office/powerpoint/2010/main" val="304256783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Glam">
            <a:extLst>
              <a:ext uri="{FF2B5EF4-FFF2-40B4-BE49-F238E27FC236}">
                <a16:creationId xmlns:a16="http://schemas.microsoft.com/office/drawing/2014/main" id="{2AA0FB3A-5CF0-03F0-E3A5-70B63801F57F}"/>
              </a:ext>
            </a:extLst>
          </p:cNvPr>
          <p:cNvSpPr txBox="1">
            <a:spLocks/>
          </p:cNvSpPr>
          <p:nvPr/>
        </p:nvSpPr>
        <p:spPr>
          <a:xfrm>
            <a:off x="2613530" y="-2564231"/>
            <a:ext cx="7128824" cy="2268664"/>
          </a:xfrm>
          <a:prstGeom prst="rect">
            <a:avLst/>
          </a:prstGeom>
          <a:solidFill>
            <a:srgbClr val="F5EFD7"/>
          </a:solidFill>
          <a:ln w="25400">
            <a:solidFill>
              <a:srgbClr val="92D05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a:latin typeface="Aldhabi" pitchFamily="2" charset="-78"/>
                <a:cs typeface="Aldhabi" pitchFamily="2" charset="-78"/>
              </a:rPr>
              <a:t>Glamorize Your Garden</a:t>
            </a:r>
          </a:p>
        </p:txBody>
      </p:sp>
      <p:cxnSp>
        <p:nvCxnSpPr>
          <p:cNvPr id="31" name="!!Stick Tech">
            <a:extLst>
              <a:ext uri="{FF2B5EF4-FFF2-40B4-BE49-F238E27FC236}">
                <a16:creationId xmlns:a16="http://schemas.microsoft.com/office/drawing/2014/main" id="{08958DB2-6017-A43C-CB77-875462BC7EDD}"/>
              </a:ext>
            </a:extLst>
          </p:cNvPr>
          <p:cNvCxnSpPr>
            <a:cxnSpLocks/>
          </p:cNvCxnSpPr>
          <p:nvPr/>
        </p:nvCxnSpPr>
        <p:spPr>
          <a:xfrm>
            <a:off x="6177942" y="-4324683"/>
            <a:ext cx="0" cy="178046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Stick Tech">
            <a:extLst>
              <a:ext uri="{FF2B5EF4-FFF2-40B4-BE49-F238E27FC236}">
                <a16:creationId xmlns:a16="http://schemas.microsoft.com/office/drawing/2014/main" id="{67DFEFE8-C6E3-7309-8F8F-95D5524E9990}"/>
              </a:ext>
            </a:extLst>
          </p:cNvPr>
          <p:cNvCxnSpPr>
            <a:cxnSpLocks/>
          </p:cNvCxnSpPr>
          <p:nvPr/>
        </p:nvCxnSpPr>
        <p:spPr>
          <a:xfrm>
            <a:off x="6708986" y="-5584609"/>
            <a:ext cx="0" cy="4178629"/>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37" name="!!Plant Seeds">
            <a:extLst>
              <a:ext uri="{FF2B5EF4-FFF2-40B4-BE49-F238E27FC236}">
                <a16:creationId xmlns:a16="http://schemas.microsoft.com/office/drawing/2014/main" id="{30BA578D-A2DC-1A13-415E-E903A2CEF8AF}"/>
              </a:ext>
            </a:extLst>
          </p:cNvPr>
          <p:cNvSpPr txBox="1">
            <a:spLocks/>
          </p:cNvSpPr>
          <p:nvPr/>
        </p:nvSpPr>
        <p:spPr>
          <a:xfrm>
            <a:off x="1772964" y="-4643299"/>
            <a:ext cx="5589732"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Call to Arms</a:t>
            </a:r>
          </a:p>
        </p:txBody>
      </p:sp>
      <p:sp>
        <p:nvSpPr>
          <p:cNvPr id="38" name="Title 1">
            <a:extLst>
              <a:ext uri="{FF2B5EF4-FFF2-40B4-BE49-F238E27FC236}">
                <a16:creationId xmlns:a16="http://schemas.microsoft.com/office/drawing/2014/main" id="{F62526F6-453A-9DB7-2B64-2C95084336B2}"/>
              </a:ext>
            </a:extLst>
          </p:cNvPr>
          <p:cNvSpPr txBox="1">
            <a:spLocks/>
          </p:cNvSpPr>
          <p:nvPr/>
        </p:nvSpPr>
        <p:spPr>
          <a:xfrm>
            <a:off x="2899134" y="-1461452"/>
            <a:ext cx="7288659" cy="1325563"/>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latin typeface="Aldhabi" pitchFamily="2" charset="-78"/>
                <a:cs typeface="Aldhabi" pitchFamily="2" charset="-78"/>
              </a:rPr>
              <a:t>Implementation</a:t>
            </a:r>
          </a:p>
        </p:txBody>
      </p:sp>
      <p:cxnSp>
        <p:nvCxnSpPr>
          <p:cNvPr id="39" name="!!Stick Plant">
            <a:extLst>
              <a:ext uri="{FF2B5EF4-FFF2-40B4-BE49-F238E27FC236}">
                <a16:creationId xmlns:a16="http://schemas.microsoft.com/office/drawing/2014/main" id="{C57342CF-2DA2-8B6E-9923-80C80EE0EBFB}"/>
              </a:ext>
            </a:extLst>
          </p:cNvPr>
          <p:cNvCxnSpPr>
            <a:cxnSpLocks/>
          </p:cNvCxnSpPr>
          <p:nvPr/>
        </p:nvCxnSpPr>
        <p:spPr>
          <a:xfrm>
            <a:off x="4630411" y="-6458786"/>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3" name="Picture 3" descr="A picture containing text&#10;&#10;Description automatically generated">
            <a:extLst>
              <a:ext uri="{FF2B5EF4-FFF2-40B4-BE49-F238E27FC236}">
                <a16:creationId xmlns:a16="http://schemas.microsoft.com/office/drawing/2014/main" id="{BC745789-4335-C441-479D-1D895EACF690}"/>
              </a:ext>
            </a:extLst>
          </p:cNvPr>
          <p:cNvPicPr>
            <a:picLocks noChangeAspect="1"/>
          </p:cNvPicPr>
          <p:nvPr/>
        </p:nvPicPr>
        <p:blipFill rotWithShape="1">
          <a:blip r:embed="rId4"/>
          <a:srcRect r="27314" b="-102"/>
          <a:stretch/>
        </p:blipFill>
        <p:spPr>
          <a:xfrm>
            <a:off x="1794933" y="1147688"/>
            <a:ext cx="7947538" cy="5186443"/>
          </a:xfrm>
          <a:prstGeom prst="rect">
            <a:avLst/>
          </a:prstGeom>
        </p:spPr>
      </p:pic>
      <p:pic>
        <p:nvPicPr>
          <p:cNvPr id="2" name="!!Fern1">
            <a:extLst>
              <a:ext uri="{FF2B5EF4-FFF2-40B4-BE49-F238E27FC236}">
                <a16:creationId xmlns:a16="http://schemas.microsoft.com/office/drawing/2014/main" id="{0E19E92F-8827-763D-9D7E-A9AC479C5B42}"/>
              </a:ext>
            </a:extLst>
          </p:cNvPr>
          <p:cNvPicPr>
            <a:picLocks noChangeAspect="1"/>
          </p:cNvPicPr>
          <p:nvPr/>
        </p:nvPicPr>
        <p:blipFill rotWithShape="1">
          <a:blip r:embed="rId5"/>
          <a:srcRect l="35890" t="66529" r="60302" b="12381"/>
          <a:stretch/>
        </p:blipFill>
        <p:spPr>
          <a:xfrm>
            <a:off x="299134" y="3985403"/>
            <a:ext cx="1171278" cy="2872597"/>
          </a:xfrm>
          <a:prstGeom prst="rect">
            <a:avLst/>
          </a:prstGeom>
        </p:spPr>
      </p:pic>
      <p:pic>
        <p:nvPicPr>
          <p:cNvPr id="4" name="!!Fern2">
            <a:extLst>
              <a:ext uri="{FF2B5EF4-FFF2-40B4-BE49-F238E27FC236}">
                <a16:creationId xmlns:a16="http://schemas.microsoft.com/office/drawing/2014/main" id="{6CC06A55-F325-A1EB-6018-E94ECC4F61BE}"/>
              </a:ext>
            </a:extLst>
          </p:cNvPr>
          <p:cNvPicPr>
            <a:picLocks noChangeAspect="1"/>
          </p:cNvPicPr>
          <p:nvPr/>
        </p:nvPicPr>
        <p:blipFill rotWithShape="1">
          <a:blip r:embed="rId5"/>
          <a:srcRect l="35890" t="66529" r="60302" b="12381"/>
          <a:stretch/>
        </p:blipFill>
        <p:spPr>
          <a:xfrm>
            <a:off x="10932411" y="3948407"/>
            <a:ext cx="1170715" cy="2871216"/>
          </a:xfrm>
          <a:prstGeom prst="rect">
            <a:avLst/>
          </a:prstGeom>
        </p:spPr>
      </p:pic>
      <p:sp>
        <p:nvSpPr>
          <p:cNvPr id="5" name="!!Challenger">
            <a:extLst>
              <a:ext uri="{FF2B5EF4-FFF2-40B4-BE49-F238E27FC236}">
                <a16:creationId xmlns:a16="http://schemas.microsoft.com/office/drawing/2014/main" id="{121EC51E-F78C-E027-905B-1FA5DDA1B1D2}"/>
              </a:ext>
            </a:extLst>
          </p:cNvPr>
          <p:cNvSpPr txBox="1">
            <a:spLocks/>
          </p:cNvSpPr>
          <p:nvPr/>
        </p:nvSpPr>
        <p:spPr>
          <a:xfrm>
            <a:off x="756851" y="-1408844"/>
            <a:ext cx="5590770" cy="1045221"/>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a:latin typeface="Aldhabi" pitchFamily="2" charset="-78"/>
                <a:cs typeface="Aldhabi" pitchFamily="2" charset="-78"/>
              </a:rPr>
              <a:t>The Challenges</a:t>
            </a:r>
          </a:p>
        </p:txBody>
      </p:sp>
      <p:cxnSp>
        <p:nvCxnSpPr>
          <p:cNvPr id="10" name="!!Chals">
            <a:extLst>
              <a:ext uri="{FF2B5EF4-FFF2-40B4-BE49-F238E27FC236}">
                <a16:creationId xmlns:a16="http://schemas.microsoft.com/office/drawing/2014/main" id="{5AC86AAC-C9D5-5FAC-6654-9695882FA679}"/>
              </a:ext>
            </a:extLst>
          </p:cNvPr>
          <p:cNvCxnSpPr>
            <a:cxnSpLocks/>
            <a:endCxn id="5" idx="0"/>
          </p:cNvCxnSpPr>
          <p:nvPr/>
        </p:nvCxnSpPr>
        <p:spPr>
          <a:xfrm>
            <a:off x="3535637" y="-322433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graphicFrame>
        <p:nvGraphicFramePr>
          <p:cNvPr id="14" name="!!Urmom">
            <a:extLst>
              <a:ext uri="{FF2B5EF4-FFF2-40B4-BE49-F238E27FC236}">
                <a16:creationId xmlns:a16="http://schemas.microsoft.com/office/drawing/2014/main" id="{A81500A4-E629-FB6A-763F-F1CD1E886DF2}"/>
              </a:ext>
            </a:extLst>
          </p:cNvPr>
          <p:cNvGraphicFramePr/>
          <p:nvPr>
            <p:extLst>
              <p:ext uri="{D42A27DB-BD31-4B8C-83A1-F6EECF244321}">
                <p14:modId xmlns:p14="http://schemas.microsoft.com/office/powerpoint/2010/main" val="1383349283"/>
              </p:ext>
            </p:extLst>
          </p:nvPr>
        </p:nvGraphicFramePr>
        <p:xfrm>
          <a:off x="12847744"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Setup">
            <a:extLst>
              <a:ext uri="{FF2B5EF4-FFF2-40B4-BE49-F238E27FC236}">
                <a16:creationId xmlns:a16="http://schemas.microsoft.com/office/drawing/2014/main" id="{1476981F-DF21-B2B6-C57D-B1DBA0B3840A}"/>
              </a:ext>
            </a:extLst>
          </p:cNvPr>
          <p:cNvSpPr txBox="1">
            <a:spLocks/>
          </p:cNvSpPr>
          <p:nvPr/>
        </p:nvSpPr>
        <p:spPr>
          <a:xfrm>
            <a:off x="838200" y="365126"/>
            <a:ext cx="5526974" cy="1059914"/>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a:latin typeface="Aldhabi"/>
                <a:cs typeface="Aldhabi"/>
              </a:rPr>
              <a:t>The Solutions:</a:t>
            </a:r>
            <a:endParaRPr lang="en-US">
              <a:cs typeface="Calibri Light" panose="020F0302020204030204"/>
            </a:endParaRPr>
          </a:p>
        </p:txBody>
      </p:sp>
      <p:cxnSp>
        <p:nvCxnSpPr>
          <p:cNvPr id="19" name="!!Ambassador">
            <a:extLst>
              <a:ext uri="{FF2B5EF4-FFF2-40B4-BE49-F238E27FC236}">
                <a16:creationId xmlns:a16="http://schemas.microsoft.com/office/drawing/2014/main" id="{9074F6DB-4888-8034-3917-E29F097BD33A}"/>
              </a:ext>
            </a:extLst>
          </p:cNvPr>
          <p:cNvCxnSpPr>
            <a:cxnSpLocks/>
          </p:cNvCxnSpPr>
          <p:nvPr/>
        </p:nvCxnSpPr>
        <p:spPr>
          <a:xfrm>
            <a:off x="3605135" y="-145036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045B612-2048-A353-6B32-DE665C1E623A}"/>
              </a:ext>
            </a:extLst>
          </p:cNvPr>
          <p:cNvSpPr txBox="1"/>
          <p:nvPr/>
        </p:nvSpPr>
        <p:spPr>
          <a:xfrm>
            <a:off x="-8849188" y="2151726"/>
            <a:ext cx="8392647" cy="2554545"/>
          </a:xfrm>
          <a:prstGeom prst="rect">
            <a:avLst/>
          </a:prstGeom>
          <a:solidFill>
            <a:srgbClr val="F5EFD7"/>
          </a:solidFill>
          <a:ln w="25400">
            <a:solidFill>
              <a:srgbClr val="9D7457"/>
            </a:solidFill>
          </a:ln>
        </p:spPr>
        <p:txBody>
          <a:bodyPr wrap="square" lIns="91440" tIns="45720" rIns="91440" bIns="45720" rtlCol="0" anchor="t">
            <a:spAutoFit/>
          </a:bodyPr>
          <a:lstStyle/>
          <a:p>
            <a:pPr algn="ctr"/>
            <a:r>
              <a:rPr lang="en-US" sz="8000">
                <a:latin typeface="Aldhabi"/>
                <a:cs typeface="Aldhabi"/>
              </a:rPr>
              <a:t>Food, beverage, &amp; housekeeping </a:t>
            </a:r>
            <a:endParaRPr lang="en-US" sz="6600">
              <a:latin typeface="Aldhabi"/>
              <a:cs typeface="Aldhabi"/>
            </a:endParaRPr>
          </a:p>
        </p:txBody>
      </p:sp>
      <p:pic>
        <p:nvPicPr>
          <p:cNvPr id="23" name="!!Tree1" descr="A picture containing decorated, dining table&#10;&#10;Description automatically generated">
            <a:extLst>
              <a:ext uri="{FF2B5EF4-FFF2-40B4-BE49-F238E27FC236}">
                <a16:creationId xmlns:a16="http://schemas.microsoft.com/office/drawing/2014/main" id="{550D0F66-61F8-7A1F-5053-29342C534B64}"/>
              </a:ext>
            </a:extLst>
          </p:cNvPr>
          <p:cNvPicPr>
            <a:picLocks noChangeAspect="1"/>
          </p:cNvPicPr>
          <p:nvPr/>
        </p:nvPicPr>
        <p:blipFill rotWithShape="1">
          <a:blip r:embed="rId11"/>
          <a:srcRect l="50860" t="10265" r="38806" b="47698"/>
          <a:stretch/>
        </p:blipFill>
        <p:spPr>
          <a:xfrm rot="19297355">
            <a:off x="-2182359" y="5272546"/>
            <a:ext cx="1844628" cy="3321770"/>
          </a:xfrm>
          <a:prstGeom prst="rect">
            <a:avLst/>
          </a:prstGeom>
        </p:spPr>
      </p:pic>
      <p:pic>
        <p:nvPicPr>
          <p:cNvPr id="24" name="!!Tree1" descr="A picture containing decorated, dining table&#10;&#10;Description automatically generated">
            <a:extLst>
              <a:ext uri="{FF2B5EF4-FFF2-40B4-BE49-F238E27FC236}">
                <a16:creationId xmlns:a16="http://schemas.microsoft.com/office/drawing/2014/main" id="{25184E9E-5548-7924-C0EA-7C478B95067A}"/>
              </a:ext>
            </a:extLst>
          </p:cNvPr>
          <p:cNvPicPr>
            <a:picLocks noChangeAspect="1"/>
          </p:cNvPicPr>
          <p:nvPr/>
        </p:nvPicPr>
        <p:blipFill rotWithShape="1">
          <a:blip r:embed="rId11"/>
          <a:srcRect l="50860" t="10265" r="38806" b="47698"/>
          <a:stretch/>
        </p:blipFill>
        <p:spPr>
          <a:xfrm rot="2268593">
            <a:off x="12097476" y="5600730"/>
            <a:ext cx="1844628" cy="3321770"/>
          </a:xfrm>
          <a:prstGeom prst="rect">
            <a:avLst/>
          </a:prstGeom>
        </p:spPr>
      </p:pic>
      <p:pic>
        <p:nvPicPr>
          <p:cNvPr id="26" name="Graphic 25" descr="Single gear with solid fill">
            <a:extLst>
              <a:ext uri="{FF2B5EF4-FFF2-40B4-BE49-F238E27FC236}">
                <a16:creationId xmlns:a16="http://schemas.microsoft.com/office/drawing/2014/main" id="{786681F4-6379-1E1F-C92B-2F9E844967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17939">
            <a:off x="1959954" y="4965638"/>
            <a:ext cx="3575538" cy="3575538"/>
          </a:xfrm>
          <a:prstGeom prst="rect">
            <a:avLst/>
          </a:prstGeom>
        </p:spPr>
      </p:pic>
      <p:pic>
        <p:nvPicPr>
          <p:cNvPr id="27" name="Graphic 26" descr="Single gear with solid fill">
            <a:extLst>
              <a:ext uri="{FF2B5EF4-FFF2-40B4-BE49-F238E27FC236}">
                <a16:creationId xmlns:a16="http://schemas.microsoft.com/office/drawing/2014/main" id="{69F5471C-135B-E6BB-BA4A-6687222B00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851783">
            <a:off x="4614936" y="5684262"/>
            <a:ext cx="2276621" cy="2276621"/>
          </a:xfrm>
          <a:prstGeom prst="rect">
            <a:avLst/>
          </a:prstGeom>
        </p:spPr>
      </p:pic>
      <p:pic>
        <p:nvPicPr>
          <p:cNvPr id="28" name="Graphic 27" descr="Single gear with solid fill">
            <a:extLst>
              <a:ext uri="{FF2B5EF4-FFF2-40B4-BE49-F238E27FC236}">
                <a16:creationId xmlns:a16="http://schemas.microsoft.com/office/drawing/2014/main" id="{71E542A8-8B8E-8068-CB19-78D8E6695F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580048">
            <a:off x="5977639" y="5033235"/>
            <a:ext cx="3575538" cy="3575538"/>
          </a:xfrm>
          <a:prstGeom prst="rect">
            <a:avLst/>
          </a:prstGeom>
        </p:spPr>
      </p:pic>
      <p:pic>
        <p:nvPicPr>
          <p:cNvPr id="32" name="Graphic 31" descr="Single gear with solid fill">
            <a:extLst>
              <a:ext uri="{FF2B5EF4-FFF2-40B4-BE49-F238E27FC236}">
                <a16:creationId xmlns:a16="http://schemas.microsoft.com/office/drawing/2014/main" id="{95A976DF-3CA2-A065-967C-F7252FDA655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8851783">
            <a:off x="8764909" y="6056470"/>
            <a:ext cx="1532206" cy="1532206"/>
          </a:xfrm>
          <a:prstGeom prst="rect">
            <a:avLst/>
          </a:prstGeom>
        </p:spPr>
      </p:pic>
    </p:spTree>
    <p:extLst>
      <p:ext uri="{BB962C8B-B14F-4D97-AF65-F5344CB8AC3E}">
        <p14:creationId xmlns:p14="http://schemas.microsoft.com/office/powerpoint/2010/main" val="3332235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608FD6-8C0F-7D2D-565E-79189A3805CC}"/>
              </a:ext>
            </a:extLst>
          </p:cNvPr>
          <p:cNvSpPr txBox="1"/>
          <p:nvPr/>
        </p:nvSpPr>
        <p:spPr>
          <a:xfrm>
            <a:off x="1824185" y="2152767"/>
            <a:ext cx="8392647" cy="2554545"/>
          </a:xfrm>
          <a:prstGeom prst="rect">
            <a:avLst/>
          </a:prstGeom>
          <a:solidFill>
            <a:srgbClr val="F5EFD7"/>
          </a:solidFill>
          <a:ln w="25400">
            <a:solidFill>
              <a:srgbClr val="9D7457"/>
            </a:solidFill>
          </a:ln>
        </p:spPr>
        <p:txBody>
          <a:bodyPr wrap="square" lIns="91440" tIns="45720" rIns="91440" bIns="45720" rtlCol="0" anchor="t">
            <a:spAutoFit/>
          </a:bodyPr>
          <a:lstStyle/>
          <a:p>
            <a:pPr algn="ctr"/>
            <a:r>
              <a:rPr lang="en-US" sz="8000">
                <a:latin typeface="Aldhabi"/>
                <a:cs typeface="Aldhabi"/>
              </a:rPr>
              <a:t>Food, beverage, &amp; housekeeping </a:t>
            </a:r>
            <a:endParaRPr lang="en-US" sz="6600">
              <a:latin typeface="Aldhabi"/>
              <a:cs typeface="Aldhabi"/>
            </a:endParaRPr>
          </a:p>
        </p:txBody>
      </p:sp>
      <p:pic>
        <p:nvPicPr>
          <p:cNvPr id="11" name="!!Fern1">
            <a:extLst>
              <a:ext uri="{FF2B5EF4-FFF2-40B4-BE49-F238E27FC236}">
                <a16:creationId xmlns:a16="http://schemas.microsoft.com/office/drawing/2014/main" id="{3ECB3016-0989-6F39-3E8C-88352EDD286D}"/>
              </a:ext>
            </a:extLst>
          </p:cNvPr>
          <p:cNvPicPr>
            <a:picLocks noChangeAspect="1"/>
          </p:cNvPicPr>
          <p:nvPr/>
        </p:nvPicPr>
        <p:blipFill rotWithShape="1">
          <a:blip r:embed="rId4"/>
          <a:srcRect l="35890" t="66529" r="60302" b="12381"/>
          <a:stretch/>
        </p:blipFill>
        <p:spPr>
          <a:xfrm>
            <a:off x="84042" y="7190798"/>
            <a:ext cx="1171278" cy="2872597"/>
          </a:xfrm>
          <a:prstGeom prst="rect">
            <a:avLst/>
          </a:prstGeom>
        </p:spPr>
      </p:pic>
      <p:pic>
        <p:nvPicPr>
          <p:cNvPr id="12" name="!!Fern2">
            <a:extLst>
              <a:ext uri="{FF2B5EF4-FFF2-40B4-BE49-F238E27FC236}">
                <a16:creationId xmlns:a16="http://schemas.microsoft.com/office/drawing/2014/main" id="{7A75CFA2-562B-F16A-F096-519D8161D80C}"/>
              </a:ext>
            </a:extLst>
          </p:cNvPr>
          <p:cNvPicPr>
            <a:picLocks noChangeAspect="1"/>
          </p:cNvPicPr>
          <p:nvPr/>
        </p:nvPicPr>
        <p:blipFill rotWithShape="1">
          <a:blip r:embed="rId4"/>
          <a:srcRect l="35890" t="66529" r="60302" b="12381"/>
          <a:stretch/>
        </p:blipFill>
        <p:spPr>
          <a:xfrm>
            <a:off x="10717319" y="7153802"/>
            <a:ext cx="1170715" cy="2871216"/>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25C06025-0E06-3218-4428-99FC19C65494}"/>
              </a:ext>
            </a:extLst>
          </p:cNvPr>
          <p:cNvPicPr>
            <a:picLocks noChangeAspect="1"/>
          </p:cNvPicPr>
          <p:nvPr/>
        </p:nvPicPr>
        <p:blipFill rotWithShape="1">
          <a:blip r:embed="rId5"/>
          <a:srcRect r="27314" b="-102"/>
          <a:stretch/>
        </p:blipFill>
        <p:spPr>
          <a:xfrm>
            <a:off x="13140624" y="959841"/>
            <a:ext cx="7947538" cy="5186443"/>
          </a:xfrm>
          <a:prstGeom prst="rect">
            <a:avLst/>
          </a:prstGeom>
        </p:spPr>
      </p:pic>
      <p:sp>
        <p:nvSpPr>
          <p:cNvPr id="5" name="!!Setup">
            <a:extLst>
              <a:ext uri="{FF2B5EF4-FFF2-40B4-BE49-F238E27FC236}">
                <a16:creationId xmlns:a16="http://schemas.microsoft.com/office/drawing/2014/main" id="{20BBE332-9CB4-C07F-DAA5-9F1C5525C45E}"/>
              </a:ext>
            </a:extLst>
          </p:cNvPr>
          <p:cNvSpPr txBox="1">
            <a:spLocks/>
          </p:cNvSpPr>
          <p:nvPr/>
        </p:nvSpPr>
        <p:spPr>
          <a:xfrm>
            <a:off x="814754" y="-1508646"/>
            <a:ext cx="5526974" cy="1059914"/>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The Solutions:</a:t>
            </a:r>
          </a:p>
        </p:txBody>
      </p:sp>
      <p:cxnSp>
        <p:nvCxnSpPr>
          <p:cNvPr id="6" name="!!Ambassador">
            <a:extLst>
              <a:ext uri="{FF2B5EF4-FFF2-40B4-BE49-F238E27FC236}">
                <a16:creationId xmlns:a16="http://schemas.microsoft.com/office/drawing/2014/main" id="{8F297E27-5858-2BF8-9968-AA06CF479E73}"/>
              </a:ext>
            </a:extLst>
          </p:cNvPr>
          <p:cNvCxnSpPr>
            <a:cxnSpLocks/>
          </p:cNvCxnSpPr>
          <p:nvPr/>
        </p:nvCxnSpPr>
        <p:spPr>
          <a:xfrm>
            <a:off x="3581689" y="-3324133"/>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7" name="Content Placeholder 8" descr="Chart, bar chart&#10;&#10;Description automatically generated">
            <a:extLst>
              <a:ext uri="{FF2B5EF4-FFF2-40B4-BE49-F238E27FC236}">
                <a16:creationId xmlns:a16="http://schemas.microsoft.com/office/drawing/2014/main" id="{F3D0DFD3-DE92-7A8D-FB20-21B73B7246DE}"/>
              </a:ext>
            </a:extLst>
          </p:cNvPr>
          <p:cNvPicPr>
            <a:picLocks noChangeAspect="1"/>
          </p:cNvPicPr>
          <p:nvPr/>
        </p:nvPicPr>
        <p:blipFill>
          <a:blip r:embed="rId6"/>
          <a:stretch>
            <a:fillRect/>
          </a:stretch>
        </p:blipFill>
        <p:spPr>
          <a:xfrm>
            <a:off x="-5260969" y="1756270"/>
            <a:ext cx="4732840" cy="3892760"/>
          </a:xfrm>
          <a:prstGeom prst="rect">
            <a:avLst/>
          </a:prstGeom>
          <a:ln>
            <a:solidFill>
              <a:srgbClr val="9D7457"/>
            </a:solidFill>
          </a:ln>
        </p:spPr>
      </p:pic>
      <p:pic>
        <p:nvPicPr>
          <p:cNvPr id="23" name="!!Tree1" descr="A picture containing decorated, dining table&#10;&#10;Description automatically generated">
            <a:extLst>
              <a:ext uri="{FF2B5EF4-FFF2-40B4-BE49-F238E27FC236}">
                <a16:creationId xmlns:a16="http://schemas.microsoft.com/office/drawing/2014/main" id="{2BEAF888-A5D3-C935-FF0A-9A1FF3E34B32}"/>
              </a:ext>
            </a:extLst>
          </p:cNvPr>
          <p:cNvPicPr>
            <a:picLocks noChangeAspect="1"/>
          </p:cNvPicPr>
          <p:nvPr/>
        </p:nvPicPr>
        <p:blipFill rotWithShape="1">
          <a:blip r:embed="rId7"/>
          <a:srcRect l="50860" t="10265" r="38806" b="47698"/>
          <a:stretch/>
        </p:blipFill>
        <p:spPr>
          <a:xfrm>
            <a:off x="0" y="3610709"/>
            <a:ext cx="1844628" cy="3321770"/>
          </a:xfrm>
          <a:prstGeom prst="rect">
            <a:avLst/>
          </a:prstGeom>
        </p:spPr>
      </p:pic>
      <p:pic>
        <p:nvPicPr>
          <p:cNvPr id="24" name="!!Tree1" descr="A picture containing decorated, dining table&#10;&#10;Description automatically generated">
            <a:extLst>
              <a:ext uri="{FF2B5EF4-FFF2-40B4-BE49-F238E27FC236}">
                <a16:creationId xmlns:a16="http://schemas.microsoft.com/office/drawing/2014/main" id="{D29096F7-B62A-8893-008A-1A3D2D7411F9}"/>
              </a:ext>
            </a:extLst>
          </p:cNvPr>
          <p:cNvPicPr>
            <a:picLocks noChangeAspect="1"/>
          </p:cNvPicPr>
          <p:nvPr/>
        </p:nvPicPr>
        <p:blipFill rotWithShape="1">
          <a:blip r:embed="rId7"/>
          <a:srcRect l="50860" t="10265" r="38806" b="47698"/>
          <a:stretch/>
        </p:blipFill>
        <p:spPr>
          <a:xfrm>
            <a:off x="10380362" y="3610709"/>
            <a:ext cx="1844628" cy="3321770"/>
          </a:xfrm>
          <a:prstGeom prst="rect">
            <a:avLst/>
          </a:prstGeom>
        </p:spPr>
      </p:pic>
      <p:pic>
        <p:nvPicPr>
          <p:cNvPr id="25" name="!!Fern1">
            <a:extLst>
              <a:ext uri="{FF2B5EF4-FFF2-40B4-BE49-F238E27FC236}">
                <a16:creationId xmlns:a16="http://schemas.microsoft.com/office/drawing/2014/main" id="{59F43657-22EF-26F9-106B-47E5CE99AA85}"/>
              </a:ext>
            </a:extLst>
          </p:cNvPr>
          <p:cNvPicPr>
            <a:picLocks noChangeAspect="1"/>
          </p:cNvPicPr>
          <p:nvPr/>
        </p:nvPicPr>
        <p:blipFill rotWithShape="1">
          <a:blip r:embed="rId4"/>
          <a:srcRect l="64059" t="61033" r="30312" b="12394"/>
          <a:stretch/>
        </p:blipFill>
        <p:spPr>
          <a:xfrm rot="19493332">
            <a:off x="-2227062" y="5344146"/>
            <a:ext cx="1731227" cy="3619311"/>
          </a:xfrm>
          <a:prstGeom prst="rect">
            <a:avLst/>
          </a:prstGeom>
        </p:spPr>
      </p:pic>
      <p:pic>
        <p:nvPicPr>
          <p:cNvPr id="26" name="!!Fern1">
            <a:extLst>
              <a:ext uri="{FF2B5EF4-FFF2-40B4-BE49-F238E27FC236}">
                <a16:creationId xmlns:a16="http://schemas.microsoft.com/office/drawing/2014/main" id="{5F8C482D-8DAC-1393-742B-85947E0B816E}"/>
              </a:ext>
            </a:extLst>
          </p:cNvPr>
          <p:cNvPicPr>
            <a:picLocks noChangeAspect="1"/>
          </p:cNvPicPr>
          <p:nvPr/>
        </p:nvPicPr>
        <p:blipFill rotWithShape="1">
          <a:blip r:embed="rId4"/>
          <a:srcRect l="64059" t="61033" r="30312" b="12394"/>
          <a:stretch/>
        </p:blipFill>
        <p:spPr>
          <a:xfrm rot="2036640">
            <a:off x="12379005" y="5486679"/>
            <a:ext cx="1731227" cy="3619311"/>
          </a:xfrm>
          <a:prstGeom prst="rect">
            <a:avLst/>
          </a:prstGeom>
        </p:spPr>
      </p:pic>
      <p:pic>
        <p:nvPicPr>
          <p:cNvPr id="27" name="Graphic 26" descr="Single gear with solid fill">
            <a:extLst>
              <a:ext uri="{FF2B5EF4-FFF2-40B4-BE49-F238E27FC236}">
                <a16:creationId xmlns:a16="http://schemas.microsoft.com/office/drawing/2014/main" id="{989E10D4-787D-BE81-1572-52BD83574D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962533">
            <a:off x="1959954" y="4965638"/>
            <a:ext cx="3575538" cy="3575538"/>
          </a:xfrm>
          <a:prstGeom prst="rect">
            <a:avLst/>
          </a:prstGeom>
        </p:spPr>
      </p:pic>
      <p:pic>
        <p:nvPicPr>
          <p:cNvPr id="28" name="Graphic 27" descr="Single gear with solid fill">
            <a:extLst>
              <a:ext uri="{FF2B5EF4-FFF2-40B4-BE49-F238E27FC236}">
                <a16:creationId xmlns:a16="http://schemas.microsoft.com/office/drawing/2014/main" id="{DDEE9E47-D604-3734-6A34-BCD5AF5BEF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596377">
            <a:off x="4614936" y="5684262"/>
            <a:ext cx="2276621" cy="2276621"/>
          </a:xfrm>
          <a:prstGeom prst="rect">
            <a:avLst/>
          </a:prstGeom>
        </p:spPr>
      </p:pic>
      <p:pic>
        <p:nvPicPr>
          <p:cNvPr id="29" name="Graphic 28" descr="Single gear with solid fill">
            <a:extLst>
              <a:ext uri="{FF2B5EF4-FFF2-40B4-BE49-F238E27FC236}">
                <a16:creationId xmlns:a16="http://schemas.microsoft.com/office/drawing/2014/main" id="{3F6BBB64-5366-9749-DEBF-DA2F2678C0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924642">
            <a:off x="5977639" y="5033235"/>
            <a:ext cx="3575538" cy="3575538"/>
          </a:xfrm>
          <a:prstGeom prst="rect">
            <a:avLst/>
          </a:prstGeom>
        </p:spPr>
      </p:pic>
      <p:pic>
        <p:nvPicPr>
          <p:cNvPr id="30" name="Graphic 29" descr="Single gear with solid fill">
            <a:extLst>
              <a:ext uri="{FF2B5EF4-FFF2-40B4-BE49-F238E27FC236}">
                <a16:creationId xmlns:a16="http://schemas.microsoft.com/office/drawing/2014/main" id="{B5AB5BDC-EDD6-0709-F37B-8EAA28C61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596377">
            <a:off x="8764909" y="6056470"/>
            <a:ext cx="1532206" cy="1532206"/>
          </a:xfrm>
          <a:prstGeom prst="rect">
            <a:avLst/>
          </a:prstGeom>
        </p:spPr>
      </p:pic>
    </p:spTree>
    <p:extLst>
      <p:ext uri="{BB962C8B-B14F-4D97-AF65-F5344CB8AC3E}">
        <p14:creationId xmlns:p14="http://schemas.microsoft.com/office/powerpoint/2010/main" val="3461209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ge">
            <a:extLst>
              <a:ext uri="{FF2B5EF4-FFF2-40B4-BE49-F238E27FC236}">
                <a16:creationId xmlns:a16="http://schemas.microsoft.com/office/drawing/2014/main" id="{D833C8E0-3244-9A44-250C-49044E92C090}"/>
              </a:ext>
            </a:extLst>
          </p:cNvPr>
          <p:cNvSpPr>
            <a:spLocks noGrp="1"/>
          </p:cNvSpPr>
          <p:nvPr>
            <p:ph type="title"/>
          </p:nvPr>
        </p:nvSpPr>
        <p:spPr>
          <a:xfrm>
            <a:off x="838200" y="226061"/>
            <a:ext cx="10515600" cy="1092050"/>
          </a:xfrm>
          <a:solidFill>
            <a:srgbClr val="F5EFD7"/>
          </a:solidFill>
          <a:ln>
            <a:solidFill>
              <a:srgbClr val="9D7457"/>
            </a:solidFill>
          </a:ln>
        </p:spPr>
        <p:txBody>
          <a:bodyPr vert="horz" lIns="91440" tIns="45720" rIns="91440" bIns="45720" rtlCol="0" anchor="b">
            <a:normAutofit/>
          </a:bodyPr>
          <a:lstStyle/>
          <a:p>
            <a:pPr algn="ctr"/>
            <a:r>
              <a:rPr lang="en-US" sz="6600" b="1">
                <a:latin typeface="Aldhabi" pitchFamily="2" charset="-78"/>
                <a:cs typeface="Aldhabi" pitchFamily="2" charset="-78"/>
              </a:rPr>
              <a:t>An Argument On Age</a:t>
            </a:r>
          </a:p>
        </p:txBody>
      </p:sp>
      <p:pic>
        <p:nvPicPr>
          <p:cNvPr id="9" name="Content Placeholder 8" descr="Chart, bar chart&#10;&#10;Description automatically generated">
            <a:extLst>
              <a:ext uri="{FF2B5EF4-FFF2-40B4-BE49-F238E27FC236}">
                <a16:creationId xmlns:a16="http://schemas.microsoft.com/office/drawing/2014/main" id="{036E1AF0-B9FF-0134-EFDA-5CED06D40C4E}"/>
              </a:ext>
            </a:extLst>
          </p:cNvPr>
          <p:cNvPicPr>
            <a:picLocks noGrp="1" noChangeAspect="1"/>
          </p:cNvPicPr>
          <p:nvPr>
            <p:ph idx="1"/>
          </p:nvPr>
        </p:nvPicPr>
        <p:blipFill>
          <a:blip r:embed="rId3"/>
          <a:stretch>
            <a:fillRect/>
          </a:stretch>
        </p:blipFill>
        <p:spPr>
          <a:xfrm>
            <a:off x="3729580" y="1482620"/>
            <a:ext cx="4732840" cy="3892760"/>
          </a:xfrm>
          <a:prstGeom prst="rect">
            <a:avLst/>
          </a:prstGeom>
          <a:ln>
            <a:solidFill>
              <a:srgbClr val="9D7457"/>
            </a:solidFill>
          </a:ln>
        </p:spPr>
      </p:pic>
      <p:sp>
        <p:nvSpPr>
          <p:cNvPr id="28" name="TextBox 27">
            <a:extLst>
              <a:ext uri="{FF2B5EF4-FFF2-40B4-BE49-F238E27FC236}">
                <a16:creationId xmlns:a16="http://schemas.microsoft.com/office/drawing/2014/main" id="{EB45823D-25DD-0212-37E9-86BA4826F70F}"/>
              </a:ext>
            </a:extLst>
          </p:cNvPr>
          <p:cNvSpPr txBox="1"/>
          <p:nvPr/>
        </p:nvSpPr>
        <p:spPr>
          <a:xfrm>
            <a:off x="10161639" y="2182761"/>
            <a:ext cx="184731" cy="369332"/>
          </a:xfrm>
          <a:prstGeom prst="rect">
            <a:avLst/>
          </a:prstGeom>
          <a:noFill/>
        </p:spPr>
        <p:txBody>
          <a:bodyPr wrap="none" rtlCol="0">
            <a:spAutoFit/>
          </a:bodyPr>
          <a:lstStyle/>
          <a:p>
            <a:endParaRPr lang="en-US"/>
          </a:p>
        </p:txBody>
      </p:sp>
      <p:pic>
        <p:nvPicPr>
          <p:cNvPr id="3" name="!!Tree1" descr="A picture containing decorated, dining table&#10;&#10;Description automatically generated">
            <a:extLst>
              <a:ext uri="{FF2B5EF4-FFF2-40B4-BE49-F238E27FC236}">
                <a16:creationId xmlns:a16="http://schemas.microsoft.com/office/drawing/2014/main" id="{6FECB719-FC69-A40A-70CB-18BC95FFF15C}"/>
              </a:ext>
            </a:extLst>
          </p:cNvPr>
          <p:cNvPicPr>
            <a:picLocks noChangeAspect="1"/>
          </p:cNvPicPr>
          <p:nvPr/>
        </p:nvPicPr>
        <p:blipFill rotWithShape="1">
          <a:blip r:embed="rId4"/>
          <a:srcRect l="50860" t="10265" r="38806" b="47698"/>
          <a:stretch/>
        </p:blipFill>
        <p:spPr>
          <a:xfrm>
            <a:off x="-32990" y="6946355"/>
            <a:ext cx="1844628" cy="3321770"/>
          </a:xfrm>
          <a:prstGeom prst="rect">
            <a:avLst/>
          </a:prstGeom>
        </p:spPr>
      </p:pic>
      <p:pic>
        <p:nvPicPr>
          <p:cNvPr id="4" name="!!Tree1" descr="A picture containing decorated, dining table&#10;&#10;Description automatically generated">
            <a:extLst>
              <a:ext uri="{FF2B5EF4-FFF2-40B4-BE49-F238E27FC236}">
                <a16:creationId xmlns:a16="http://schemas.microsoft.com/office/drawing/2014/main" id="{50DF4555-0D2B-46EC-3695-004835427A56}"/>
              </a:ext>
            </a:extLst>
          </p:cNvPr>
          <p:cNvPicPr>
            <a:picLocks noChangeAspect="1"/>
          </p:cNvPicPr>
          <p:nvPr/>
        </p:nvPicPr>
        <p:blipFill rotWithShape="1">
          <a:blip r:embed="rId4"/>
          <a:srcRect l="50860" t="10265" r="38806" b="47698"/>
          <a:stretch/>
        </p:blipFill>
        <p:spPr>
          <a:xfrm>
            <a:off x="10347372" y="6946355"/>
            <a:ext cx="1844628" cy="3321770"/>
          </a:xfrm>
          <a:prstGeom prst="rect">
            <a:avLst/>
          </a:prstGeom>
        </p:spPr>
      </p:pic>
      <p:sp>
        <p:nvSpPr>
          <p:cNvPr id="5" name="TextBox 4">
            <a:extLst>
              <a:ext uri="{FF2B5EF4-FFF2-40B4-BE49-F238E27FC236}">
                <a16:creationId xmlns:a16="http://schemas.microsoft.com/office/drawing/2014/main" id="{1B631CBF-A968-07D0-0010-3DBD0717D2A7}"/>
              </a:ext>
            </a:extLst>
          </p:cNvPr>
          <p:cNvSpPr txBox="1"/>
          <p:nvPr/>
        </p:nvSpPr>
        <p:spPr>
          <a:xfrm>
            <a:off x="12467720" y="2182761"/>
            <a:ext cx="8392647" cy="2554545"/>
          </a:xfrm>
          <a:prstGeom prst="rect">
            <a:avLst/>
          </a:prstGeom>
          <a:solidFill>
            <a:srgbClr val="F5EFD7"/>
          </a:solidFill>
          <a:ln w="25400">
            <a:solidFill>
              <a:srgbClr val="9D7457"/>
            </a:solidFill>
          </a:ln>
        </p:spPr>
        <p:txBody>
          <a:bodyPr wrap="square" lIns="91440" tIns="45720" rIns="91440" bIns="45720" rtlCol="0" anchor="t">
            <a:spAutoFit/>
          </a:bodyPr>
          <a:lstStyle/>
          <a:p>
            <a:pPr algn="ctr"/>
            <a:r>
              <a:rPr lang="en-US" sz="8000">
                <a:latin typeface="Aldhabi"/>
                <a:cs typeface="Aldhabi"/>
              </a:rPr>
              <a:t>Food, beverage, &amp; housekeeping </a:t>
            </a:r>
            <a:endParaRPr lang="en-US" sz="6600">
              <a:latin typeface="Aldhabi"/>
              <a:cs typeface="Aldhabi"/>
            </a:endParaRPr>
          </a:p>
        </p:txBody>
      </p:sp>
      <p:pic>
        <p:nvPicPr>
          <p:cNvPr id="6" name="!!Fern1">
            <a:extLst>
              <a:ext uri="{FF2B5EF4-FFF2-40B4-BE49-F238E27FC236}">
                <a16:creationId xmlns:a16="http://schemas.microsoft.com/office/drawing/2014/main" id="{674C5FB8-F72B-03A7-7CD3-64A16879A087}"/>
              </a:ext>
            </a:extLst>
          </p:cNvPr>
          <p:cNvPicPr>
            <a:picLocks noChangeAspect="1"/>
          </p:cNvPicPr>
          <p:nvPr/>
        </p:nvPicPr>
        <p:blipFill rotWithShape="1">
          <a:blip r:embed="rId5"/>
          <a:srcRect l="64059" t="61033" r="30312" b="12394"/>
          <a:stretch/>
        </p:blipFill>
        <p:spPr>
          <a:xfrm>
            <a:off x="23710" y="3201693"/>
            <a:ext cx="1731227" cy="3619311"/>
          </a:xfrm>
          <a:prstGeom prst="rect">
            <a:avLst/>
          </a:prstGeom>
        </p:spPr>
      </p:pic>
      <p:pic>
        <p:nvPicPr>
          <p:cNvPr id="7" name="!!Fern1">
            <a:extLst>
              <a:ext uri="{FF2B5EF4-FFF2-40B4-BE49-F238E27FC236}">
                <a16:creationId xmlns:a16="http://schemas.microsoft.com/office/drawing/2014/main" id="{C14B1840-1848-5DC7-E056-ABBDF7884111}"/>
              </a:ext>
            </a:extLst>
          </p:cNvPr>
          <p:cNvPicPr>
            <a:picLocks noChangeAspect="1"/>
          </p:cNvPicPr>
          <p:nvPr/>
        </p:nvPicPr>
        <p:blipFill rotWithShape="1">
          <a:blip r:embed="rId5"/>
          <a:srcRect l="64059" t="61033" r="30312" b="12394"/>
          <a:stretch/>
        </p:blipFill>
        <p:spPr>
          <a:xfrm>
            <a:off x="10470631" y="3258725"/>
            <a:ext cx="1731227" cy="3619311"/>
          </a:xfrm>
          <a:prstGeom prst="rect">
            <a:avLst/>
          </a:prstGeom>
        </p:spPr>
      </p:pic>
      <p:pic>
        <p:nvPicPr>
          <p:cNvPr id="8" name="Graphic 7" descr="Single gear with solid fill">
            <a:extLst>
              <a:ext uri="{FF2B5EF4-FFF2-40B4-BE49-F238E27FC236}">
                <a16:creationId xmlns:a16="http://schemas.microsoft.com/office/drawing/2014/main" id="{D3D1F4D9-6E26-D45A-6C30-E9C9DBFC21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2404211">
            <a:off x="1959954" y="4965638"/>
            <a:ext cx="3575538" cy="3575538"/>
          </a:xfrm>
          <a:prstGeom prst="rect">
            <a:avLst/>
          </a:prstGeom>
        </p:spPr>
      </p:pic>
      <p:pic>
        <p:nvPicPr>
          <p:cNvPr id="10" name="Graphic 9" descr="Single gear with solid fill">
            <a:extLst>
              <a:ext uri="{FF2B5EF4-FFF2-40B4-BE49-F238E27FC236}">
                <a16:creationId xmlns:a16="http://schemas.microsoft.com/office/drawing/2014/main" id="{EA1D5AD9-28CA-FDEF-703A-C0EEB72202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038055">
            <a:off x="4614936" y="5684262"/>
            <a:ext cx="2276621" cy="2276621"/>
          </a:xfrm>
          <a:prstGeom prst="rect">
            <a:avLst/>
          </a:prstGeom>
        </p:spPr>
      </p:pic>
      <p:pic>
        <p:nvPicPr>
          <p:cNvPr id="11" name="Graphic 10" descr="Single gear with solid fill">
            <a:extLst>
              <a:ext uri="{FF2B5EF4-FFF2-40B4-BE49-F238E27FC236}">
                <a16:creationId xmlns:a16="http://schemas.microsoft.com/office/drawing/2014/main" id="{B169A162-7C44-EE05-4D33-173A4BE26E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2366320">
            <a:off x="5977639" y="5033235"/>
            <a:ext cx="3575538" cy="3575538"/>
          </a:xfrm>
          <a:prstGeom prst="rect">
            <a:avLst/>
          </a:prstGeom>
        </p:spPr>
      </p:pic>
      <p:pic>
        <p:nvPicPr>
          <p:cNvPr id="12" name="Graphic 11" descr="Single gear with solid fill">
            <a:extLst>
              <a:ext uri="{FF2B5EF4-FFF2-40B4-BE49-F238E27FC236}">
                <a16:creationId xmlns:a16="http://schemas.microsoft.com/office/drawing/2014/main" id="{4EC81C58-86B3-FC7C-A182-AE3DEA8726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8038055">
            <a:off x="8764909" y="6056470"/>
            <a:ext cx="1532206" cy="1532206"/>
          </a:xfrm>
          <a:prstGeom prst="rect">
            <a:avLst/>
          </a:prstGeom>
        </p:spPr>
      </p:pic>
    </p:spTree>
    <p:extLst>
      <p:ext uri="{BB962C8B-B14F-4D97-AF65-F5344CB8AC3E}">
        <p14:creationId xmlns:p14="http://schemas.microsoft.com/office/powerpoint/2010/main" val="34940485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8" descr="Chart, bar chart&#10;&#10;Description automatically generated">
            <a:extLst>
              <a:ext uri="{FF2B5EF4-FFF2-40B4-BE49-F238E27FC236}">
                <a16:creationId xmlns:a16="http://schemas.microsoft.com/office/drawing/2014/main" id="{CCEB80E5-D24F-734B-9AD5-5113C91BBCD2}"/>
              </a:ext>
            </a:extLst>
          </p:cNvPr>
          <p:cNvPicPr>
            <a:picLocks noChangeAspect="1"/>
          </p:cNvPicPr>
          <p:nvPr/>
        </p:nvPicPr>
        <p:blipFill>
          <a:blip r:embed="rId3"/>
          <a:stretch>
            <a:fillRect/>
          </a:stretch>
        </p:blipFill>
        <p:spPr>
          <a:xfrm>
            <a:off x="2116919" y="-38100"/>
            <a:ext cx="8338308" cy="6858257"/>
          </a:xfrm>
          <a:prstGeom prst="rect">
            <a:avLst/>
          </a:prstGeom>
        </p:spPr>
      </p:pic>
      <p:sp>
        <p:nvSpPr>
          <p:cNvPr id="28" name="TextBox 27">
            <a:extLst>
              <a:ext uri="{FF2B5EF4-FFF2-40B4-BE49-F238E27FC236}">
                <a16:creationId xmlns:a16="http://schemas.microsoft.com/office/drawing/2014/main" id="{EB45823D-25DD-0212-37E9-86BA4826F70F}"/>
              </a:ext>
            </a:extLst>
          </p:cNvPr>
          <p:cNvSpPr txBox="1"/>
          <p:nvPr/>
        </p:nvSpPr>
        <p:spPr>
          <a:xfrm>
            <a:off x="10161639" y="2182761"/>
            <a:ext cx="184731" cy="369332"/>
          </a:xfrm>
          <a:prstGeom prst="rect">
            <a:avLst/>
          </a:prstGeom>
          <a:noFill/>
        </p:spPr>
        <p:txBody>
          <a:bodyPr wrap="none" rtlCol="0">
            <a:spAutoFit/>
          </a:bodyPr>
          <a:lstStyle/>
          <a:p>
            <a:endParaRPr lang="en-US"/>
          </a:p>
        </p:txBody>
      </p:sp>
      <p:sp>
        <p:nvSpPr>
          <p:cNvPr id="13" name="Content Placeholder 2">
            <a:extLst>
              <a:ext uri="{FF2B5EF4-FFF2-40B4-BE49-F238E27FC236}">
                <a16:creationId xmlns:a16="http://schemas.microsoft.com/office/drawing/2014/main" id="{D5E227FC-50B4-BF56-7081-B3DBFAA18CF9}"/>
              </a:ext>
            </a:extLst>
          </p:cNvPr>
          <p:cNvSpPr txBox="1">
            <a:spLocks/>
          </p:cNvSpPr>
          <p:nvPr/>
        </p:nvSpPr>
        <p:spPr>
          <a:xfrm>
            <a:off x="-10828863" y="2182761"/>
            <a:ext cx="10515600" cy="2014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They don’t have as many financial needs</a:t>
            </a:r>
          </a:p>
          <a:p>
            <a:r>
              <a:rPr lang="en-US"/>
              <a:t>5/6. of our interviewed management started at 17 or 19 years age</a:t>
            </a:r>
          </a:p>
          <a:p>
            <a:r>
              <a:rPr lang="en-US"/>
              <a:t>They swing more with your busy seasons</a:t>
            </a:r>
          </a:p>
        </p:txBody>
      </p:sp>
      <p:pic>
        <p:nvPicPr>
          <p:cNvPr id="21" name="Graphic 20" descr="Single gear with solid fill">
            <a:extLst>
              <a:ext uri="{FF2B5EF4-FFF2-40B4-BE49-F238E27FC236}">
                <a16:creationId xmlns:a16="http://schemas.microsoft.com/office/drawing/2014/main" id="{E9419F10-816D-D52C-18C4-0ACC03A66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533796">
            <a:off x="537335" y="6792102"/>
            <a:ext cx="3575538" cy="3575538"/>
          </a:xfrm>
          <a:prstGeom prst="rect">
            <a:avLst/>
          </a:prstGeom>
        </p:spPr>
      </p:pic>
      <p:pic>
        <p:nvPicPr>
          <p:cNvPr id="22" name="Graphic 21" descr="Single gear with solid fill">
            <a:extLst>
              <a:ext uri="{FF2B5EF4-FFF2-40B4-BE49-F238E27FC236}">
                <a16:creationId xmlns:a16="http://schemas.microsoft.com/office/drawing/2014/main" id="{EC858051-A274-3A73-60D9-45640284A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167640">
            <a:off x="4224286" y="9056429"/>
            <a:ext cx="2276621" cy="2276621"/>
          </a:xfrm>
          <a:prstGeom prst="rect">
            <a:avLst/>
          </a:prstGeom>
        </p:spPr>
      </p:pic>
      <p:pic>
        <p:nvPicPr>
          <p:cNvPr id="23" name="Graphic 22" descr="Single gear with solid fill">
            <a:extLst>
              <a:ext uri="{FF2B5EF4-FFF2-40B4-BE49-F238E27FC236}">
                <a16:creationId xmlns:a16="http://schemas.microsoft.com/office/drawing/2014/main" id="{39C767F0-09A4-13B6-2817-743576B858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495905">
            <a:off x="6205441" y="7985748"/>
            <a:ext cx="3575538" cy="3575538"/>
          </a:xfrm>
          <a:prstGeom prst="rect">
            <a:avLst/>
          </a:prstGeom>
        </p:spPr>
      </p:pic>
      <p:pic>
        <p:nvPicPr>
          <p:cNvPr id="24" name="Graphic 23" descr="Single gear with solid fill">
            <a:extLst>
              <a:ext uri="{FF2B5EF4-FFF2-40B4-BE49-F238E27FC236}">
                <a16:creationId xmlns:a16="http://schemas.microsoft.com/office/drawing/2014/main" id="{4AD15B48-8964-449E-0320-2CBE0C9762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167640">
            <a:off x="9487817" y="10201917"/>
            <a:ext cx="1532206" cy="1532206"/>
          </a:xfrm>
          <a:prstGeom prst="rect">
            <a:avLst/>
          </a:prstGeom>
        </p:spPr>
      </p:pic>
      <p:pic>
        <p:nvPicPr>
          <p:cNvPr id="40" name="!!Pot2" descr="A picture containing decorated, dining table&#10;&#10;Description automatically generated">
            <a:extLst>
              <a:ext uri="{FF2B5EF4-FFF2-40B4-BE49-F238E27FC236}">
                <a16:creationId xmlns:a16="http://schemas.microsoft.com/office/drawing/2014/main" id="{B1690EEB-2D31-5167-9E3A-E35488008936}"/>
              </a:ext>
            </a:extLst>
          </p:cNvPr>
          <p:cNvPicPr>
            <a:picLocks noChangeAspect="1"/>
          </p:cNvPicPr>
          <p:nvPr/>
        </p:nvPicPr>
        <p:blipFill rotWithShape="1">
          <a:blip r:embed="rId8"/>
          <a:srcRect l="40034" t="39183" r="48655" b="11178"/>
          <a:stretch/>
        </p:blipFill>
        <p:spPr>
          <a:xfrm rot="2429525">
            <a:off x="12957725" y="6427862"/>
            <a:ext cx="1560101" cy="3031075"/>
          </a:xfrm>
          <a:prstGeom prst="rect">
            <a:avLst/>
          </a:prstGeom>
        </p:spPr>
      </p:pic>
      <p:pic>
        <p:nvPicPr>
          <p:cNvPr id="41" name="!!Pot1" descr="A picture containing decorated, dining table&#10;&#10;Description automatically generated">
            <a:extLst>
              <a:ext uri="{FF2B5EF4-FFF2-40B4-BE49-F238E27FC236}">
                <a16:creationId xmlns:a16="http://schemas.microsoft.com/office/drawing/2014/main" id="{B7D5008E-E114-1BBE-AFAF-C2CAB81853BC}"/>
              </a:ext>
            </a:extLst>
          </p:cNvPr>
          <p:cNvPicPr>
            <a:picLocks noChangeAspect="1"/>
          </p:cNvPicPr>
          <p:nvPr/>
        </p:nvPicPr>
        <p:blipFill rotWithShape="1">
          <a:blip r:embed="rId8"/>
          <a:srcRect l="40034" t="39183" r="48655" b="11178"/>
          <a:stretch/>
        </p:blipFill>
        <p:spPr>
          <a:xfrm rot="18952183">
            <a:off x="-2135452" y="6456010"/>
            <a:ext cx="1560101" cy="3031075"/>
          </a:xfrm>
          <a:prstGeom prst="rect">
            <a:avLst/>
          </a:prstGeom>
        </p:spPr>
      </p:pic>
      <p:sp>
        <p:nvSpPr>
          <p:cNvPr id="3" name="Rectangle 2">
            <a:extLst>
              <a:ext uri="{FF2B5EF4-FFF2-40B4-BE49-F238E27FC236}">
                <a16:creationId xmlns:a16="http://schemas.microsoft.com/office/drawing/2014/main" id="{7EA6900C-6848-E5DE-44DA-7DBCAF5C47EE}"/>
              </a:ext>
            </a:extLst>
          </p:cNvPr>
          <p:cNvSpPr/>
          <p:nvPr/>
        </p:nvSpPr>
        <p:spPr>
          <a:xfrm>
            <a:off x="3934691" y="5823514"/>
            <a:ext cx="3735545" cy="451555"/>
          </a:xfrm>
          <a:prstGeom prst="rect">
            <a:avLst/>
          </a:prstGeom>
          <a:solidFill>
            <a:srgbClr val="FFFF00">
              <a:alpha val="3504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Young Stick">
            <a:extLst>
              <a:ext uri="{FF2B5EF4-FFF2-40B4-BE49-F238E27FC236}">
                <a16:creationId xmlns:a16="http://schemas.microsoft.com/office/drawing/2014/main" id="{8CEF1992-5996-89D3-9F97-CD56AB6F8F89}"/>
              </a:ext>
            </a:extLst>
          </p:cNvPr>
          <p:cNvCxnSpPr>
            <a:cxnSpLocks/>
          </p:cNvCxnSpPr>
          <p:nvPr/>
        </p:nvCxnSpPr>
        <p:spPr>
          <a:xfrm>
            <a:off x="6786764" y="-6370433"/>
            <a:ext cx="16599" cy="253106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5" name="!!Capitalize">
            <a:extLst>
              <a:ext uri="{FF2B5EF4-FFF2-40B4-BE49-F238E27FC236}">
                <a16:creationId xmlns:a16="http://schemas.microsoft.com/office/drawing/2014/main" id="{DA9A4751-9E02-BCEA-E8BE-7600387F893B}"/>
              </a:ext>
            </a:extLst>
          </p:cNvPr>
          <p:cNvSpPr txBox="1">
            <a:spLocks/>
          </p:cNvSpPr>
          <p:nvPr/>
        </p:nvSpPr>
        <p:spPr>
          <a:xfrm>
            <a:off x="838200" y="-7897865"/>
            <a:ext cx="9072716" cy="1325563"/>
          </a:xfrm>
          <a:prstGeom prst="rect">
            <a:avLst/>
          </a:prstGeom>
          <a:solidFill>
            <a:srgbClr val="F5EFD7"/>
          </a:solidFill>
          <a:ln w="25400">
            <a:solidFill>
              <a:srgbClr val="9D7457"/>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a:latin typeface="Aldhabi" pitchFamily="2" charset="-78"/>
                <a:cs typeface="Aldhabi" pitchFamily="2" charset="-78"/>
              </a:rPr>
              <a:t>Capitalize off younger labor markets</a:t>
            </a:r>
          </a:p>
        </p:txBody>
      </p:sp>
      <p:cxnSp>
        <p:nvCxnSpPr>
          <p:cNvPr id="7" name="!!Capitalize Stick">
            <a:extLst>
              <a:ext uri="{FF2B5EF4-FFF2-40B4-BE49-F238E27FC236}">
                <a16:creationId xmlns:a16="http://schemas.microsoft.com/office/drawing/2014/main" id="{E0B31F9F-AEDB-022F-4D78-591736EBC915}"/>
              </a:ext>
            </a:extLst>
          </p:cNvPr>
          <p:cNvCxnSpPr>
            <a:cxnSpLocks/>
          </p:cNvCxnSpPr>
          <p:nvPr/>
        </p:nvCxnSpPr>
        <p:spPr>
          <a:xfrm>
            <a:off x="5374558" y="-971335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0" name="!!Fern1">
            <a:extLst>
              <a:ext uri="{FF2B5EF4-FFF2-40B4-BE49-F238E27FC236}">
                <a16:creationId xmlns:a16="http://schemas.microsoft.com/office/drawing/2014/main" id="{C969B9C5-BBCF-D895-1457-E17117DF7D0B}"/>
              </a:ext>
            </a:extLst>
          </p:cNvPr>
          <p:cNvPicPr>
            <a:picLocks noChangeAspect="1"/>
          </p:cNvPicPr>
          <p:nvPr/>
        </p:nvPicPr>
        <p:blipFill rotWithShape="1">
          <a:blip r:embed="rId9"/>
          <a:srcRect l="64059" t="61033" r="30312" b="12394"/>
          <a:stretch/>
        </p:blipFill>
        <p:spPr>
          <a:xfrm>
            <a:off x="23710" y="3201693"/>
            <a:ext cx="1731227" cy="3619311"/>
          </a:xfrm>
          <a:prstGeom prst="rect">
            <a:avLst/>
          </a:prstGeom>
        </p:spPr>
      </p:pic>
      <p:pic>
        <p:nvPicPr>
          <p:cNvPr id="11" name="!!Fern1">
            <a:extLst>
              <a:ext uri="{FF2B5EF4-FFF2-40B4-BE49-F238E27FC236}">
                <a16:creationId xmlns:a16="http://schemas.microsoft.com/office/drawing/2014/main" id="{DA98AB4B-3F77-FAF6-599F-0561050D7985}"/>
              </a:ext>
            </a:extLst>
          </p:cNvPr>
          <p:cNvPicPr>
            <a:picLocks noChangeAspect="1"/>
          </p:cNvPicPr>
          <p:nvPr/>
        </p:nvPicPr>
        <p:blipFill rotWithShape="1">
          <a:blip r:embed="rId9"/>
          <a:srcRect l="64059" t="61033" r="30312" b="12394"/>
          <a:stretch/>
        </p:blipFill>
        <p:spPr>
          <a:xfrm>
            <a:off x="10470631" y="3258725"/>
            <a:ext cx="1731227" cy="3619311"/>
          </a:xfrm>
          <a:prstGeom prst="rect">
            <a:avLst/>
          </a:prstGeom>
        </p:spPr>
      </p:pic>
      <p:sp>
        <p:nvSpPr>
          <p:cNvPr id="15" name="!!Labor Markets">
            <a:extLst>
              <a:ext uri="{FF2B5EF4-FFF2-40B4-BE49-F238E27FC236}">
                <a16:creationId xmlns:a16="http://schemas.microsoft.com/office/drawing/2014/main" id="{D6308AA2-2817-084E-DB11-49D950377E13}"/>
              </a:ext>
            </a:extLst>
          </p:cNvPr>
          <p:cNvSpPr txBox="1">
            <a:spLocks/>
          </p:cNvSpPr>
          <p:nvPr/>
        </p:nvSpPr>
        <p:spPr>
          <a:xfrm>
            <a:off x="2295165" y="-3880255"/>
            <a:ext cx="9072716" cy="3398120"/>
          </a:xfrm>
          <a:prstGeom prst="rect">
            <a:avLst/>
          </a:prstGeom>
          <a:noFill/>
          <a:ln w="25400">
            <a:solidFill>
              <a:srgbClr val="9D7457"/>
            </a:solid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latin typeface="Aldhabi"/>
                <a:cs typeface="Aldhabi"/>
              </a:rPr>
              <a:t>5/6 of our interviewed management started at 17 to 21 years age</a:t>
            </a:r>
          </a:p>
          <a:p>
            <a:pPr marL="0" indent="0">
              <a:buFont typeface="Arial" panose="020B0604020202020204" pitchFamily="34" charset="0"/>
              <a:buNone/>
            </a:pPr>
            <a:endParaRPr lang="en-US" sz="4000">
              <a:latin typeface="Aldhabi" pitchFamily="2" charset="-78"/>
              <a:cs typeface="Aldhabi" pitchFamily="2" charset="-78"/>
            </a:endParaRPr>
          </a:p>
          <a:p>
            <a:pPr marL="0" indent="0">
              <a:buFont typeface="Arial" panose="020B0604020202020204" pitchFamily="34" charset="0"/>
              <a:buNone/>
            </a:pPr>
            <a:r>
              <a:rPr lang="en-US" sz="4000">
                <a:latin typeface="Aldhabi"/>
                <a:cs typeface="Aldhabi"/>
              </a:rPr>
              <a:t>Schedule aligns with your busy seasons</a:t>
            </a:r>
          </a:p>
          <a:p>
            <a:pPr marL="0" indent="0">
              <a:buFont typeface="Arial" panose="020B0604020202020204" pitchFamily="34" charset="0"/>
              <a:buNone/>
            </a:pPr>
            <a:endParaRPr lang="en-US" sz="4000">
              <a:latin typeface="Aldhabi"/>
              <a:cs typeface="Aldhabi"/>
            </a:endParaRPr>
          </a:p>
          <a:p>
            <a:pPr marL="0" indent="0">
              <a:buFont typeface="Arial" panose="020B0604020202020204" pitchFamily="34" charset="0"/>
              <a:buNone/>
            </a:pPr>
            <a:r>
              <a:rPr lang="en-US" sz="4000">
                <a:latin typeface="Aldhabi"/>
                <a:cs typeface="Aldhabi"/>
              </a:rPr>
              <a:t>Less financial needs</a:t>
            </a:r>
            <a:endParaRPr lang="en-US" sz="4000"/>
          </a:p>
          <a:p>
            <a:pPr marL="0" indent="0">
              <a:buFont typeface="Arial" panose="020B0604020202020204" pitchFamily="34" charset="0"/>
              <a:buNone/>
            </a:pPr>
            <a:endParaRPr lang="en-US" sz="4000">
              <a:latin typeface="Aldhabi"/>
              <a:cs typeface="Aldhabi"/>
            </a:endParaRPr>
          </a:p>
        </p:txBody>
      </p:sp>
      <p:sp>
        <p:nvSpPr>
          <p:cNvPr id="19" name="Content Placeholder 18">
            <a:extLst>
              <a:ext uri="{FF2B5EF4-FFF2-40B4-BE49-F238E27FC236}">
                <a16:creationId xmlns:a16="http://schemas.microsoft.com/office/drawing/2014/main" id="{B7F370D8-9E18-57AB-C071-8E97399A4D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615078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Young Stick">
            <a:extLst>
              <a:ext uri="{FF2B5EF4-FFF2-40B4-BE49-F238E27FC236}">
                <a16:creationId xmlns:a16="http://schemas.microsoft.com/office/drawing/2014/main" id="{54F8CC82-F140-1B2A-EAF1-72B56DC4D77D}"/>
              </a:ext>
            </a:extLst>
          </p:cNvPr>
          <p:cNvCxnSpPr>
            <a:cxnSpLocks/>
          </p:cNvCxnSpPr>
          <p:nvPr/>
        </p:nvCxnSpPr>
        <p:spPr>
          <a:xfrm>
            <a:off x="6800845" y="-542619"/>
            <a:ext cx="16599" cy="253106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2" name="!!Capitalize">
            <a:extLst>
              <a:ext uri="{FF2B5EF4-FFF2-40B4-BE49-F238E27FC236}">
                <a16:creationId xmlns:a16="http://schemas.microsoft.com/office/drawing/2014/main" id="{283492DF-8DE8-A9C2-1856-908D876FE449}"/>
              </a:ext>
            </a:extLst>
          </p:cNvPr>
          <p:cNvSpPr>
            <a:spLocks noGrp="1"/>
          </p:cNvSpPr>
          <p:nvPr>
            <p:ph type="title"/>
          </p:nvPr>
        </p:nvSpPr>
        <p:spPr>
          <a:xfrm>
            <a:off x="838200" y="365125"/>
            <a:ext cx="9072716" cy="1325563"/>
          </a:xfrm>
          <a:solidFill>
            <a:srgbClr val="F5EFD7"/>
          </a:solidFill>
          <a:ln w="25400">
            <a:solidFill>
              <a:srgbClr val="9D7457"/>
            </a:solidFill>
          </a:ln>
        </p:spPr>
        <p:txBody>
          <a:bodyPr>
            <a:noAutofit/>
          </a:bodyPr>
          <a:lstStyle/>
          <a:p>
            <a:r>
              <a:rPr lang="en-US" sz="6600" b="1">
                <a:latin typeface="Aldhabi" pitchFamily="2" charset="-78"/>
                <a:cs typeface="Aldhabi" pitchFamily="2" charset="-78"/>
              </a:rPr>
              <a:t>Capitalize off younger labor markets</a:t>
            </a:r>
          </a:p>
        </p:txBody>
      </p:sp>
      <p:sp>
        <p:nvSpPr>
          <p:cNvPr id="3" name="!!Labor Markets">
            <a:extLst>
              <a:ext uri="{FF2B5EF4-FFF2-40B4-BE49-F238E27FC236}">
                <a16:creationId xmlns:a16="http://schemas.microsoft.com/office/drawing/2014/main" id="{B243D9BD-50FB-8182-DDB0-6C4EA91CFF30}"/>
              </a:ext>
            </a:extLst>
          </p:cNvPr>
          <p:cNvSpPr>
            <a:spLocks noGrp="1"/>
          </p:cNvSpPr>
          <p:nvPr>
            <p:ph idx="1"/>
          </p:nvPr>
        </p:nvSpPr>
        <p:spPr>
          <a:xfrm>
            <a:off x="2295165" y="1963104"/>
            <a:ext cx="9072716" cy="3398120"/>
          </a:xfrm>
          <a:noFill/>
          <a:ln w="25400">
            <a:solidFill>
              <a:srgbClr val="9D7457"/>
            </a:solidFill>
          </a:ln>
        </p:spPr>
        <p:txBody>
          <a:bodyPr vert="horz" lIns="91440" tIns="45720" rIns="91440" bIns="45720" rtlCol="0" anchor="t">
            <a:noAutofit/>
          </a:bodyPr>
          <a:lstStyle/>
          <a:p>
            <a:pPr marL="0" indent="0">
              <a:buNone/>
            </a:pPr>
            <a:r>
              <a:rPr lang="en-US" sz="4000">
                <a:latin typeface="Aldhabi"/>
                <a:cs typeface="Aldhabi"/>
              </a:rPr>
              <a:t>5/6 of our interviewed management started at 17 to 21 years age</a:t>
            </a:r>
          </a:p>
          <a:p>
            <a:pPr marL="0" indent="0">
              <a:buNone/>
            </a:pPr>
            <a:endParaRPr lang="en-US" sz="4000">
              <a:latin typeface="Aldhabi" pitchFamily="2" charset="-78"/>
              <a:cs typeface="Aldhabi" pitchFamily="2" charset="-78"/>
            </a:endParaRPr>
          </a:p>
          <a:p>
            <a:pPr marL="0" indent="0">
              <a:buNone/>
            </a:pPr>
            <a:r>
              <a:rPr lang="en-US" sz="4000">
                <a:latin typeface="Aldhabi"/>
                <a:cs typeface="Aldhabi"/>
              </a:rPr>
              <a:t>Schedule aligns with your busy seasons</a:t>
            </a:r>
          </a:p>
          <a:p>
            <a:pPr marL="0" indent="0">
              <a:buNone/>
            </a:pPr>
            <a:endParaRPr lang="en-US" sz="4000">
              <a:latin typeface="Aldhabi"/>
              <a:cs typeface="Aldhabi"/>
            </a:endParaRPr>
          </a:p>
          <a:p>
            <a:pPr marL="0" indent="0">
              <a:buNone/>
            </a:pPr>
            <a:r>
              <a:rPr lang="en-US" sz="4000">
                <a:latin typeface="Aldhabi"/>
                <a:cs typeface="Aldhabi"/>
              </a:rPr>
              <a:t>Less financial needs</a:t>
            </a:r>
            <a:endParaRPr lang="en-US" sz="4000"/>
          </a:p>
          <a:p>
            <a:pPr marL="0" indent="0">
              <a:buNone/>
            </a:pPr>
            <a:endParaRPr lang="en-US" sz="4000">
              <a:latin typeface="Aldhabi"/>
              <a:cs typeface="Aldhabi"/>
            </a:endParaRPr>
          </a:p>
        </p:txBody>
      </p:sp>
      <p:cxnSp>
        <p:nvCxnSpPr>
          <p:cNvPr id="9" name="!!Capitalize Stick">
            <a:extLst>
              <a:ext uri="{FF2B5EF4-FFF2-40B4-BE49-F238E27FC236}">
                <a16:creationId xmlns:a16="http://schemas.microsoft.com/office/drawing/2014/main" id="{415D8C85-9721-576F-F44B-667D6A6B0671}"/>
              </a:ext>
            </a:extLst>
          </p:cNvPr>
          <p:cNvCxnSpPr>
            <a:cxnSpLocks/>
          </p:cNvCxnSpPr>
          <p:nvPr/>
        </p:nvCxnSpPr>
        <p:spPr>
          <a:xfrm>
            <a:off x="5374558" y="-1450362"/>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8" name="Content Placeholder 8" descr="Chart, bar chart&#10;&#10;Description automatically generated">
            <a:extLst>
              <a:ext uri="{FF2B5EF4-FFF2-40B4-BE49-F238E27FC236}">
                <a16:creationId xmlns:a16="http://schemas.microsoft.com/office/drawing/2014/main" id="{93BCB37D-9494-B1B3-2551-720963D9B694}"/>
              </a:ext>
            </a:extLst>
          </p:cNvPr>
          <p:cNvPicPr>
            <a:picLocks noChangeAspect="1"/>
          </p:cNvPicPr>
          <p:nvPr/>
        </p:nvPicPr>
        <p:blipFill>
          <a:blip r:embed="rId3"/>
          <a:stretch>
            <a:fillRect/>
          </a:stretch>
        </p:blipFill>
        <p:spPr>
          <a:xfrm>
            <a:off x="12192000" y="0"/>
            <a:ext cx="8338308" cy="6858257"/>
          </a:xfrm>
          <a:prstGeom prst="rect">
            <a:avLst/>
          </a:prstGeom>
          <a:blipFill>
            <a:blip r:embed="rId4">
              <a:alphaModFix amt="32721"/>
            </a:blip>
            <a:tile tx="0" ty="0" sx="100000" sy="100000" flip="none" algn="tl"/>
          </a:blipFill>
        </p:spPr>
      </p:pic>
      <p:pic>
        <p:nvPicPr>
          <p:cNvPr id="39" name="!!Pot2" descr="A picture containing decorated, dining table&#10;&#10;Description automatically generated">
            <a:extLst>
              <a:ext uri="{FF2B5EF4-FFF2-40B4-BE49-F238E27FC236}">
                <a16:creationId xmlns:a16="http://schemas.microsoft.com/office/drawing/2014/main" id="{F3F0C9DF-AED1-69C5-5070-01E38B7F5B29}"/>
              </a:ext>
            </a:extLst>
          </p:cNvPr>
          <p:cNvPicPr>
            <a:picLocks noChangeAspect="1"/>
          </p:cNvPicPr>
          <p:nvPr/>
        </p:nvPicPr>
        <p:blipFill rotWithShape="1">
          <a:blip r:embed="rId5"/>
          <a:srcRect l="40034" t="39183" r="48655" b="11178"/>
          <a:stretch/>
        </p:blipFill>
        <p:spPr>
          <a:xfrm>
            <a:off x="10759019" y="4016188"/>
            <a:ext cx="1560101" cy="3031075"/>
          </a:xfrm>
          <a:prstGeom prst="rect">
            <a:avLst/>
          </a:prstGeom>
        </p:spPr>
      </p:pic>
      <p:pic>
        <p:nvPicPr>
          <p:cNvPr id="42" name="!!Pot1" descr="A picture containing decorated, dining table&#10;&#10;Description automatically generated">
            <a:extLst>
              <a:ext uri="{FF2B5EF4-FFF2-40B4-BE49-F238E27FC236}">
                <a16:creationId xmlns:a16="http://schemas.microsoft.com/office/drawing/2014/main" id="{91E399E5-6224-0D5C-2066-7F44C92CF23B}"/>
              </a:ext>
            </a:extLst>
          </p:cNvPr>
          <p:cNvPicPr>
            <a:picLocks noChangeAspect="1"/>
          </p:cNvPicPr>
          <p:nvPr/>
        </p:nvPicPr>
        <p:blipFill rotWithShape="1">
          <a:blip r:embed="rId5"/>
          <a:srcRect l="40034" t="39183" r="48655" b="11178"/>
          <a:stretch/>
        </p:blipFill>
        <p:spPr>
          <a:xfrm>
            <a:off x="-39443" y="4016187"/>
            <a:ext cx="1560101" cy="3031075"/>
          </a:xfrm>
          <a:prstGeom prst="rect">
            <a:avLst/>
          </a:prstGeom>
        </p:spPr>
      </p:pic>
      <p:pic>
        <p:nvPicPr>
          <p:cNvPr id="43" name="!!Banana1" descr="A picture containing decorated, dining table&#10;&#10;Description automatically generated">
            <a:extLst>
              <a:ext uri="{FF2B5EF4-FFF2-40B4-BE49-F238E27FC236}">
                <a16:creationId xmlns:a16="http://schemas.microsoft.com/office/drawing/2014/main" id="{0689AFC9-CC8C-18CE-68F2-C501B29752C0}"/>
              </a:ext>
            </a:extLst>
          </p:cNvPr>
          <p:cNvPicPr>
            <a:picLocks noChangeAspect="1"/>
          </p:cNvPicPr>
          <p:nvPr/>
        </p:nvPicPr>
        <p:blipFill rotWithShape="1">
          <a:blip r:embed="rId5"/>
          <a:srcRect l="32899" t="7489" r="56356" b="57075"/>
          <a:stretch/>
        </p:blipFill>
        <p:spPr>
          <a:xfrm rot="19309293">
            <a:off x="-2716048" y="6552857"/>
            <a:ext cx="1736027" cy="2534790"/>
          </a:xfrm>
          <a:prstGeom prst="rect">
            <a:avLst/>
          </a:prstGeom>
        </p:spPr>
      </p:pic>
      <p:pic>
        <p:nvPicPr>
          <p:cNvPr id="44" name="!!Banana2" descr="A picture containing decorated, dining table&#10;&#10;Description automatically generated">
            <a:extLst>
              <a:ext uri="{FF2B5EF4-FFF2-40B4-BE49-F238E27FC236}">
                <a16:creationId xmlns:a16="http://schemas.microsoft.com/office/drawing/2014/main" id="{EEDA3940-C6C7-4191-ADE9-ABEF27C51C39}"/>
              </a:ext>
            </a:extLst>
          </p:cNvPr>
          <p:cNvPicPr>
            <a:picLocks noChangeAspect="1"/>
          </p:cNvPicPr>
          <p:nvPr/>
        </p:nvPicPr>
        <p:blipFill rotWithShape="1">
          <a:blip r:embed="rId5"/>
          <a:srcRect l="32899" t="7489" r="56356" b="57075"/>
          <a:stretch/>
        </p:blipFill>
        <p:spPr>
          <a:xfrm rot="2030022">
            <a:off x="12789717" y="6675984"/>
            <a:ext cx="1736027" cy="2534790"/>
          </a:xfrm>
          <a:prstGeom prst="rect">
            <a:avLst/>
          </a:prstGeom>
        </p:spPr>
      </p:pic>
      <p:cxnSp>
        <p:nvCxnSpPr>
          <p:cNvPr id="4" name="!!Stick Tech">
            <a:extLst>
              <a:ext uri="{FF2B5EF4-FFF2-40B4-BE49-F238E27FC236}">
                <a16:creationId xmlns:a16="http://schemas.microsoft.com/office/drawing/2014/main" id="{E2090918-292D-B46F-A6E0-BDB08589160E}"/>
              </a:ext>
            </a:extLst>
          </p:cNvPr>
          <p:cNvCxnSpPr>
            <a:cxnSpLocks/>
          </p:cNvCxnSpPr>
          <p:nvPr/>
        </p:nvCxnSpPr>
        <p:spPr>
          <a:xfrm>
            <a:off x="4445050" y="-6167590"/>
            <a:ext cx="0" cy="462587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sp>
        <p:nvSpPr>
          <p:cNvPr id="5" name="!!Plant Seeds">
            <a:extLst>
              <a:ext uri="{FF2B5EF4-FFF2-40B4-BE49-F238E27FC236}">
                <a16:creationId xmlns:a16="http://schemas.microsoft.com/office/drawing/2014/main" id="{C3A0AEAA-0C41-4791-0F1E-D1EC40BF40F0}"/>
              </a:ext>
            </a:extLst>
          </p:cNvPr>
          <p:cNvSpPr txBox="1">
            <a:spLocks/>
          </p:cNvSpPr>
          <p:nvPr/>
        </p:nvSpPr>
        <p:spPr>
          <a:xfrm>
            <a:off x="708620" y="-5022462"/>
            <a:ext cx="4661071" cy="1058301"/>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a:latin typeface="Aldhabi" pitchFamily="2" charset="-78"/>
                <a:cs typeface="Aldhabi" pitchFamily="2" charset="-78"/>
              </a:rPr>
              <a:t>Plant the Seeds</a:t>
            </a:r>
          </a:p>
        </p:txBody>
      </p:sp>
      <p:sp>
        <p:nvSpPr>
          <p:cNvPr id="6" name="Title 1">
            <a:extLst>
              <a:ext uri="{FF2B5EF4-FFF2-40B4-BE49-F238E27FC236}">
                <a16:creationId xmlns:a16="http://schemas.microsoft.com/office/drawing/2014/main" id="{F707E392-E273-D870-D446-268358C5EAFA}"/>
              </a:ext>
            </a:extLst>
          </p:cNvPr>
          <p:cNvSpPr txBox="1">
            <a:spLocks/>
          </p:cNvSpPr>
          <p:nvPr/>
        </p:nvSpPr>
        <p:spPr>
          <a:xfrm>
            <a:off x="1362406" y="-1628789"/>
            <a:ext cx="6000508" cy="1185321"/>
          </a:xfrm>
          <a:prstGeom prst="rect">
            <a:avLst/>
          </a:prstGeom>
          <a:solidFill>
            <a:srgbClr val="F5EFD7"/>
          </a:solidFill>
          <a:ln w="25400">
            <a:solidFill>
              <a:srgbClr val="9D7457"/>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a:latin typeface="Aldhabi"/>
                <a:cs typeface="Aldhabi"/>
              </a:rPr>
              <a:t>Doing More than Indeed</a:t>
            </a:r>
          </a:p>
        </p:txBody>
      </p:sp>
      <p:cxnSp>
        <p:nvCxnSpPr>
          <p:cNvPr id="7" name="!!Stick Plant">
            <a:extLst>
              <a:ext uri="{FF2B5EF4-FFF2-40B4-BE49-F238E27FC236}">
                <a16:creationId xmlns:a16="http://schemas.microsoft.com/office/drawing/2014/main" id="{D157015B-68C7-EB75-8600-DEA05ADE0E35}"/>
              </a:ext>
            </a:extLst>
          </p:cNvPr>
          <p:cNvCxnSpPr>
            <a:cxnSpLocks/>
          </p:cNvCxnSpPr>
          <p:nvPr/>
        </p:nvCxnSpPr>
        <p:spPr>
          <a:xfrm>
            <a:off x="3039155" y="-7664234"/>
            <a:ext cx="16599" cy="2641772"/>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0" name="Picture 9" descr="A group of people talking&#10;&#10;Description automatically generated with low confidence">
            <a:extLst>
              <a:ext uri="{FF2B5EF4-FFF2-40B4-BE49-F238E27FC236}">
                <a16:creationId xmlns:a16="http://schemas.microsoft.com/office/drawing/2014/main" id="{86CBA77B-A606-8807-4098-805B7BB80895}"/>
              </a:ext>
            </a:extLst>
          </p:cNvPr>
          <p:cNvPicPr>
            <a:picLocks noChangeAspect="1"/>
          </p:cNvPicPr>
          <p:nvPr/>
        </p:nvPicPr>
        <p:blipFill rotWithShape="1">
          <a:blip r:embed="rId6"/>
          <a:srcRect l="7621" t="12527"/>
          <a:stretch/>
        </p:blipFill>
        <p:spPr>
          <a:xfrm>
            <a:off x="5753246" y="-6989134"/>
            <a:ext cx="5593090" cy="3530677"/>
          </a:xfrm>
          <a:prstGeom prst="rect">
            <a:avLst/>
          </a:prstGeom>
          <a:ln w="25400">
            <a:solidFill>
              <a:srgbClr val="9D7457"/>
            </a:solidFill>
          </a:ln>
        </p:spPr>
      </p:pic>
      <p:cxnSp>
        <p:nvCxnSpPr>
          <p:cNvPr id="12" name="!!Chals">
            <a:extLst>
              <a:ext uri="{FF2B5EF4-FFF2-40B4-BE49-F238E27FC236}">
                <a16:creationId xmlns:a16="http://schemas.microsoft.com/office/drawing/2014/main" id="{26F4F016-A1AB-5DFC-1DC7-F2B0A18236E2}"/>
              </a:ext>
            </a:extLst>
          </p:cNvPr>
          <p:cNvCxnSpPr>
            <a:cxnSpLocks/>
          </p:cNvCxnSpPr>
          <p:nvPr/>
        </p:nvCxnSpPr>
        <p:spPr>
          <a:xfrm>
            <a:off x="8667781" y="-8804621"/>
            <a:ext cx="16599" cy="1815487"/>
          </a:xfrm>
          <a:prstGeom prst="line">
            <a:avLst/>
          </a:prstGeom>
          <a:ln w="19050">
            <a:solidFill>
              <a:srgbClr val="A88A66"/>
            </a:solidFill>
          </a:ln>
        </p:spPr>
        <p:style>
          <a:lnRef idx="1">
            <a:schemeClr val="accent1"/>
          </a:lnRef>
          <a:fillRef idx="0">
            <a:schemeClr val="accent1"/>
          </a:fillRef>
          <a:effectRef idx="0">
            <a:schemeClr val="accent1"/>
          </a:effectRef>
          <a:fontRef idx="minor">
            <a:schemeClr val="tx1"/>
          </a:fontRef>
        </p:style>
      </p:cxnSp>
      <p:pic>
        <p:nvPicPr>
          <p:cNvPr id="13" name="!!Fern1">
            <a:extLst>
              <a:ext uri="{FF2B5EF4-FFF2-40B4-BE49-F238E27FC236}">
                <a16:creationId xmlns:a16="http://schemas.microsoft.com/office/drawing/2014/main" id="{40BEAFF3-AFB0-B0C0-F94B-0896484B4926}"/>
              </a:ext>
            </a:extLst>
          </p:cNvPr>
          <p:cNvPicPr>
            <a:picLocks noChangeAspect="1"/>
          </p:cNvPicPr>
          <p:nvPr/>
        </p:nvPicPr>
        <p:blipFill rotWithShape="1">
          <a:blip r:embed="rId7"/>
          <a:srcRect l="64059" t="61033" r="30312" b="12394"/>
          <a:stretch/>
        </p:blipFill>
        <p:spPr>
          <a:xfrm>
            <a:off x="23710" y="7130673"/>
            <a:ext cx="1731227" cy="3619311"/>
          </a:xfrm>
          <a:prstGeom prst="rect">
            <a:avLst/>
          </a:prstGeom>
        </p:spPr>
      </p:pic>
      <p:pic>
        <p:nvPicPr>
          <p:cNvPr id="14" name="!!Fern1">
            <a:extLst>
              <a:ext uri="{FF2B5EF4-FFF2-40B4-BE49-F238E27FC236}">
                <a16:creationId xmlns:a16="http://schemas.microsoft.com/office/drawing/2014/main" id="{9FEA2702-F8DD-ED8E-686A-394E0E6242F7}"/>
              </a:ext>
            </a:extLst>
          </p:cNvPr>
          <p:cNvPicPr>
            <a:picLocks noChangeAspect="1"/>
          </p:cNvPicPr>
          <p:nvPr/>
        </p:nvPicPr>
        <p:blipFill rotWithShape="1">
          <a:blip r:embed="rId7"/>
          <a:srcRect l="64059" t="61033" r="30312" b="12394"/>
          <a:stretch/>
        </p:blipFill>
        <p:spPr>
          <a:xfrm>
            <a:off x="10470631" y="7187705"/>
            <a:ext cx="1731227" cy="3619311"/>
          </a:xfrm>
          <a:prstGeom prst="rect">
            <a:avLst/>
          </a:prstGeom>
        </p:spPr>
      </p:pic>
      <p:pic>
        <p:nvPicPr>
          <p:cNvPr id="15" name="Graphic 14" descr="Single gear with solid fill">
            <a:extLst>
              <a:ext uri="{FF2B5EF4-FFF2-40B4-BE49-F238E27FC236}">
                <a16:creationId xmlns:a16="http://schemas.microsoft.com/office/drawing/2014/main" id="{00FACFD3-A72C-30E2-812A-C6C25DD740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7794513">
            <a:off x="1959954" y="4965638"/>
            <a:ext cx="3575538" cy="3575538"/>
          </a:xfrm>
          <a:prstGeom prst="rect">
            <a:avLst/>
          </a:prstGeom>
        </p:spPr>
      </p:pic>
      <p:pic>
        <p:nvPicPr>
          <p:cNvPr id="16" name="Graphic 15" descr="Single gear with solid fill">
            <a:extLst>
              <a:ext uri="{FF2B5EF4-FFF2-40B4-BE49-F238E27FC236}">
                <a16:creationId xmlns:a16="http://schemas.microsoft.com/office/drawing/2014/main" id="{E3AB3CE5-1989-C9B8-87B0-51AD70B19B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3428357">
            <a:off x="4614936" y="5684262"/>
            <a:ext cx="2276621" cy="2276621"/>
          </a:xfrm>
          <a:prstGeom prst="rect">
            <a:avLst/>
          </a:prstGeom>
        </p:spPr>
      </p:pic>
      <p:pic>
        <p:nvPicPr>
          <p:cNvPr id="17" name="Graphic 16" descr="Single gear with solid fill">
            <a:extLst>
              <a:ext uri="{FF2B5EF4-FFF2-40B4-BE49-F238E27FC236}">
                <a16:creationId xmlns:a16="http://schemas.microsoft.com/office/drawing/2014/main" id="{BDF64500-6B14-632E-1B04-278D7BED55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7756622">
            <a:off x="5977639" y="5033235"/>
            <a:ext cx="3575538" cy="3575538"/>
          </a:xfrm>
          <a:prstGeom prst="rect">
            <a:avLst/>
          </a:prstGeom>
        </p:spPr>
      </p:pic>
      <p:pic>
        <p:nvPicPr>
          <p:cNvPr id="18" name="Graphic 17" descr="Single gear with solid fill">
            <a:extLst>
              <a:ext uri="{FF2B5EF4-FFF2-40B4-BE49-F238E27FC236}">
                <a16:creationId xmlns:a16="http://schemas.microsoft.com/office/drawing/2014/main" id="{85791546-DB0E-80D8-2144-A3E41430DB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3428357">
            <a:off x="8764909" y="6056470"/>
            <a:ext cx="1532206" cy="1532206"/>
          </a:xfrm>
          <a:prstGeom prst="rect">
            <a:avLst/>
          </a:prstGeom>
        </p:spPr>
      </p:pic>
    </p:spTree>
    <p:extLst>
      <p:ext uri="{BB962C8B-B14F-4D97-AF65-F5344CB8AC3E}">
        <p14:creationId xmlns:p14="http://schemas.microsoft.com/office/powerpoint/2010/main" val="205777901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Theme</Template>
  <TotalTime>1</TotalTime>
  <Words>1670</Words>
  <Application>Microsoft Macintosh PowerPoint</Application>
  <PresentationFormat>Widescreen</PresentationFormat>
  <Paragraphs>378</Paragraphs>
  <Slides>34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Aldhabi</vt:lpstr>
      <vt:lpstr>Angsana New</vt:lpstr>
      <vt:lpstr>Arial</vt:lpstr>
      <vt:lpstr>Calibri</vt:lpstr>
      <vt:lpstr>Calibri Light</vt:lpstr>
      <vt:lpstr>Georgia</vt:lpstr>
      <vt:lpstr>Roboto</vt:lpstr>
      <vt:lpstr>Office Theme</vt:lpstr>
      <vt:lpstr>PowerPoint Presentation</vt:lpstr>
      <vt:lpstr>We Interviewed</vt:lpstr>
      <vt:lpstr>We Interviewed</vt:lpstr>
      <vt:lpstr>The Challenges:</vt:lpstr>
      <vt:lpstr>PowerPoint Presentation</vt:lpstr>
      <vt:lpstr>PowerPoint Presentation</vt:lpstr>
      <vt:lpstr>An Argument On Age</vt:lpstr>
      <vt:lpstr>PowerPoint Presentation</vt:lpstr>
      <vt:lpstr>Capitalize off younger labor markets</vt:lpstr>
      <vt:lpstr>Capitalize off younger labor markets</vt:lpstr>
      <vt:lpstr>The Ambassador Setup</vt:lpstr>
      <vt:lpstr>PowerPoint Presentation</vt:lpstr>
      <vt:lpstr>PowerPoint Presentation</vt:lpstr>
      <vt:lpstr>Ambassadors’ Successes</vt:lpstr>
      <vt:lpstr>Ambassadors’ Successes</vt:lpstr>
      <vt:lpstr>How Cheap it is</vt:lpstr>
      <vt:lpstr>Unlike Indeed, Handshake targets younger demographics</vt:lpstr>
      <vt:lpstr>Unlike Indeed Handshake targets younger demographics</vt:lpstr>
      <vt:lpstr>The Challenges:</vt:lpstr>
      <vt:lpstr>The Challenges:</vt:lpstr>
      <vt:lpstr>You’re Doing Great!</vt:lpstr>
      <vt:lpstr>You’re Doing Great!</vt:lpstr>
      <vt:lpstr>Takeaway Talks</vt:lpstr>
      <vt:lpstr>Takeaway Talks</vt:lpstr>
      <vt:lpstr>Takeaway Talks</vt:lpstr>
      <vt:lpstr>Takeaway’s Models</vt:lpstr>
      <vt:lpstr>PowerPoint Presentation</vt:lpstr>
      <vt:lpstr>The Solutions:</vt:lpstr>
      <vt:lpstr>The Solutions:</vt:lpstr>
      <vt:lpstr>Glamorize Your Garden</vt:lpstr>
      <vt:lpstr>We Interviewed</vt:lpstr>
      <vt:lpstr>PowerPoint Presentation</vt:lpstr>
      <vt:lpstr>We Interviewed</vt:lpstr>
      <vt:lpstr>The Back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Aronheim</dc:creator>
  <cp:lastModifiedBy>Max Aronheim</cp:lastModifiedBy>
  <cp:revision>4</cp:revision>
  <dcterms:created xsi:type="dcterms:W3CDTF">2022-11-03T20:15:47Z</dcterms:created>
  <dcterms:modified xsi:type="dcterms:W3CDTF">2025-01-31T20:12:38Z</dcterms:modified>
</cp:coreProperties>
</file>